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8" r:id="rId5"/>
  </p:sldMasterIdLst>
  <p:notesMasterIdLst>
    <p:notesMasterId r:id="rId12"/>
  </p:notesMasterIdLst>
  <p:handoutMasterIdLst>
    <p:handoutMasterId r:id="rId13"/>
  </p:handoutMasterIdLst>
  <p:sldIdLst>
    <p:sldId id="256" r:id="rId6"/>
    <p:sldId id="449" r:id="rId7"/>
    <p:sldId id="457" r:id="rId8"/>
    <p:sldId id="441" r:id="rId9"/>
    <p:sldId id="458" r:id="rId10"/>
    <p:sldId id="437" r:id="rId11"/>
  </p:sldIdLst>
  <p:sldSz cx="12192000" cy="6858000"/>
  <p:notesSz cx="9926638" cy="6797675"/>
  <p:custDataLst>
    <p:tags r:id="rId14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002"/>
    <a:srgbClr val="9A5071"/>
    <a:srgbClr val="AD3D68"/>
    <a:srgbClr val="A34754"/>
    <a:srgbClr val="DF8B89"/>
    <a:srgbClr val="0066CC"/>
    <a:srgbClr val="FF00FF"/>
    <a:srgbClr val="723785"/>
    <a:srgbClr val="3F262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1" autoAdjust="0"/>
    <p:restoredTop sz="97348" autoAdjust="0"/>
  </p:normalViewPr>
  <p:slideViewPr>
    <p:cSldViewPr>
      <p:cViewPr varScale="1">
        <p:scale>
          <a:sx n="123" d="100"/>
          <a:sy n="123" d="100"/>
        </p:scale>
        <p:origin x="38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6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" y="6456645"/>
            <a:ext cx="4302625" cy="341032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7" y="6456645"/>
            <a:ext cx="4302625" cy="341032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r">
              <a:defRPr sz="1200"/>
            </a:lvl1pPr>
          </a:lstStyle>
          <a:p>
            <a:fld id="{555ADF1E-6583-491D-93F5-3088E09237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08080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625" cy="341351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de-CH"/>
              <a:t>Projektmanagement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697" y="4"/>
            <a:ext cx="4302625" cy="341351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r">
              <a:defRPr sz="1200"/>
            </a:lvl1pPr>
          </a:lstStyle>
          <a:p>
            <a:pPr>
              <a:defRPr/>
            </a:pPr>
            <a:fld id="{2548A434-2D6D-4A13-9C3A-964FC3F2124E}" type="datetimeFigureOut">
              <a:rPr lang="de-CH"/>
              <a:pPr>
                <a:defRPr/>
              </a:pPr>
              <a:t>17.02.2024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2" rIns="91404" bIns="45702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206" y="3271105"/>
            <a:ext cx="7942237" cy="2676456"/>
          </a:xfrm>
          <a:prstGeom prst="rect">
            <a:avLst/>
          </a:prstGeom>
        </p:spPr>
        <p:txBody>
          <a:bodyPr vert="horz" lIns="91404" tIns="45702" rIns="91404" bIns="45702" rtlCol="0"/>
          <a:lstStyle/>
          <a:p>
            <a:pPr lvl="0"/>
            <a:r>
              <a:rPr lang="de-DE" noProof="0" dirty="0"/>
              <a:t>allenfalls Illustration</a:t>
            </a:r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6456328"/>
            <a:ext cx="4302625" cy="341351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697" y="6456328"/>
            <a:ext cx="4302625" cy="341351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r">
              <a:defRPr sz="1200"/>
            </a:lvl1pPr>
          </a:lstStyle>
          <a:p>
            <a:pPr>
              <a:defRPr/>
            </a:pPr>
            <a:fld id="{B176E51D-AA3F-4F1D-9B84-71BF143B888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549711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81462" cy="2295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Projektmanagement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416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10729385" y="335062"/>
            <a:ext cx="10562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kern="1200" dirty="0">
                <a:solidFill>
                  <a:srgbClr val="3F262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Seite </a:t>
            </a:r>
            <a:fld id="{BA041FE7-9914-4655-A597-87A23B9141AE}" type="slidenum">
              <a:rPr lang="de-CH" sz="1000" kern="1200" smtClean="0">
                <a:solidFill>
                  <a:srgbClr val="3F262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algn="r"/>
              <a:t>‹Nr.›</a:t>
            </a:fld>
            <a:endParaRPr lang="de-CH" sz="1000" kern="1200" dirty="0">
              <a:solidFill>
                <a:srgbClr val="3F262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Freeform 7"/>
          <p:cNvSpPr>
            <a:spLocks/>
          </p:cNvSpPr>
          <p:nvPr userDrawn="1"/>
        </p:nvSpPr>
        <p:spPr bwMode="auto">
          <a:xfrm>
            <a:off x="406400" y="622300"/>
            <a:ext cx="11379200" cy="1384300"/>
          </a:xfrm>
          <a:custGeom>
            <a:avLst/>
            <a:gdLst>
              <a:gd name="T0" fmla="*/ 2147483646 w 5376"/>
              <a:gd name="T1" fmla="*/ 2147483646 h 872"/>
              <a:gd name="T2" fmla="*/ 0 w 5376"/>
              <a:gd name="T3" fmla="*/ 2147483646 h 872"/>
              <a:gd name="T4" fmla="*/ 2147483646 w 5376"/>
              <a:gd name="T5" fmla="*/ 2147483646 h 872"/>
              <a:gd name="T6" fmla="*/ 2147483646 w 5376"/>
              <a:gd name="T7" fmla="*/ 2147483646 h 872"/>
              <a:gd name="T8" fmla="*/ 2147483646 w 5376"/>
              <a:gd name="T9" fmla="*/ 2147483646 h 872"/>
              <a:gd name="T10" fmla="*/ 2147483646 w 5376"/>
              <a:gd name="T11" fmla="*/ 2147483646 h 872"/>
              <a:gd name="T12" fmla="*/ 2147483646 w 5376"/>
              <a:gd name="T13" fmla="*/ 2147483646 h 8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76" h="872">
                <a:moveTo>
                  <a:pt x="2" y="16"/>
                </a:moveTo>
                <a:lnTo>
                  <a:pt x="0" y="836"/>
                </a:lnTo>
                <a:cubicBezTo>
                  <a:pt x="0" y="836"/>
                  <a:pt x="2688" y="834"/>
                  <a:pt x="5376" y="832"/>
                </a:cubicBezTo>
                <a:cubicBezTo>
                  <a:pt x="5374" y="562"/>
                  <a:pt x="5376" y="872"/>
                  <a:pt x="5374" y="566"/>
                </a:cubicBezTo>
                <a:cubicBezTo>
                  <a:pt x="5002" y="364"/>
                  <a:pt x="4494" y="184"/>
                  <a:pt x="3950" y="92"/>
                </a:cubicBezTo>
                <a:cubicBezTo>
                  <a:pt x="3406" y="0"/>
                  <a:pt x="2768" y="25"/>
                  <a:pt x="2110" y="12"/>
                </a:cubicBezTo>
                <a:cubicBezTo>
                  <a:pt x="968" y="12"/>
                  <a:pt x="441" y="15"/>
                  <a:pt x="2" y="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de-CH" sz="2400"/>
          </a:p>
        </p:txBody>
      </p:sp>
    </p:spTree>
    <p:extLst>
      <p:ext uri="{BB962C8B-B14F-4D97-AF65-F5344CB8AC3E}">
        <p14:creationId xmlns:p14="http://schemas.microsoft.com/office/powerpoint/2010/main" val="423000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7870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think-cell Folie" r:id="rId4" imgW="410" imgH="409" progId="TCLayout.ActiveDocument.1">
                  <p:embed/>
                </p:oleObj>
              </mc:Choice>
              <mc:Fallback>
                <p:oleObj name="think-cell Folie" r:id="rId4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857780"/>
            <a:ext cx="10972800" cy="517524"/>
          </a:xfrm>
          <a:prstGeom prst="rect">
            <a:avLst/>
          </a:prstGeom>
        </p:spPr>
        <p:txBody>
          <a:bodyPr vert="horz" anchor="ctr"/>
          <a:lstStyle>
            <a:lvl1pPr algn="l">
              <a:defRPr sz="2000" b="1">
                <a:solidFill>
                  <a:schemeClr val="accent5"/>
                </a:solidFill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3267" y="1574803"/>
            <a:ext cx="109728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10729385" y="335062"/>
            <a:ext cx="10562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kern="1200" dirty="0">
                <a:solidFill>
                  <a:srgbClr val="3F262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Seite </a:t>
            </a:r>
            <a:fld id="{BA041FE7-9914-4655-A597-87A23B9141AE}" type="slidenum">
              <a:rPr lang="de-CH" sz="1000" kern="1200" smtClean="0">
                <a:solidFill>
                  <a:srgbClr val="3F262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algn="r"/>
              <a:t>‹Nr.›</a:t>
            </a:fld>
            <a:endParaRPr lang="de-CH" sz="1000" kern="1200" dirty="0">
              <a:solidFill>
                <a:srgbClr val="3F262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8" name="Picture 5" descr="stadtschaffhause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27387"/>
            <a:ext cx="2161209" cy="5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75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3434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think-cell Folie" r:id="rId6" imgW="410" imgH="409" progId="TCLayout.ActiveDocument.1">
                  <p:embed/>
                </p:oleObj>
              </mc:Choice>
              <mc:Fallback>
                <p:oleObj name="think-cell Folie" r:id="rId6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9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4000" r:id="rId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/>
          <a:srcRect t="4740" b="10201"/>
          <a:stretch/>
        </p:blipFill>
        <p:spPr>
          <a:xfrm>
            <a:off x="412637" y="2161052"/>
            <a:ext cx="11360262" cy="4451914"/>
          </a:xfrm>
          <a:prstGeom prst="rect">
            <a:avLst/>
          </a:prstGeom>
        </p:spPr>
      </p:pic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3270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think-cell Folie" r:id="rId6" imgW="410" imgH="409" progId="TCLayout.ActiveDocument.1">
                  <p:embed/>
                </p:oleObj>
              </mc:Choice>
              <mc:Fallback>
                <p:oleObj name="think-cell Folie" r:id="rId6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95400" y="914865"/>
            <a:ext cx="10945216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de-DE" altLang="de-DE" sz="2800" b="1" dirty="0" smtClean="0">
                <a:solidFill>
                  <a:schemeClr val="bg1"/>
                </a:solidFill>
              </a:rPr>
              <a:t>Zonenplanänderung Nr. 24, Kinderzentrum </a:t>
            </a:r>
            <a:r>
              <a:rPr lang="de-DE" altLang="de-DE" sz="2800" b="1" dirty="0" err="1" smtClean="0">
                <a:solidFill>
                  <a:schemeClr val="bg1"/>
                </a:solidFill>
              </a:rPr>
              <a:t>Geissberg</a:t>
            </a:r>
            <a:endParaRPr lang="de-DE" altLang="de-DE" sz="28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de-DE" altLang="de-DE" sz="2800" b="1" dirty="0" smtClean="0">
                <a:solidFill>
                  <a:schemeClr val="bg1"/>
                </a:solidFill>
              </a:rPr>
              <a:t>Grosser Stadtrat, 20. Februar 2024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5" descr="stadtschaffhaus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60" y="5805264"/>
            <a:ext cx="2669039" cy="64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STSH_PP_Keilel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653136"/>
            <a:ext cx="11935606" cy="20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" descr="Energiestadt-Gold-Schaffhausen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81" y="5348883"/>
            <a:ext cx="1151509" cy="63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5" descr="stadtschaffhaus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60" y="5883491"/>
            <a:ext cx="2669039" cy="64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1" name="think-cell Folie" r:id="rId4" imgW="410" imgH="409" progId="TCLayout.ActiveDocument.1">
                  <p:embed/>
                </p:oleObj>
              </mc:Choice>
              <mc:Fallback>
                <p:oleObj name="think-cell Folie" r:id="rId4" imgW="410" imgH="409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07367" y="995740"/>
            <a:ext cx="109452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chemeClr val="accent5"/>
                </a:solidFill>
                <a:cs typeface="Arial" panose="020B0604020202020204" pitchFamily="34" charset="0"/>
              </a:rPr>
              <a:t>Grundlagen für Kinderzentrum Geissberg</a:t>
            </a:r>
            <a:endParaRPr lang="de-CH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95AF55-1627-E10D-B8FB-6FF1D4A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7" y="1574803"/>
            <a:ext cx="6934861" cy="4525963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Schulraumplanung</a:t>
            </a:r>
            <a:endParaRPr lang="de-DE" b="1" dirty="0"/>
          </a:p>
          <a:p>
            <a:pPr marL="0" indent="0">
              <a:buNone/>
            </a:pPr>
            <a:r>
              <a:rPr lang="de-DE" dirty="0" smtClean="0"/>
              <a:t>Bedarfsermittlung und Gesamtentwicklungskonzept </a:t>
            </a:r>
            <a:br>
              <a:rPr lang="de-DE" dirty="0" smtClean="0"/>
            </a:br>
            <a:r>
              <a:rPr lang="de-DE" dirty="0" smtClean="0"/>
              <a:t>(Stand 31. März 2021)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Bedarf zusätzlicher Doppelkindergarten </a:t>
            </a:r>
            <a:r>
              <a:rPr lang="de-DE" dirty="0" err="1" smtClean="0">
                <a:sym typeface="Wingdings" panose="05000000000000000000" pitchFamily="2" charset="2"/>
              </a:rPr>
              <a:t>Geissberg</a:t>
            </a:r>
            <a:r>
              <a:rPr lang="de-DE" dirty="0" smtClean="0">
                <a:sym typeface="Wingdings" panose="05000000000000000000" pitchFamily="2" charset="2"/>
              </a:rPr>
              <a:t> ausgewiesen</a:t>
            </a:r>
            <a:endParaRPr lang="de-DE" dirty="0"/>
          </a:p>
          <a:p>
            <a:pPr>
              <a:buFont typeface="Symbol" pitchFamily="2" charset="2"/>
              <a:buChar char="-"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Machbarkeitsstudie</a:t>
            </a:r>
            <a:endParaRPr lang="de-DE" b="1" dirty="0"/>
          </a:p>
          <a:p>
            <a:pPr marL="0" indent="0">
              <a:buNone/>
            </a:pPr>
            <a:r>
              <a:rPr lang="de-DE" dirty="0" smtClean="0"/>
              <a:t>Evaluation Bebauungsperimeter, Raumprogramm und Grobkosten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Beanspruchung südliche Teilfläche GB Nr. 2131 ermöglicht viele Vorteile (Flexibilität Bebaubarkeit, </a:t>
            </a:r>
            <a:r>
              <a:rPr lang="de-DE" dirty="0" err="1" smtClean="0"/>
              <a:t>Erschliessungsmöglichkeit</a:t>
            </a:r>
            <a:r>
              <a:rPr lang="de-DE" dirty="0" smtClean="0"/>
              <a:t> über </a:t>
            </a:r>
            <a:r>
              <a:rPr lang="de-DE" dirty="0" err="1" smtClean="0"/>
              <a:t>Hornbergstrasse</a:t>
            </a:r>
            <a:r>
              <a:rPr lang="de-DE" dirty="0" smtClean="0"/>
              <a:t>, Qualität </a:t>
            </a:r>
            <a:r>
              <a:rPr lang="de-DE" dirty="0" err="1" smtClean="0"/>
              <a:t>Aussenraum</a:t>
            </a:r>
            <a:r>
              <a:rPr lang="de-DE" dirty="0" smtClean="0"/>
              <a:t> usw.)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Font typeface="Symbol" pitchFamily="2" charset="2"/>
              <a:buChar char="-"/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6"/>
          <a:srcRect r="27518"/>
          <a:stretch/>
        </p:blipFill>
        <p:spPr>
          <a:xfrm>
            <a:off x="7010084" y="332656"/>
            <a:ext cx="499057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1" name="think-cell Folie" r:id="rId4" imgW="410" imgH="409" progId="TCLayout.ActiveDocument.1">
                  <p:embed/>
                </p:oleObj>
              </mc:Choice>
              <mc:Fallback>
                <p:oleObj name="think-cell Folie" r:id="rId4" imgW="410" imgH="409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07367" y="995740"/>
            <a:ext cx="109452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chemeClr val="accent5"/>
                </a:solidFill>
                <a:cs typeface="Arial" panose="020B0604020202020204" pitchFamily="34" charset="0"/>
              </a:rPr>
              <a:t>Zonenplanänderung</a:t>
            </a:r>
            <a:endParaRPr lang="de-CH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95AF55-1627-E10D-B8FB-6FF1D4A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7" y="1574803"/>
            <a:ext cx="5710725" cy="4525963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Rechtsgültiger Zonenplan GB Nr. 2131</a:t>
            </a:r>
            <a:endParaRPr lang="de-DE" b="1" dirty="0"/>
          </a:p>
          <a:p>
            <a:r>
              <a:rPr lang="de-DE" dirty="0" smtClean="0"/>
              <a:t>Südliche Teilfläche: Wohnzone 2 (W2) </a:t>
            </a:r>
          </a:p>
          <a:p>
            <a:r>
              <a:rPr lang="de-DE" dirty="0" smtClean="0"/>
              <a:t>Nördliche Teilfläche: Zone für öffentliche Bauten, Anlagen und Grünflächen (ZÖBAG)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Im Hinblick auf die Realisierung des zukünftigen Kinderzentrums ist zwecks baulicher Flexibilität und dem öffentlichen Interesse eine </a:t>
            </a:r>
            <a:r>
              <a:rPr lang="de-DE" b="1" dirty="0" smtClean="0"/>
              <a:t>einheitliche Zonierung </a:t>
            </a:r>
            <a:r>
              <a:rPr lang="de-DE" dirty="0" smtClean="0"/>
              <a:t>und die </a:t>
            </a:r>
            <a:r>
              <a:rPr lang="de-DE" b="1" dirty="0" smtClean="0"/>
              <a:t>Umzonung der südlichen Teilfläche (2'794</a:t>
            </a:r>
            <a:r>
              <a:rPr lang="de-DE" b="1" dirty="0"/>
              <a:t> </a:t>
            </a:r>
            <a:r>
              <a:rPr lang="de-DE" b="1" dirty="0" smtClean="0"/>
              <a:t>m</a:t>
            </a:r>
            <a:r>
              <a:rPr lang="de-DE" b="1" baseline="30000" dirty="0" smtClean="0"/>
              <a:t>2</a:t>
            </a:r>
            <a:r>
              <a:rPr lang="de-DE" b="1" dirty="0" smtClean="0"/>
              <a:t>) in die ZÖBAG </a:t>
            </a:r>
            <a:r>
              <a:rPr lang="de-DE" dirty="0" smtClean="0"/>
              <a:t>vorgesehen.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Umzonung </a:t>
            </a:r>
            <a:r>
              <a:rPr lang="de-CH" dirty="0"/>
              <a:t>ist mit einer längerfristigen Perspektive auch </a:t>
            </a:r>
            <a:r>
              <a:rPr lang="de-CH" dirty="0" smtClean="0"/>
              <a:t>unabhängig von </a:t>
            </a:r>
            <a:r>
              <a:rPr lang="de-CH" dirty="0"/>
              <a:t>der Realisierung des Kinderzentrums sinnvoll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Font typeface="Symbol" pitchFamily="2" charset="2"/>
              <a:buChar char="-"/>
            </a:pPr>
            <a:endParaRPr lang="de-DE" dirty="0"/>
          </a:p>
        </p:txBody>
      </p:sp>
      <p:pic>
        <p:nvPicPr>
          <p:cNvPr id="9" name="Grafik 8"/>
          <p:cNvPicPr/>
          <p:nvPr/>
        </p:nvPicPr>
        <p:blipFill rotWithShape="1">
          <a:blip r:embed="rId6"/>
          <a:srcRect t="9928" b="7809"/>
          <a:stretch/>
        </p:blipFill>
        <p:spPr>
          <a:xfrm>
            <a:off x="6445831" y="692696"/>
            <a:ext cx="5400541" cy="4176465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 rotWithShape="1">
          <a:blip r:embed="rId7"/>
          <a:srcRect t="78237"/>
          <a:stretch/>
        </p:blipFill>
        <p:spPr>
          <a:xfrm>
            <a:off x="6456098" y="4869160"/>
            <a:ext cx="560635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think-cell Folie" r:id="rId4" imgW="410" imgH="409" progId="TCLayout.ActiveDocument.1">
                  <p:embed/>
                </p:oleObj>
              </mc:Choice>
              <mc:Fallback>
                <p:oleObj name="think-cell Folie" r:id="rId4" imgW="410" imgH="409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04664"/>
            <a:ext cx="8136904" cy="6102679"/>
          </a:xfrm>
        </p:spPr>
      </p:pic>
    </p:spTree>
    <p:extLst>
      <p:ext uri="{BB962C8B-B14F-4D97-AF65-F5344CB8AC3E}">
        <p14:creationId xmlns:p14="http://schemas.microsoft.com/office/powerpoint/2010/main" val="6518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32656"/>
            <a:ext cx="9145016" cy="636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9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0" name="think-cell Folie" r:id="rId4" imgW="410" imgH="409" progId="TCLayout.ActiveDocument.1">
                  <p:embed/>
                </p:oleObj>
              </mc:Choice>
              <mc:Fallback>
                <p:oleObj name="think-cell Folie" r:id="rId4" imgW="410" imgH="409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95AF55-1627-E10D-B8FB-6FF1D4A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7" y="1639341"/>
            <a:ext cx="6552729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>
              <a:buFont typeface="Symbol" pitchFamily="2" charset="2"/>
              <a:buChar char="-"/>
            </a:pP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07367" y="995740"/>
            <a:ext cx="109452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chemeClr val="accent5"/>
                </a:solidFill>
                <a:cs typeface="Arial" panose="020B0604020202020204" pitchFamily="34" charset="0"/>
              </a:rPr>
              <a:t>Vorgehen</a:t>
            </a:r>
            <a:endParaRPr lang="de-CH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3C04C0A-9D2A-7157-AFCD-3757DC069337}"/>
              </a:ext>
            </a:extLst>
          </p:cNvPr>
          <p:cNvSpPr/>
          <p:nvPr/>
        </p:nvSpPr>
        <p:spPr bwMode="auto">
          <a:xfrm>
            <a:off x="535612" y="2420887"/>
            <a:ext cx="4053230" cy="2795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Kantonale Vorprüfung</a:t>
            </a:r>
            <a:endParaRPr kumimoji="0" lang="de-DE" sz="16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77A392F-D2C3-1018-2B10-ED9E3AF5B1CA}"/>
              </a:ext>
            </a:extLst>
          </p:cNvPr>
          <p:cNvSpPr/>
          <p:nvPr/>
        </p:nvSpPr>
        <p:spPr bwMode="auto">
          <a:xfrm>
            <a:off x="535612" y="3441294"/>
            <a:ext cx="4053228" cy="2795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Verabschiedung SR z.H. </a:t>
            </a:r>
            <a:r>
              <a:rPr kumimoji="0" lang="de-DE" sz="160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Grosser</a:t>
            </a:r>
            <a:r>
              <a:rPr kumimoji="0" lang="de-DE" sz="16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Stadtrat</a:t>
            </a:r>
            <a:endParaRPr kumimoji="0" lang="de-DE" sz="16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C880EA0-2CCE-BC70-18D8-50786E338C7B}"/>
              </a:ext>
            </a:extLst>
          </p:cNvPr>
          <p:cNvSpPr/>
          <p:nvPr/>
        </p:nvSpPr>
        <p:spPr bwMode="auto">
          <a:xfrm>
            <a:off x="535613" y="2700420"/>
            <a:ext cx="4053229" cy="2795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Öffentliche Auflage 19.8.-17.9.2023</a:t>
            </a:r>
            <a:endParaRPr kumimoji="0" lang="de-DE" sz="16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313BB59-24FA-B9F2-5EBC-FE81C8B29120}"/>
              </a:ext>
            </a:extLst>
          </p:cNvPr>
          <p:cNvSpPr/>
          <p:nvPr/>
        </p:nvSpPr>
        <p:spPr bwMode="auto">
          <a:xfrm>
            <a:off x="535612" y="5172509"/>
            <a:ext cx="4053228" cy="2795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Genehmigung </a:t>
            </a:r>
            <a:r>
              <a:rPr lang="de-DE" sz="16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durch Regierungsrat</a:t>
            </a:r>
            <a:endParaRPr kumimoji="0" lang="de-DE" sz="16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A9A2487-8826-BFE8-AB8F-C786E4645CE5}"/>
              </a:ext>
            </a:extLst>
          </p:cNvPr>
          <p:cNvSpPr/>
          <p:nvPr/>
        </p:nvSpPr>
        <p:spPr bwMode="auto">
          <a:xfrm>
            <a:off x="535612" y="5957779"/>
            <a:ext cx="4053228" cy="2795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Inkrafttreten</a:t>
            </a:r>
            <a:endParaRPr kumimoji="0" lang="de-DE" sz="16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B09331E4-9BBC-F74F-4EAA-7EF4C5A991FD}"/>
              </a:ext>
            </a:extLst>
          </p:cNvPr>
          <p:cNvSpPr/>
          <p:nvPr/>
        </p:nvSpPr>
        <p:spPr bwMode="auto">
          <a:xfrm>
            <a:off x="2445754" y="3033940"/>
            <a:ext cx="232944" cy="3788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6" name="Pfeil nach unten 15">
            <a:extLst>
              <a:ext uri="{FF2B5EF4-FFF2-40B4-BE49-F238E27FC236}">
                <a16:creationId xmlns:a16="http://schemas.microsoft.com/office/drawing/2014/main" id="{D2435E32-2B7F-CF4B-5E11-2FADC6A9E469}"/>
              </a:ext>
            </a:extLst>
          </p:cNvPr>
          <p:cNvSpPr/>
          <p:nvPr/>
        </p:nvSpPr>
        <p:spPr bwMode="auto">
          <a:xfrm>
            <a:off x="2445754" y="3758943"/>
            <a:ext cx="232944" cy="3788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7" name="Pfeil nach unten 16">
            <a:extLst>
              <a:ext uri="{FF2B5EF4-FFF2-40B4-BE49-F238E27FC236}">
                <a16:creationId xmlns:a16="http://schemas.microsoft.com/office/drawing/2014/main" id="{5E4E028B-0CA3-8D12-5A4B-C38CBBF21FC0}"/>
              </a:ext>
            </a:extLst>
          </p:cNvPr>
          <p:cNvSpPr/>
          <p:nvPr/>
        </p:nvSpPr>
        <p:spPr bwMode="auto">
          <a:xfrm>
            <a:off x="2445754" y="4734989"/>
            <a:ext cx="232944" cy="3788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Pfeil nach unten 17">
            <a:extLst>
              <a:ext uri="{FF2B5EF4-FFF2-40B4-BE49-F238E27FC236}">
                <a16:creationId xmlns:a16="http://schemas.microsoft.com/office/drawing/2014/main" id="{F99CCCB9-EFD0-2409-FE67-1B1C7C0FA62D}"/>
              </a:ext>
            </a:extLst>
          </p:cNvPr>
          <p:cNvSpPr/>
          <p:nvPr/>
        </p:nvSpPr>
        <p:spPr bwMode="auto">
          <a:xfrm>
            <a:off x="2445754" y="5515510"/>
            <a:ext cx="232944" cy="3788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3" name="Pfeil nach unten 22">
            <a:extLst>
              <a:ext uri="{FF2B5EF4-FFF2-40B4-BE49-F238E27FC236}">
                <a16:creationId xmlns:a16="http://schemas.microsoft.com/office/drawing/2014/main" id="{B09331E4-9BBC-F74F-4EAA-7EF4C5A991FD}"/>
              </a:ext>
            </a:extLst>
          </p:cNvPr>
          <p:cNvSpPr/>
          <p:nvPr/>
        </p:nvSpPr>
        <p:spPr bwMode="auto">
          <a:xfrm>
            <a:off x="2440095" y="1974113"/>
            <a:ext cx="232944" cy="3788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3C04C0A-9D2A-7157-AFCD-3757DC069337}"/>
              </a:ext>
            </a:extLst>
          </p:cNvPr>
          <p:cNvSpPr/>
          <p:nvPr/>
        </p:nvSpPr>
        <p:spPr bwMode="auto">
          <a:xfrm>
            <a:off x="545800" y="1626606"/>
            <a:ext cx="4053230" cy="2795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Entwurf Zonenplanänderung</a:t>
            </a:r>
            <a:endParaRPr kumimoji="0" lang="de-DE" sz="16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15AB5DC-9C76-36E1-8423-2D0AA0D99A61}"/>
              </a:ext>
            </a:extLst>
          </p:cNvPr>
          <p:cNvSpPr/>
          <p:nvPr/>
        </p:nvSpPr>
        <p:spPr bwMode="auto">
          <a:xfrm>
            <a:off x="4717085" y="2420887"/>
            <a:ext cx="4763291" cy="2795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</a:t>
            </a:r>
            <a:r>
              <a:rPr lang="de-DE" sz="16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Genehmigung durch PNA in Aussicht gestellt</a:t>
            </a:r>
            <a:endParaRPr kumimoji="0" lang="de-DE" sz="16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15AB5DC-9C76-36E1-8423-2D0AA0D99A61}"/>
              </a:ext>
            </a:extLst>
          </p:cNvPr>
          <p:cNvSpPr/>
          <p:nvPr/>
        </p:nvSpPr>
        <p:spPr bwMode="auto">
          <a:xfrm>
            <a:off x="4717085" y="2695616"/>
            <a:ext cx="4763291" cy="2795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</a:t>
            </a:r>
            <a:r>
              <a:rPr lang="de-DE" sz="16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Keine Einwendungen seitens Öffentlichkeit eingegangen</a:t>
            </a:r>
            <a:endParaRPr kumimoji="0" lang="de-DE" sz="16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3C04C0A-9D2A-7157-AFCD-3757DC069337}"/>
              </a:ext>
            </a:extLst>
          </p:cNvPr>
          <p:cNvSpPr/>
          <p:nvPr/>
        </p:nvSpPr>
        <p:spPr bwMode="auto">
          <a:xfrm>
            <a:off x="535610" y="4144189"/>
            <a:ext cx="4053230" cy="2795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Festsetzung durch Grossen Stadtrat</a:t>
            </a:r>
            <a:endParaRPr kumimoji="0" lang="de-DE" sz="16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C880EA0-2CCE-BC70-18D8-50786E338C7B}"/>
              </a:ext>
            </a:extLst>
          </p:cNvPr>
          <p:cNvSpPr/>
          <p:nvPr/>
        </p:nvSpPr>
        <p:spPr bwMode="auto">
          <a:xfrm>
            <a:off x="535611" y="4423722"/>
            <a:ext cx="4053229" cy="27953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20tägige </a:t>
            </a:r>
            <a:r>
              <a:rPr kumimoji="0" lang="de-DE" sz="160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Rekursauflage</a:t>
            </a:r>
            <a:endParaRPr kumimoji="0" lang="de-DE" sz="16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sign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1" id="{9EC2F51B-5BAA-4CD6-B069-0987034A02D1}" vid="{8758931A-3C75-411D-9811-B79B94E9EB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d2b757-29eb-40f6-a27c-f2cea37ca625">4P4XHP34U64T-24-65</_dlc_DocId>
    <_dlc_DocIdUrl xmlns="b4d2b757-29eb-40f6-a27c-f2cea37ca625">
      <Url>https://verwaltung.shnet.ch/home/FINREF/_layouts/15/DocIdRedir.aspx?ID=4P4XHP34U64T-24-65</Url>
      <Description>4P4XHP34U64T-24-65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12A4E9A2DE644485CEA798F14FB685" ma:contentTypeVersion="0" ma:contentTypeDescription="Ein neues Dokument erstellen." ma:contentTypeScope="" ma:versionID="1b7702647097971e4eb11dd7b83f1d39">
  <xsd:schema xmlns:xsd="http://www.w3.org/2001/XMLSchema" xmlns:xs="http://www.w3.org/2001/XMLSchema" xmlns:p="http://schemas.microsoft.com/office/2006/metadata/properties" xmlns:ns2="b4d2b757-29eb-40f6-a27c-f2cea37ca625" targetNamespace="http://schemas.microsoft.com/office/2006/metadata/properties" ma:root="true" ma:fieldsID="b52d8b68bbef5761beb5b7d273a66b11" ns2:_="">
    <xsd:import namespace="b4d2b757-29eb-40f6-a27c-f2cea37ca62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2b757-29eb-40f6-a27c-f2cea37ca6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F93FF-962A-4612-B6E3-B19B65BA88E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9131607-2BAA-4CAF-80CE-F1D0964D0F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168880-8ECC-43DF-96DD-CA016B7263C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b4d2b757-29eb-40f6-a27c-f2cea37ca625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9FCDD6E2-83DE-4831-88E4-0023BA8C3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2b757-29eb-40f6-a27c-f2cea37ca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</Words>
  <Application>Microsoft Office PowerPoint</Application>
  <PresentationFormat>Breitbild</PresentationFormat>
  <Paragraphs>32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ＭＳ Ｐゴシック</vt:lpstr>
      <vt:lpstr>Arial</vt:lpstr>
      <vt:lpstr>Calibri</vt:lpstr>
      <vt:lpstr>Open Sans</vt:lpstr>
      <vt:lpstr>Symbol</vt:lpstr>
      <vt:lpstr>Times</vt:lpstr>
      <vt:lpstr>Wingdings</vt:lpstr>
      <vt:lpstr>Design1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--- ---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--- ---</dc:creator>
  <cp:lastModifiedBy>Bernath Katrin</cp:lastModifiedBy>
  <cp:revision>811</cp:revision>
  <cp:lastPrinted>2024-02-17T15:08:52Z</cp:lastPrinted>
  <dcterms:created xsi:type="dcterms:W3CDTF">2008-01-30T09:17:41Z</dcterms:created>
  <dcterms:modified xsi:type="dcterms:W3CDTF">2024-02-17T15:08:53Z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0x0101004312A4E9A2DE644485CEA798F14FB685</vt:lpwstr>
  </property>
  <property fmtid="{D5CDD505-2E9C-101B-9397-08002B2CF9AE}" pid="3" name="_dlc_DocIdItemGuid">
    <vt:lpwstr>fabd4bd2-cc3f-4411-a8ea-09e6cdbd44d9</vt:lpwstr>
  </property>
  <property fmtid="{D5CDD505-2E9C-101B-9397-08002B2CF9AE}" pid="4" name="ULF#Dossier:TITLE">
    <vt:lpwstr/>
  </property>
  <property fmtid="{D5CDD505-2E9C-101B-9397-08002B2CF9AE}" pid="5" name="ULF#Dossier:TitleGerman">
    <vt:lpwstr/>
  </property>
  <property fmtid="{D5CDD505-2E9C-101B-9397-08002B2CF9AE}" pid="6" name="FSC#EVDCFG@15.1400:FileResponsible">
    <vt:lpwstr>Remi Gonzalez</vt:lpwstr>
  </property>
  <property fmtid="{D5CDD505-2E9C-101B-9397-08002B2CF9AE}" pid="7" name="FSC#EVDCFG@15.1400:RegPosID">
    <vt:lpwstr/>
  </property>
  <property fmtid="{D5CDD505-2E9C-101B-9397-08002B2CF9AE}" pid="8" name="FSC#EVDCFG@15.1400:FileRespEmail">
    <vt:lpwstr>Remi.Gonzalez@stsh.ch</vt:lpwstr>
  </property>
  <property fmtid="{D5CDD505-2E9C-101B-9397-08002B2CF9AE}" pid="9" name="FSC#EVDCFG@15.1400:FileRespHome">
    <vt:lpwstr>Schaffhausen</vt:lpwstr>
  </property>
  <property fmtid="{D5CDD505-2E9C-101B-9397-08002B2CF9AE}" pid="10" name="FSC#EVDCFG@15.1400:FileRespStreet">
    <vt:lpwstr>Kirchhofplatz 19
Postfach 1000</vt:lpwstr>
  </property>
  <property fmtid="{D5CDD505-2E9C-101B-9397-08002B2CF9AE}" pid="11" name="FSC#EVDCFG@15.1400:FileRespZipCode">
    <vt:lpwstr> 8201</vt:lpwstr>
  </property>
  <property fmtid="{D5CDD505-2E9C-101B-9397-08002B2CF9AE}" pid="12" name="FSC#EVDCFG@15.1400:FileRespFax">
    <vt:lpwstr/>
  </property>
  <property fmtid="{D5CDD505-2E9C-101B-9397-08002B2CF9AE}" pid="13" name="FSC#EVDCFG@15.1400:FileRespTel">
    <vt:lpwstr>+41 52 632 53 86</vt:lpwstr>
  </property>
  <property fmtid="{D5CDD505-2E9C-101B-9397-08002B2CF9AE}" pid="14" name="FSC#EVDCFG@15.1400:FileRespshortsign">
    <vt:lpwstr>rgonz</vt:lpwstr>
  </property>
  <property fmtid="{D5CDD505-2E9C-101B-9397-08002B2CF9AE}" pid="15" name="FSC#EVDCFG@15.1400:SalutationGermanUser">
    <vt:lpwstr>Städtebau</vt:lpwstr>
  </property>
  <property fmtid="{D5CDD505-2E9C-101B-9397-08002B2CF9AE}" pid="16" name="FSC#EVDCFG@15.1400:SalutationFrenchUser">
    <vt:lpwstr/>
  </property>
  <property fmtid="{D5CDD505-2E9C-101B-9397-08002B2CF9AE}" pid="17" name="FSC#EVDCFG@15.1400:SalutationItalianUser">
    <vt:lpwstr/>
  </property>
  <property fmtid="{D5CDD505-2E9C-101B-9397-08002B2CF9AE}" pid="18" name="FSC#EVDCFG@15.1400:SalutationEnglishUser">
    <vt:lpwstr/>
  </property>
  <property fmtid="{D5CDD505-2E9C-101B-9397-08002B2CF9AE}" pid="19" name="FSC#EVDCFG@15.1400:FileRespOrgShortname">
    <vt:lpwstr>STSH/SP</vt:lpwstr>
  </property>
  <property fmtid="{D5CDD505-2E9C-101B-9397-08002B2CF9AE}" pid="20" name="FSC#EVDCFG@15.1400:SalutationGerman">
    <vt:lpwstr>Stadtplanung (SP)</vt:lpwstr>
  </property>
  <property fmtid="{D5CDD505-2E9C-101B-9397-08002B2CF9AE}" pid="21" name="FSC#EVDCFG@15.1400:SalutationFrench">
    <vt:lpwstr>Stadtplanung (SP)</vt:lpwstr>
  </property>
  <property fmtid="{D5CDD505-2E9C-101B-9397-08002B2CF9AE}" pid="22" name="FSC#EVDCFG@15.1400:SalutationEnglish">
    <vt:lpwstr>Stadtplanung (SP)</vt:lpwstr>
  </property>
  <property fmtid="{D5CDD505-2E9C-101B-9397-08002B2CF9AE}" pid="23" name="FSC#EVDCFG@15.1400:SalutationItalian">
    <vt:lpwstr>Stadtplanung (SP)</vt:lpwstr>
  </property>
  <property fmtid="{D5CDD505-2E9C-101B-9397-08002B2CF9AE}" pid="24" name="FSC#EVDCFG@15.1400:DocumentID">
    <vt:lpwstr/>
  </property>
  <property fmtid="{D5CDD505-2E9C-101B-9397-08002B2CF9AE}" pid="25" name="FSC#EVDCFG@15.1400:Dossierref">
    <vt:lpwstr/>
  </property>
  <property fmtid="{D5CDD505-2E9C-101B-9397-08002B2CF9AE}" pid="26" name="FSC#EVDCFG@15.1400:ResponsibleBureau_DE">
    <vt:lpwstr>Stadt Schaffhausen</vt:lpwstr>
  </property>
  <property fmtid="{D5CDD505-2E9C-101B-9397-08002B2CF9AE}" pid="27" name="FSC#EVDCFG@15.1400:ResponsibleBureau_FR">
    <vt:lpwstr>Geschäftsverwaltung</vt:lpwstr>
  </property>
  <property fmtid="{D5CDD505-2E9C-101B-9397-08002B2CF9AE}" pid="28" name="FSC#EVDCFG@15.1400:ResponsibleBureau_EN">
    <vt:lpwstr/>
  </property>
  <property fmtid="{D5CDD505-2E9C-101B-9397-08002B2CF9AE}" pid="29" name="FSC#EVDCFG@15.1400:ResponsibleBureau_IT">
    <vt:lpwstr/>
  </property>
  <property fmtid="{D5CDD505-2E9C-101B-9397-08002B2CF9AE}" pid="30" name="CDB@BUND:ResponsibleLCaseBureauShort">
    <vt:lpwstr>STSH</vt:lpwstr>
  </property>
  <property fmtid="{D5CDD505-2E9C-101B-9397-08002B2CF9AE}" pid="31" name="FSC#COOSYSTEM@1.1:Container">
    <vt:lpwstr>...</vt:lpwstr>
  </property>
</Properties>
</file>