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68" r:id="rId5"/>
    <p:sldMasterId id="2147483992" r:id="rId6"/>
  </p:sldMasterIdLst>
  <p:notesMasterIdLst>
    <p:notesMasterId r:id="rId31"/>
  </p:notesMasterIdLst>
  <p:handoutMasterIdLst>
    <p:handoutMasterId r:id="rId32"/>
  </p:handoutMasterIdLst>
  <p:sldIdLst>
    <p:sldId id="256" r:id="rId7"/>
    <p:sldId id="389" r:id="rId8"/>
    <p:sldId id="408" r:id="rId9"/>
    <p:sldId id="400" r:id="rId10"/>
    <p:sldId id="345" r:id="rId11"/>
    <p:sldId id="357" r:id="rId12"/>
    <p:sldId id="358" r:id="rId13"/>
    <p:sldId id="359" r:id="rId14"/>
    <p:sldId id="374" r:id="rId15"/>
    <p:sldId id="406" r:id="rId16"/>
    <p:sldId id="401" r:id="rId17"/>
    <p:sldId id="363" r:id="rId18"/>
    <p:sldId id="409" r:id="rId19"/>
    <p:sldId id="365" r:id="rId20"/>
    <p:sldId id="366" r:id="rId21"/>
    <p:sldId id="402" r:id="rId22"/>
    <p:sldId id="378" r:id="rId23"/>
    <p:sldId id="403" r:id="rId24"/>
    <p:sldId id="368" r:id="rId25"/>
    <p:sldId id="404" r:id="rId26"/>
    <p:sldId id="334" r:id="rId27"/>
    <p:sldId id="405" r:id="rId28"/>
    <p:sldId id="343" r:id="rId29"/>
    <p:sldId id="333" r:id="rId30"/>
  </p:sldIdLst>
  <p:sldSz cx="12192000" cy="6858000"/>
  <p:notesSz cx="6797675" cy="9926638"/>
  <p:defaultTextStyle>
    <a:defPPr>
      <a:defRPr lang="de-DE"/>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EBE600"/>
    <a:srgbClr val="CC0066"/>
    <a:srgbClr val="FA0000"/>
    <a:srgbClr val="00CC00"/>
    <a:srgbClr val="006600"/>
    <a:srgbClr val="B80000"/>
    <a:srgbClr val="FF9F9F"/>
    <a:srgbClr val="FFFFFF"/>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83" autoAdjust="0"/>
    <p:restoredTop sz="97412" autoAdjust="0"/>
  </p:normalViewPr>
  <p:slideViewPr>
    <p:cSldViewPr>
      <p:cViewPr varScale="1">
        <p:scale>
          <a:sx n="125" d="100"/>
          <a:sy n="125" d="100"/>
        </p:scale>
        <p:origin x="426" y="96"/>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371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19.xml"/><Relationship Id="rId3" Type="http://schemas.openxmlformats.org/officeDocument/2006/relationships/slide" Target="slides/slide4.xml"/><Relationship Id="rId21" Type="http://schemas.openxmlformats.org/officeDocument/2006/relationships/slide" Target="slides/slide22.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5" Type="http://schemas.openxmlformats.org/officeDocument/2006/relationships/slide" Target="slides/slide6.xml"/><Relationship Id="rId15" Type="http://schemas.openxmlformats.org/officeDocument/2006/relationships/slide" Target="slides/slide16.xml"/><Relationship Id="rId10" Type="http://schemas.openxmlformats.org/officeDocument/2006/relationships/slide" Target="slides/slide11.xml"/><Relationship Id="rId19" Type="http://schemas.openxmlformats.org/officeDocument/2006/relationships/slide" Target="slides/slide20.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verwaltung.shnet.ch/home/FINREF/CDZV/Budget/Budget%202020/Botschaft/Berechnungen%20Grafik_BU-Botschaft%202020.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Berechnungen%20Grafik_BU-Botschaft%202020.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schichtendiagramm.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Grafiken%202.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Grafiken%202.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Arbeitsblatt1.xlsx"/></Relationships>
</file>

<file path=ppt/charts/_rels/chart2.xml.rels><?xml version="1.0" encoding="UTF-8" standalone="yes"?>
<Relationships xmlns="http://schemas.openxmlformats.org/package/2006/relationships"><Relationship Id="rId1" Type="http://schemas.openxmlformats.org/officeDocument/2006/relationships/oleObject" Target="https://verwaltung.shnet.ch/home/FINREF/CDZV/Budget/Budget%202020/Botschaft/Grafik%20Budgetvergleich%20Wasserfall.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Berechnungen%20Grafik_BU-Botschaft%202020.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Berechnungen%20Grafik_BU-Botschaft%202020.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Berechnungen%20Grafik_BU-Botschaft%202020.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Berechnungen%20Grafik_BU-Botschaft%202020.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verwaltung.shnet.ch/home/FINREF/CDZV/Budget/Budget%202020/Botschaft/Berechnungen%20Grafik_BU-Botschaft%202020.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Schwankungsreserve.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verwaltung.shnet.ch/home/FINREF/CDZV/Budget/Budget%202020/Botschaft/IR%20nach%20Investitionsbereich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558324011726946E-2"/>
          <c:y val="5.7864281956864806E-2"/>
          <c:w val="0.87865096250155372"/>
          <c:h val="0.79446001235139729"/>
        </c:manualLayout>
      </c:layout>
      <c:barChart>
        <c:barDir val="col"/>
        <c:grouping val="clustered"/>
        <c:varyColors val="0"/>
        <c:ser>
          <c:idx val="0"/>
          <c:order val="0"/>
          <c:tx>
            <c:strRef>
              <c:f>Ergebnis!$B$16</c:f>
              <c:strCache>
                <c:ptCount val="1"/>
                <c:pt idx="0">
                  <c:v>Budget</c:v>
                </c:pt>
              </c:strCache>
            </c:strRef>
          </c:tx>
          <c:spPr>
            <a:pattFill prst="ltUpDiag">
              <a:fgClr>
                <a:srgbClr val="006600"/>
              </a:fgClr>
              <a:bgClr>
                <a:srgbClr val="00B400"/>
              </a:bgClr>
            </a:pattFill>
            <a:ln>
              <a:solidFill>
                <a:sysClr val="windowText" lastClr="000000"/>
              </a:solidFill>
            </a:ln>
            <a:effectLst/>
          </c:spPr>
          <c:invertIfNegative val="0"/>
          <c:dPt>
            <c:idx val="2"/>
            <c:invertIfNegative val="0"/>
            <c:bubble3D val="0"/>
            <c:spPr>
              <a:pattFill prst="ltUpDiag">
                <a:fgClr>
                  <a:srgbClr val="C00000"/>
                </a:fgClr>
                <a:bgClr>
                  <a:srgbClr val="FF0000"/>
                </a:bgClr>
              </a:pattFill>
              <a:ln>
                <a:solidFill>
                  <a:sysClr val="windowText" lastClr="000000"/>
                </a:solidFill>
              </a:ln>
              <a:effectLst/>
            </c:spPr>
            <c:extLst xmlns:c16r2="http://schemas.microsoft.com/office/drawing/2015/06/chart">
              <c:ext xmlns:c16="http://schemas.microsoft.com/office/drawing/2014/chart" uri="{C3380CC4-5D6E-409C-BE32-E72D297353CC}">
                <c16:uniqueId val="{00000001-AC5C-48C4-8673-64D5F2E2CA94}"/>
              </c:ext>
            </c:extLst>
          </c:dPt>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Ergebnis!$A$17:$A$19</c:f>
              <c:numCache>
                <c:formatCode>General</c:formatCode>
                <c:ptCount val="3"/>
                <c:pt idx="0">
                  <c:v>2018</c:v>
                </c:pt>
                <c:pt idx="1">
                  <c:v>2019</c:v>
                </c:pt>
                <c:pt idx="2">
                  <c:v>2020</c:v>
                </c:pt>
              </c:numCache>
            </c:numRef>
          </c:cat>
          <c:val>
            <c:numRef>
              <c:f>Ergebnis!$B$17:$B$19</c:f>
              <c:numCache>
                <c:formatCode>#,##0</c:formatCode>
                <c:ptCount val="3"/>
                <c:pt idx="1">
                  <c:v>543200</c:v>
                </c:pt>
                <c:pt idx="2">
                  <c:v>-762900</c:v>
                </c:pt>
              </c:numCache>
            </c:numRef>
          </c:val>
          <c:extLst xmlns:c16r2="http://schemas.microsoft.com/office/drawing/2015/06/chart">
            <c:ext xmlns:c16="http://schemas.microsoft.com/office/drawing/2014/chart" uri="{C3380CC4-5D6E-409C-BE32-E72D297353CC}">
              <c16:uniqueId val="{00000002-AC5C-48C4-8673-64D5F2E2CA94}"/>
            </c:ext>
          </c:extLst>
        </c:ser>
        <c:ser>
          <c:idx val="1"/>
          <c:order val="1"/>
          <c:tx>
            <c:strRef>
              <c:f>Ergebnis!$C$16</c:f>
              <c:strCache>
                <c:ptCount val="1"/>
                <c:pt idx="0">
                  <c:v>Rechnung</c:v>
                </c:pt>
              </c:strCache>
            </c:strRef>
          </c:tx>
          <c:spPr>
            <a:solidFill>
              <a:srgbClr val="C00000"/>
            </a:solidFill>
            <a:ln>
              <a:solidFill>
                <a:sysClr val="windowText" lastClr="000000"/>
              </a:solidFill>
            </a:ln>
            <a:effectLst/>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Ergebnis!$A$17:$A$19</c:f>
              <c:numCache>
                <c:formatCode>General</c:formatCode>
                <c:ptCount val="3"/>
                <c:pt idx="0">
                  <c:v>2018</c:v>
                </c:pt>
                <c:pt idx="1">
                  <c:v>2019</c:v>
                </c:pt>
                <c:pt idx="2">
                  <c:v>2020</c:v>
                </c:pt>
              </c:numCache>
            </c:numRef>
          </c:cat>
          <c:val>
            <c:numRef>
              <c:f>Ergebnis!$C$17:$C$19</c:f>
              <c:numCache>
                <c:formatCode>General</c:formatCode>
                <c:ptCount val="3"/>
                <c:pt idx="0" formatCode="#,##0">
                  <c:v>-2934407.87</c:v>
                </c:pt>
              </c:numCache>
            </c:numRef>
          </c:val>
          <c:extLst xmlns:c16r2="http://schemas.microsoft.com/office/drawing/2015/06/chart">
            <c:ext xmlns:c16="http://schemas.microsoft.com/office/drawing/2014/chart" uri="{C3380CC4-5D6E-409C-BE32-E72D297353CC}">
              <c16:uniqueId val="{00000003-AC5C-48C4-8673-64D5F2E2CA94}"/>
            </c:ext>
          </c:extLst>
        </c:ser>
        <c:ser>
          <c:idx val="2"/>
          <c:order val="2"/>
          <c:tx>
            <c:strRef>
              <c:f>Ergebnis!$D$16</c:f>
              <c:strCache>
                <c:ptCount val="1"/>
                <c:pt idx="0">
                  <c:v>Prognose</c:v>
                </c:pt>
              </c:strCache>
            </c:strRef>
          </c:tx>
          <c:spPr>
            <a:pattFill prst="ltDnDiag">
              <a:fgClr>
                <a:srgbClr val="009900"/>
              </a:fgClr>
              <a:bgClr>
                <a:srgbClr val="70AD47">
                  <a:lumMod val="40000"/>
                  <a:lumOff val="60000"/>
                </a:srgbClr>
              </a:bgClr>
            </a:pattFill>
            <a:ln>
              <a:solidFill>
                <a:sysClr val="windowText" lastClr="000000"/>
              </a:solidFill>
            </a:ln>
            <a:effectLst/>
          </c:spPr>
          <c:invertIfNegative val="0"/>
          <c:dLbls>
            <c:numFmt formatCode="#,##0.0" sourceLinked="0"/>
            <c:spPr>
              <a:pattFill prst="ltDnDiag">
                <a:fgClr>
                  <a:srgbClr val="009900"/>
                </a:fgClr>
                <a:bgClr>
                  <a:srgbClr val="C5E0B4"/>
                </a:bgClr>
              </a:patt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Ergebnis!$A$17:$A$19</c:f>
              <c:numCache>
                <c:formatCode>General</c:formatCode>
                <c:ptCount val="3"/>
                <c:pt idx="0">
                  <c:v>2018</c:v>
                </c:pt>
                <c:pt idx="1">
                  <c:v>2019</c:v>
                </c:pt>
                <c:pt idx="2">
                  <c:v>2020</c:v>
                </c:pt>
              </c:numCache>
            </c:numRef>
          </c:cat>
          <c:val>
            <c:numRef>
              <c:f>Ergebnis!$D$17:$D$19</c:f>
              <c:numCache>
                <c:formatCode>#,##0</c:formatCode>
                <c:ptCount val="3"/>
                <c:pt idx="1">
                  <c:v>0</c:v>
                </c:pt>
              </c:numCache>
            </c:numRef>
          </c:val>
          <c:extLst xmlns:c16r2="http://schemas.microsoft.com/office/drawing/2015/06/chart">
            <c:ext xmlns:c16="http://schemas.microsoft.com/office/drawing/2014/chart" uri="{C3380CC4-5D6E-409C-BE32-E72D297353CC}">
              <c16:uniqueId val="{00000004-AC5C-48C4-8673-64D5F2E2CA94}"/>
            </c:ext>
          </c:extLst>
        </c:ser>
        <c:dLbls>
          <c:dLblPos val="outEnd"/>
          <c:showLegendKey val="0"/>
          <c:showVal val="1"/>
          <c:showCatName val="0"/>
          <c:showSerName val="0"/>
          <c:showPercent val="0"/>
          <c:showBubbleSize val="0"/>
        </c:dLbls>
        <c:gapWidth val="40"/>
        <c:overlap val="63"/>
        <c:axId val="426764288"/>
        <c:axId val="426767424"/>
      </c:barChart>
      <c:catAx>
        <c:axId val="426764288"/>
        <c:scaling>
          <c:orientation val="minMax"/>
        </c:scaling>
        <c:delete val="0"/>
        <c:axPos val="b"/>
        <c:numFmt formatCode="General" sourceLinked="1"/>
        <c:majorTickMark val="none"/>
        <c:minorTickMark val="none"/>
        <c:tickLblPos val="low"/>
        <c:spPr>
          <a:noFill/>
          <a:ln w="12700" cap="flat" cmpd="sng" algn="ctr">
            <a:solidFill>
              <a:sysClr val="windowText" lastClr="000000"/>
            </a:solidFill>
            <a:round/>
          </a:ln>
          <a:effectLst/>
        </c:spPr>
        <c:txPr>
          <a:bodyPr rot="0" spcFirstLastPara="1" vertOverflow="ellipsis"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26767424"/>
        <c:crosses val="autoZero"/>
        <c:auto val="1"/>
        <c:lblAlgn val="ctr"/>
        <c:lblOffset val="100"/>
        <c:noMultiLvlLbl val="0"/>
      </c:catAx>
      <c:valAx>
        <c:axId val="4267674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426764288"/>
        <c:crosses val="autoZero"/>
        <c:crossBetween val="between"/>
        <c:dispUnits>
          <c:builtInUnit val="millions"/>
          <c:dispUnitsLbl>
            <c:tx>
              <c:rich>
                <a:bodyPr rot="-54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r>
                    <a:rPr lang="de-CH" sz="1100">
                      <a:solidFill>
                        <a:sysClr val="windowText" lastClr="000000"/>
                      </a:solidFill>
                    </a:rPr>
                    <a:t>Mio. Franken</a:t>
                  </a:r>
                </a:p>
              </c:rich>
            </c:tx>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dispUnitsLbl>
        </c:dispUnits>
      </c:valAx>
      <c:spPr>
        <a:noFill/>
        <a:ln>
          <a:noFill/>
        </a:ln>
        <a:effectLst/>
      </c:spPr>
    </c:plotArea>
    <c:legend>
      <c:legendPos val="r"/>
      <c:layout>
        <c:manualLayout>
          <c:xMode val="edge"/>
          <c:yMode val="edge"/>
          <c:x val="0.78349042847631467"/>
          <c:y val="0.62550590465332689"/>
          <c:w val="0.16937846081608771"/>
          <c:h val="0.19734007300548395"/>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latin typeface="Arial Narrow" panose="020B0606020202030204" pitchFamily="34" charset="0"/>
        </a:defRPr>
      </a:pPr>
      <a:endParaRPr lang="de-D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08661974718042E-2"/>
          <c:y val="6.2786703324792234E-2"/>
          <c:w val="0.92088908043058959"/>
          <c:h val="0.77891045672869863"/>
        </c:manualLayout>
      </c:layout>
      <c:barChart>
        <c:barDir val="col"/>
        <c:grouping val="clustered"/>
        <c:varyColors val="0"/>
        <c:ser>
          <c:idx val="0"/>
          <c:order val="0"/>
          <c:tx>
            <c:strRef>
              <c:f>Nettoinvestitionen!$A$32</c:f>
              <c:strCache>
                <c:ptCount val="1"/>
                <c:pt idx="0">
                  <c:v>Rechnung</c:v>
                </c:pt>
              </c:strCache>
            </c:strRef>
          </c:tx>
          <c:spPr>
            <a:solidFill>
              <a:schemeClr val="accent5"/>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Nettoinvestitionen!$B$31:$J$31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Nettoinvestitionen!$B$32:$J$32</c:f>
              <c:numCache>
                <c:formatCode>#,##0.0,</c:formatCode>
                <c:ptCount val="9"/>
                <c:pt idx="0">
                  <c:v>10212</c:v>
                </c:pt>
                <c:pt idx="1">
                  <c:v>12210.051660000003</c:v>
                </c:pt>
                <c:pt idx="2">
                  <c:v>14349</c:v>
                </c:pt>
                <c:pt idx="3">
                  <c:v>4100</c:v>
                </c:pt>
              </c:numCache>
            </c:numRef>
          </c:val>
          <c:extLst xmlns:c16r2="http://schemas.microsoft.com/office/drawing/2015/06/chart">
            <c:ext xmlns:c16="http://schemas.microsoft.com/office/drawing/2014/chart" uri="{C3380CC4-5D6E-409C-BE32-E72D297353CC}">
              <c16:uniqueId val="{00000000-6600-4D4C-AE2E-9F02199BC270}"/>
            </c:ext>
          </c:extLst>
        </c:ser>
        <c:ser>
          <c:idx val="1"/>
          <c:order val="1"/>
          <c:tx>
            <c:strRef>
              <c:f>Nettoinvestitionen!$A$33</c:f>
              <c:strCache>
                <c:ptCount val="1"/>
                <c:pt idx="0">
                  <c:v>Prognose</c:v>
                </c:pt>
              </c:strCache>
            </c:strRef>
          </c:tx>
          <c:spPr>
            <a:pattFill prst="diagBrick">
              <a:fgClr>
                <a:schemeClr val="accent5"/>
              </a:fgClr>
              <a:bgClr>
                <a:schemeClr val="accent5">
                  <a:lumMod val="40000"/>
                  <a:lumOff val="60000"/>
                </a:schemeClr>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Nettoinvestitionen!$B$31:$J$31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Nettoinvestitionen!$B$33:$J$33</c:f>
              <c:numCache>
                <c:formatCode>General</c:formatCode>
                <c:ptCount val="9"/>
                <c:pt idx="4" formatCode="#,##0.0,">
                  <c:v>36400</c:v>
                </c:pt>
              </c:numCache>
            </c:numRef>
          </c:val>
          <c:extLst xmlns:c16r2="http://schemas.microsoft.com/office/drawing/2015/06/chart">
            <c:ext xmlns:c16="http://schemas.microsoft.com/office/drawing/2014/chart" uri="{C3380CC4-5D6E-409C-BE32-E72D297353CC}">
              <c16:uniqueId val="{00000001-6600-4D4C-AE2E-9F02199BC270}"/>
            </c:ext>
          </c:extLst>
        </c:ser>
        <c:ser>
          <c:idx val="2"/>
          <c:order val="2"/>
          <c:tx>
            <c:strRef>
              <c:f>Nettoinvestitionen!$A$34</c:f>
              <c:strCache>
                <c:ptCount val="1"/>
                <c:pt idx="0">
                  <c:v>Plan</c:v>
                </c:pt>
              </c:strCache>
            </c:strRef>
          </c:tx>
          <c:spPr>
            <a:pattFill prst="ltUpDiag">
              <a:fgClr>
                <a:schemeClr val="tx2">
                  <a:lumMod val="75000"/>
                </a:schemeClr>
              </a:fgClr>
              <a:bgClr>
                <a:schemeClr val="tx2">
                  <a:lumMod val="60000"/>
                  <a:lumOff val="40000"/>
                </a:schemeClr>
              </a:bgClr>
            </a:pattFill>
            <a:ln>
              <a:solidFill>
                <a:schemeClr val="tx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Nettoinvestitionen!$B$31:$J$31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Nettoinvestitionen!$B$34:$J$34</c:f>
              <c:numCache>
                <c:formatCode>General</c:formatCode>
                <c:ptCount val="9"/>
                <c:pt idx="5" formatCode="#,##0.0,">
                  <c:v>39958</c:v>
                </c:pt>
                <c:pt idx="6" formatCode="#,##0.0,">
                  <c:v>47118.1</c:v>
                </c:pt>
                <c:pt idx="7" formatCode="#,##0.0,">
                  <c:v>33903.85</c:v>
                </c:pt>
                <c:pt idx="8" formatCode="#,##0.0,">
                  <c:v>47891.6</c:v>
                </c:pt>
              </c:numCache>
            </c:numRef>
          </c:val>
          <c:extLst xmlns:c16r2="http://schemas.microsoft.com/office/drawing/2015/06/chart">
            <c:ext xmlns:c16="http://schemas.microsoft.com/office/drawing/2014/chart" uri="{C3380CC4-5D6E-409C-BE32-E72D297353CC}">
              <c16:uniqueId val="{00000002-6600-4D4C-AE2E-9F02199BC270}"/>
            </c:ext>
          </c:extLst>
        </c:ser>
        <c:ser>
          <c:idx val="3"/>
          <c:order val="3"/>
          <c:tx>
            <c:strRef>
              <c:f>Nettoinvestitionen!$A$35</c:f>
              <c:strCache>
                <c:ptCount val="1"/>
                <c:pt idx="0">
                  <c:v>Budget</c:v>
                </c:pt>
              </c:strCache>
            </c:strRef>
          </c:tx>
          <c:spPr>
            <a:pattFill prst="dkUpDiag">
              <a:fgClr>
                <a:schemeClr val="tx2">
                  <a:lumMod val="60000"/>
                  <a:lumOff val="40000"/>
                </a:schemeClr>
              </a:fgClr>
              <a:bgClr>
                <a:schemeClr val="bg1">
                  <a:lumMod val="95000"/>
                </a:schemeClr>
              </a:bgClr>
            </a:pattFill>
            <a:ln>
              <a:solidFill>
                <a:schemeClr val="tx1"/>
              </a:solid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dLbl>
            <c:dLbl>
              <c:idx val="7"/>
              <c:delete val="1"/>
              <c:extLst xmlns:c16r2="http://schemas.microsoft.com/office/drawing/2015/06/chart">
                <c:ext xmlns:c16="http://schemas.microsoft.com/office/drawing/2014/chart" uri="{C3380CC4-5D6E-409C-BE32-E72D297353CC}">
                  <c16:uniqueId val="{00000004-6600-4D4C-AE2E-9F02199BC2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Nettoinvestitionen!$B$31:$J$31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Nettoinvestitionen!$B$35:$J$35</c:f>
              <c:numCache>
                <c:formatCode>General</c:formatCode>
                <c:ptCount val="9"/>
                <c:pt idx="5" formatCode="#,##0.0,">
                  <c:v>10303.5</c:v>
                </c:pt>
                <c:pt idx="7">
                  <c:v>0</c:v>
                </c:pt>
              </c:numCache>
            </c:numRef>
          </c:val>
          <c:extLst xmlns:c16r2="http://schemas.microsoft.com/office/drawing/2015/06/chart">
            <c:ext xmlns:c16="http://schemas.microsoft.com/office/drawing/2014/chart" uri="{C3380CC4-5D6E-409C-BE32-E72D297353CC}">
              <c16:uniqueId val="{00000005-6600-4D4C-AE2E-9F02199BC270}"/>
            </c:ext>
          </c:extLst>
        </c:ser>
        <c:dLbls>
          <c:showLegendKey val="0"/>
          <c:showVal val="0"/>
          <c:showCatName val="0"/>
          <c:showSerName val="0"/>
          <c:showPercent val="0"/>
          <c:showBubbleSize val="0"/>
        </c:dLbls>
        <c:gapWidth val="0"/>
        <c:overlap val="73"/>
        <c:axId val="426396352"/>
        <c:axId val="426395960"/>
      </c:barChart>
      <c:catAx>
        <c:axId val="426396352"/>
        <c:scaling>
          <c:orientation val="minMax"/>
        </c:scaling>
        <c:delete val="0"/>
        <c:axPos val="b"/>
        <c:numFmt formatCode="General" sourceLinked="1"/>
        <c:majorTickMark val="none"/>
        <c:minorTickMark val="none"/>
        <c:tickLblPos val="low"/>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26395960"/>
        <c:crosses val="autoZero"/>
        <c:auto val="1"/>
        <c:lblAlgn val="ctr"/>
        <c:lblOffset val="100"/>
        <c:noMultiLvlLbl val="0"/>
      </c:catAx>
      <c:valAx>
        <c:axId val="426395960"/>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42639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Narrow" panose="020B0606020202030204" pitchFamily="34" charset="0"/>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35640888056125E-2"/>
          <c:y val="3.2973621103117509E-2"/>
          <c:w val="0.903144902815467"/>
          <c:h val="0.87980864203228992"/>
        </c:manualLayout>
      </c:layout>
      <c:areaChart>
        <c:grouping val="stacked"/>
        <c:varyColors val="0"/>
        <c:ser>
          <c:idx val="0"/>
          <c:order val="0"/>
          <c:tx>
            <c:strRef>
              <c:f>Tabelle1!$A$5</c:f>
              <c:strCache>
                <c:ptCount val="1"/>
                <c:pt idx="0">
                  <c:v>Diverse kleinere Investitionsvorhaben</c:v>
                </c:pt>
              </c:strCache>
            </c:strRef>
          </c:tx>
          <c:spPr>
            <a:solidFill>
              <a:schemeClr val="bg1">
                <a:lumMod val="85000"/>
              </a:schemeClr>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Tabelle1!$B$5:$G$5</c:f>
              <c:numCache>
                <c:formatCode>#,##0</c:formatCode>
                <c:ptCount val="6"/>
                <c:pt idx="0">
                  <c:v>15000000</c:v>
                </c:pt>
                <c:pt idx="1">
                  <c:v>15000000</c:v>
                </c:pt>
                <c:pt idx="2">
                  <c:v>15000000</c:v>
                </c:pt>
                <c:pt idx="3">
                  <c:v>15000000</c:v>
                </c:pt>
                <c:pt idx="4">
                  <c:v>15000000</c:v>
                </c:pt>
                <c:pt idx="5">
                  <c:v>15000000</c:v>
                </c:pt>
              </c:numCache>
            </c:numRef>
          </c:val>
          <c:extLst xmlns:c16r2="http://schemas.microsoft.com/office/drawing/2015/06/chart">
            <c:ext xmlns:c16="http://schemas.microsoft.com/office/drawing/2014/chart" uri="{C3380CC4-5D6E-409C-BE32-E72D297353CC}">
              <c16:uniqueId val="{00000000-1C46-4488-BA15-4DA61C9259FE}"/>
            </c:ext>
          </c:extLst>
        </c:ser>
        <c:ser>
          <c:idx val="1"/>
          <c:order val="1"/>
          <c:tx>
            <c:strRef>
              <c:f>Tabelle1!$A$6</c:f>
              <c:strCache>
                <c:ptCount val="1"/>
                <c:pt idx="0">
                  <c:v>Kammgarn Westflügel, Platz und Tiefgarage</c:v>
                </c:pt>
              </c:strCache>
            </c:strRef>
          </c:tx>
          <c:spPr>
            <a:solidFill>
              <a:schemeClr val="tx2">
                <a:lumMod val="60000"/>
                <a:lumOff val="40000"/>
              </a:schemeClr>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Tabelle1!$B$6:$G$6</c:f>
              <c:numCache>
                <c:formatCode>#,##0</c:formatCode>
                <c:ptCount val="6"/>
                <c:pt idx="0">
                  <c:v>600000</c:v>
                </c:pt>
                <c:pt idx="1">
                  <c:v>3020000</c:v>
                </c:pt>
                <c:pt idx="2">
                  <c:v>8765000</c:v>
                </c:pt>
                <c:pt idx="3">
                  <c:v>16275000</c:v>
                </c:pt>
                <c:pt idx="4">
                  <c:v>8090000</c:v>
                </c:pt>
              </c:numCache>
            </c:numRef>
          </c:val>
          <c:extLst xmlns:c16r2="http://schemas.microsoft.com/office/drawing/2015/06/chart">
            <c:ext xmlns:c16="http://schemas.microsoft.com/office/drawing/2014/chart" uri="{C3380CC4-5D6E-409C-BE32-E72D297353CC}">
              <c16:uniqueId val="{00000001-1C46-4488-BA15-4DA61C9259FE}"/>
            </c:ext>
          </c:extLst>
        </c:ser>
        <c:ser>
          <c:idx val="2"/>
          <c:order val="2"/>
          <c:tx>
            <c:strRef>
              <c:f>Tabelle1!$A$7</c:f>
              <c:strCache>
                <c:ptCount val="1"/>
                <c:pt idx="0">
                  <c:v>Stadthausgeviert inkl. Sanierung freigespielte Liegenschaften</c:v>
                </c:pt>
              </c:strCache>
            </c:strRef>
          </c:tx>
          <c:spPr>
            <a:solidFill>
              <a:schemeClr val="accent6"/>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Tabelle1!$B$7:$G$7</c:f>
              <c:numCache>
                <c:formatCode>#,##0</c:formatCode>
                <c:ptCount val="6"/>
                <c:pt idx="0">
                  <c:v>900000</c:v>
                </c:pt>
                <c:pt idx="1">
                  <c:v>2119000</c:v>
                </c:pt>
                <c:pt idx="2">
                  <c:v>7791000</c:v>
                </c:pt>
                <c:pt idx="3">
                  <c:v>7790000</c:v>
                </c:pt>
                <c:pt idx="4">
                  <c:v>2500000</c:v>
                </c:pt>
                <c:pt idx="5">
                  <c:v>2500000</c:v>
                </c:pt>
              </c:numCache>
            </c:numRef>
          </c:val>
          <c:extLst xmlns:c16r2="http://schemas.microsoft.com/office/drawing/2015/06/chart">
            <c:ext xmlns:c16="http://schemas.microsoft.com/office/drawing/2014/chart" uri="{C3380CC4-5D6E-409C-BE32-E72D297353CC}">
              <c16:uniqueId val="{00000002-1C46-4488-BA15-4DA61C9259FE}"/>
            </c:ext>
          </c:extLst>
        </c:ser>
        <c:ser>
          <c:idx val="3"/>
          <c:order val="3"/>
          <c:tx>
            <c:strRef>
              <c:f>Tabelle1!$A$8</c:f>
              <c:strCache>
                <c:ptCount val="1"/>
                <c:pt idx="0">
                  <c:v>Schulhaus Kreuzgut, Erweiterung und Sanierung</c:v>
                </c:pt>
              </c:strCache>
            </c:strRef>
          </c:tx>
          <c:spPr>
            <a:solidFill>
              <a:schemeClr val="accent5"/>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Tabelle1!$B$8:$G$8</c:f>
              <c:numCache>
                <c:formatCode>#,##0</c:formatCode>
                <c:ptCount val="6"/>
                <c:pt idx="0">
                  <c:v>420000</c:v>
                </c:pt>
                <c:pt idx="1">
                  <c:v>3430000</c:v>
                </c:pt>
                <c:pt idx="2">
                  <c:v>2785000</c:v>
                </c:pt>
                <c:pt idx="3">
                  <c:v>2785000</c:v>
                </c:pt>
              </c:numCache>
            </c:numRef>
          </c:val>
          <c:extLst xmlns:c16r2="http://schemas.microsoft.com/office/drawing/2015/06/chart">
            <c:ext xmlns:c16="http://schemas.microsoft.com/office/drawing/2014/chart" uri="{C3380CC4-5D6E-409C-BE32-E72D297353CC}">
              <c16:uniqueId val="{00000003-1C46-4488-BA15-4DA61C9259FE}"/>
            </c:ext>
          </c:extLst>
        </c:ser>
        <c:ser>
          <c:idx val="4"/>
          <c:order val="4"/>
          <c:tx>
            <c:strRef>
              <c:f>Tabelle1!$A$9</c:f>
              <c:strCache>
                <c:ptCount val="1"/>
                <c:pt idx="0">
                  <c:v>Schulhaus Gräfler, Gesamtsanierung Haustechnik</c:v>
                </c:pt>
              </c:strCache>
            </c:strRef>
          </c:tx>
          <c:spPr>
            <a:solidFill>
              <a:srgbClr val="FFFF00"/>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Tabelle1!$B$9:$G$9</c:f>
              <c:numCache>
                <c:formatCode>#,##0</c:formatCode>
                <c:ptCount val="6"/>
                <c:pt idx="0">
                  <c:v>1564000</c:v>
                </c:pt>
                <c:pt idx="1">
                  <c:v>2200000</c:v>
                </c:pt>
                <c:pt idx="2">
                  <c:v>2000000</c:v>
                </c:pt>
                <c:pt idx="3">
                  <c:v>1000000</c:v>
                </c:pt>
              </c:numCache>
            </c:numRef>
          </c:val>
          <c:extLst xmlns:c16r2="http://schemas.microsoft.com/office/drawing/2015/06/chart">
            <c:ext xmlns:c16="http://schemas.microsoft.com/office/drawing/2014/chart" uri="{C3380CC4-5D6E-409C-BE32-E72D297353CC}">
              <c16:uniqueId val="{00000004-1C46-4488-BA15-4DA61C9259FE}"/>
            </c:ext>
          </c:extLst>
        </c:ser>
        <c:ser>
          <c:idx val="5"/>
          <c:order val="5"/>
          <c:tx>
            <c:strRef>
              <c:f>Tabelle1!$A$10</c:f>
              <c:strCache>
                <c:ptCount val="1"/>
                <c:pt idx="0">
                  <c:v>Magazin Birch, Ersatzneubau</c:v>
                </c:pt>
              </c:strCache>
            </c:strRef>
          </c:tx>
          <c:spPr>
            <a:solidFill>
              <a:srgbClr val="00B050"/>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Tabelle1!$B$10:$G$10</c:f>
              <c:numCache>
                <c:formatCode>#,##0</c:formatCode>
                <c:ptCount val="6"/>
                <c:pt idx="0">
                  <c:v>100000</c:v>
                </c:pt>
                <c:pt idx="1">
                  <c:v>400000</c:v>
                </c:pt>
                <c:pt idx="2">
                  <c:v>6000000</c:v>
                </c:pt>
                <c:pt idx="3">
                  <c:v>500000</c:v>
                </c:pt>
              </c:numCache>
            </c:numRef>
          </c:val>
          <c:extLst xmlns:c16r2="http://schemas.microsoft.com/office/drawing/2015/06/chart">
            <c:ext xmlns:c16="http://schemas.microsoft.com/office/drawing/2014/chart" uri="{C3380CC4-5D6E-409C-BE32-E72D297353CC}">
              <c16:uniqueId val="{00000005-1C46-4488-BA15-4DA61C9259FE}"/>
            </c:ext>
          </c:extLst>
        </c:ser>
        <c:ser>
          <c:idx val="6"/>
          <c:order val="6"/>
          <c:tx>
            <c:strRef>
              <c:f>Tabelle1!$A$11</c:f>
              <c:strCache>
                <c:ptCount val="1"/>
                <c:pt idx="0">
                  <c:v>Sportanlage Schweizersbild</c:v>
                </c:pt>
              </c:strCache>
            </c:strRef>
          </c:tx>
          <c:spPr>
            <a:solidFill>
              <a:srgbClr val="CC0066"/>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Tabelle1!$B$11:$G$11</c:f>
              <c:numCache>
                <c:formatCode>#,##0</c:formatCode>
                <c:ptCount val="6"/>
                <c:pt idx="0">
                  <c:v>250000</c:v>
                </c:pt>
                <c:pt idx="1">
                  <c:v>2500000</c:v>
                </c:pt>
                <c:pt idx="2">
                  <c:v>1250000</c:v>
                </c:pt>
              </c:numCache>
            </c:numRef>
          </c:val>
          <c:extLst xmlns:c16r2="http://schemas.microsoft.com/office/drawing/2015/06/chart">
            <c:ext xmlns:c16="http://schemas.microsoft.com/office/drawing/2014/chart" uri="{C3380CC4-5D6E-409C-BE32-E72D297353CC}">
              <c16:uniqueId val="{00000006-1C46-4488-BA15-4DA61C9259FE}"/>
            </c:ext>
          </c:extLst>
        </c:ser>
        <c:ser>
          <c:idx val="7"/>
          <c:order val="7"/>
          <c:tx>
            <c:strRef>
              <c:f>Tabelle1!$A$12</c:f>
              <c:strCache>
                <c:ptCount val="1"/>
                <c:pt idx="0">
                  <c:v>Erweiterung und Sanierung Alterszentrum</c:v>
                </c:pt>
              </c:strCache>
            </c:strRef>
          </c:tx>
          <c:spPr>
            <a:solidFill>
              <a:schemeClr val="accent4"/>
            </a:solidFill>
            <a:ln w="25400">
              <a:noFill/>
            </a:ln>
            <a:effectLst/>
          </c:spPr>
          <c:cat>
            <c:numRef>
              <c:f>Tabelle1!$B$4:$G$4</c:f>
              <c:numCache>
                <c:formatCode>General</c:formatCode>
                <c:ptCount val="6"/>
                <c:pt idx="0">
                  <c:v>2020</c:v>
                </c:pt>
                <c:pt idx="1">
                  <c:v>2021</c:v>
                </c:pt>
                <c:pt idx="2">
                  <c:v>2022</c:v>
                </c:pt>
                <c:pt idx="3">
                  <c:v>2023</c:v>
                </c:pt>
                <c:pt idx="4">
                  <c:v>2024</c:v>
                </c:pt>
                <c:pt idx="5">
                  <c:v>2025</c:v>
                </c:pt>
              </c:numCache>
            </c:numRef>
          </c:cat>
          <c:val>
            <c:numRef>
              <c:f>Tabelle1!$B$12:$G$12</c:f>
              <c:numCache>
                <c:formatCode>General</c:formatCode>
                <c:ptCount val="6"/>
                <c:pt idx="4" formatCode="#,##0">
                  <c:v>26666666.666666668</c:v>
                </c:pt>
                <c:pt idx="5" formatCode="#,##0">
                  <c:v>26666666.666666668</c:v>
                </c:pt>
              </c:numCache>
            </c:numRef>
          </c:val>
          <c:extLst xmlns:c16r2="http://schemas.microsoft.com/office/drawing/2015/06/chart">
            <c:ext xmlns:c16="http://schemas.microsoft.com/office/drawing/2014/chart" uri="{C3380CC4-5D6E-409C-BE32-E72D297353CC}">
              <c16:uniqueId val="{00000007-1C46-4488-BA15-4DA61C9259FE}"/>
            </c:ext>
          </c:extLst>
        </c:ser>
        <c:dLbls>
          <c:showLegendKey val="0"/>
          <c:showVal val="0"/>
          <c:showCatName val="0"/>
          <c:showSerName val="0"/>
          <c:showPercent val="0"/>
          <c:showBubbleSize val="0"/>
        </c:dLbls>
        <c:axId val="426394784"/>
        <c:axId val="426394392"/>
      </c:areaChart>
      <c:lineChart>
        <c:grouping val="standard"/>
        <c:varyColors val="0"/>
        <c:ser>
          <c:idx val="8"/>
          <c:order val="8"/>
          <c:tx>
            <c:strRef>
              <c:f>Tabelle1!$A$13</c:f>
              <c:strCache>
                <c:ptCount val="1"/>
                <c:pt idx="0">
                  <c:v>Total</c:v>
                </c:pt>
              </c:strCache>
            </c:strRef>
          </c:tx>
          <c:spPr>
            <a:ln w="28575" cap="rnd">
              <a:noFill/>
              <a:round/>
            </a:ln>
            <a:effectLst/>
          </c:spPr>
          <c:marker>
            <c:symbol val="none"/>
          </c:marker>
          <c:dLbls>
            <c:numFmt formatCode="#,##0.0,," sourceLinked="0"/>
            <c:spPr>
              <a:solidFill>
                <a:schemeClr val="lt1"/>
              </a:solidFill>
              <a:ln w="12700">
                <a:solidFill>
                  <a:schemeClr val="tx1"/>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Tabelle1!$B$4:$G$4</c:f>
              <c:numCache>
                <c:formatCode>General</c:formatCode>
                <c:ptCount val="6"/>
                <c:pt idx="0">
                  <c:v>2020</c:v>
                </c:pt>
                <c:pt idx="1">
                  <c:v>2021</c:v>
                </c:pt>
                <c:pt idx="2">
                  <c:v>2022</c:v>
                </c:pt>
                <c:pt idx="3">
                  <c:v>2023</c:v>
                </c:pt>
                <c:pt idx="4">
                  <c:v>2024</c:v>
                </c:pt>
                <c:pt idx="5">
                  <c:v>2025</c:v>
                </c:pt>
              </c:numCache>
            </c:numRef>
          </c:cat>
          <c:val>
            <c:numRef>
              <c:f>Tabelle1!$B$13:$G$13</c:f>
              <c:numCache>
                <c:formatCode>#,##0</c:formatCode>
                <c:ptCount val="6"/>
                <c:pt idx="0">
                  <c:v>18834000</c:v>
                </c:pt>
                <c:pt idx="1">
                  <c:v>28669000</c:v>
                </c:pt>
                <c:pt idx="2">
                  <c:v>43591000</c:v>
                </c:pt>
                <c:pt idx="3">
                  <c:v>43350000</c:v>
                </c:pt>
                <c:pt idx="4">
                  <c:v>52256666.666666672</c:v>
                </c:pt>
                <c:pt idx="5">
                  <c:v>44166666.666666672</c:v>
                </c:pt>
              </c:numCache>
            </c:numRef>
          </c:val>
          <c:smooth val="0"/>
          <c:extLst xmlns:c16r2="http://schemas.microsoft.com/office/drawing/2015/06/chart">
            <c:ext xmlns:c16="http://schemas.microsoft.com/office/drawing/2014/chart" uri="{C3380CC4-5D6E-409C-BE32-E72D297353CC}">
              <c16:uniqueId val="{00000008-1C46-4488-BA15-4DA61C9259FE}"/>
            </c:ext>
          </c:extLst>
        </c:ser>
        <c:dLbls>
          <c:showLegendKey val="0"/>
          <c:showVal val="0"/>
          <c:showCatName val="0"/>
          <c:showSerName val="0"/>
          <c:showPercent val="0"/>
          <c:showBubbleSize val="0"/>
        </c:dLbls>
        <c:marker val="1"/>
        <c:smooth val="0"/>
        <c:axId val="426394784"/>
        <c:axId val="426394392"/>
      </c:lineChart>
      <c:catAx>
        <c:axId val="42639478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26394392"/>
        <c:crosses val="autoZero"/>
        <c:auto val="1"/>
        <c:lblAlgn val="ctr"/>
        <c:lblOffset val="100"/>
        <c:noMultiLvlLbl val="0"/>
      </c:catAx>
      <c:valAx>
        <c:axId val="426394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426394784"/>
        <c:crosses val="autoZero"/>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de-DE"/>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24372954208264E-2"/>
          <c:y val="2.5422323114021494E-2"/>
          <c:w val="0.90259153772985012"/>
          <c:h val="0.66678352975462041"/>
        </c:manualLayout>
      </c:layout>
      <c:barChart>
        <c:barDir val="col"/>
        <c:grouping val="clustered"/>
        <c:varyColors val="0"/>
        <c:ser>
          <c:idx val="34"/>
          <c:order val="0"/>
          <c:tx>
            <c:strRef>
              <c:f>Tabelle1!$A$11</c:f>
              <c:strCache>
                <c:ptCount val="1"/>
                <c:pt idx="0">
                  <c:v>Finanzierungssaldo Rechnung</c:v>
                </c:pt>
              </c:strCache>
            </c:strRef>
          </c:tx>
          <c:spPr>
            <a:pattFill prst="ltUpDiag">
              <a:fgClr>
                <a:srgbClr val="006600"/>
              </a:fgClr>
              <a:bgClr>
                <a:srgbClr val="33CC33"/>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Tabelle1!$B$4:$K$5</c:f>
              <c:strCache>
                <c:ptCount val="10"/>
                <c:pt idx="0">
                  <c:v>2015</c:v>
                </c:pt>
                <c:pt idx="1">
                  <c:v>2016</c:v>
                </c:pt>
                <c:pt idx="2">
                  <c:v>2017</c:v>
                </c:pt>
                <c:pt idx="3">
                  <c:v>2018</c:v>
                </c:pt>
                <c:pt idx="4">
                  <c:v>Prognose 2019</c:v>
                </c:pt>
                <c:pt idx="5">
                  <c:v>2020</c:v>
                </c:pt>
                <c:pt idx="6">
                  <c:v>2021</c:v>
                </c:pt>
                <c:pt idx="7">
                  <c:v>2022</c:v>
                </c:pt>
                <c:pt idx="8">
                  <c:v>2023</c:v>
                </c:pt>
                <c:pt idx="9">
                  <c:v>Kumuliert 2019-23</c:v>
                </c:pt>
              </c:strCache>
            </c:strRef>
          </c:cat>
          <c:val>
            <c:numRef>
              <c:f>Tabelle1!$B$11:$K$11</c:f>
              <c:numCache>
                <c:formatCode>#,##0.0</c:formatCode>
                <c:ptCount val="10"/>
                <c:pt idx="0">
                  <c:v>20.222000000000001</c:v>
                </c:pt>
                <c:pt idx="1">
                  <c:v>42.036141049999998</c:v>
                </c:pt>
                <c:pt idx="2">
                  <c:v>31.974</c:v>
                </c:pt>
                <c:pt idx="3">
                  <c:v>7.5895961499999798</c:v>
                </c:pt>
              </c:numCache>
            </c:numRef>
          </c:val>
          <c:extLst xmlns:c16r2="http://schemas.microsoft.com/office/drawing/2015/06/chart">
            <c:ext xmlns:c16="http://schemas.microsoft.com/office/drawing/2014/chart" uri="{C3380CC4-5D6E-409C-BE32-E72D297353CC}">
              <c16:uniqueId val="{00000000-8DF6-4A28-AD42-E2EF5BF4E659}"/>
            </c:ext>
          </c:extLst>
        </c:ser>
        <c:ser>
          <c:idx val="0"/>
          <c:order val="1"/>
          <c:tx>
            <c:strRef>
              <c:f>Tabelle1!$A$12</c:f>
              <c:strCache>
                <c:ptCount val="1"/>
                <c:pt idx="0">
                  <c:v>Finanzierungssaldo Prognose und Budget / Finanzplan</c:v>
                </c:pt>
              </c:strCache>
            </c:strRef>
          </c:tx>
          <c:spPr>
            <a:pattFill prst="dkDnDiag">
              <a:fgClr>
                <a:srgbClr val="C00000"/>
              </a:fgClr>
              <a:bgClr>
                <a:srgbClr val="FF0000"/>
              </a:bgClr>
            </a:pattFill>
            <a:ln>
              <a:solidFill>
                <a:schemeClr val="tx1"/>
              </a:solidFill>
              <a:prstDash val="solid"/>
            </a:ln>
            <a:effectLst/>
          </c:spPr>
          <c:invertIfNegative val="0"/>
          <c:dPt>
            <c:idx val="4"/>
            <c:invertIfNegative val="0"/>
            <c:bubble3D val="0"/>
            <c:spPr>
              <a:pattFill prst="dkDnDiag">
                <a:fgClr>
                  <a:srgbClr val="C00000"/>
                </a:fgClr>
                <a:bgClr>
                  <a:srgbClr val="FF0000"/>
                </a:bgClr>
              </a:pattFill>
              <a:ln>
                <a:solidFill>
                  <a:schemeClr val="tx1"/>
                </a:solidFill>
                <a:prstDash val="solid"/>
              </a:ln>
              <a:effectLst/>
            </c:spPr>
            <c:extLst xmlns:c16r2="http://schemas.microsoft.com/office/drawing/2015/06/chart">
              <c:ext xmlns:c16="http://schemas.microsoft.com/office/drawing/2014/chart" uri="{C3380CC4-5D6E-409C-BE32-E72D297353CC}">
                <c16:uniqueId val="{00000002-8DF6-4A28-AD42-E2EF5BF4E659}"/>
              </c:ext>
            </c:extLst>
          </c:dPt>
          <c:dPt>
            <c:idx val="5"/>
            <c:invertIfNegative val="0"/>
            <c:bubble3D val="0"/>
            <c:spPr>
              <a:pattFill prst="dkDnDiag">
                <a:fgClr>
                  <a:srgbClr val="C00000"/>
                </a:fgClr>
                <a:bgClr>
                  <a:srgbClr val="FF0000"/>
                </a:bgClr>
              </a:pattFill>
              <a:ln>
                <a:solidFill>
                  <a:schemeClr val="tx1"/>
                </a:solidFill>
                <a:prstDash val="solid"/>
              </a:ln>
              <a:effectLst/>
            </c:spPr>
            <c:extLst xmlns:c16r2="http://schemas.microsoft.com/office/drawing/2015/06/chart">
              <c:ext xmlns:c16="http://schemas.microsoft.com/office/drawing/2014/chart" uri="{C3380CC4-5D6E-409C-BE32-E72D297353CC}">
                <c16:uniqueId val="{00000004-8DF6-4A28-AD42-E2EF5BF4E659}"/>
              </c:ext>
            </c:extLst>
          </c:dPt>
          <c:dPt>
            <c:idx val="6"/>
            <c:invertIfNegative val="0"/>
            <c:bubble3D val="0"/>
            <c:spPr>
              <a:pattFill prst="dkDnDiag">
                <a:fgClr>
                  <a:srgbClr val="C00000"/>
                </a:fgClr>
                <a:bgClr>
                  <a:srgbClr val="FF0000"/>
                </a:bgClr>
              </a:pattFill>
              <a:ln>
                <a:solidFill>
                  <a:schemeClr val="tx1"/>
                </a:solidFill>
                <a:prstDash val="solid"/>
              </a:ln>
              <a:effectLst/>
            </c:spPr>
            <c:extLst xmlns:c16r2="http://schemas.microsoft.com/office/drawing/2015/06/chart">
              <c:ext xmlns:c16="http://schemas.microsoft.com/office/drawing/2014/chart" uri="{C3380CC4-5D6E-409C-BE32-E72D297353CC}">
                <c16:uniqueId val="{00000006-8DF6-4A28-AD42-E2EF5BF4E659}"/>
              </c:ext>
            </c:extLst>
          </c:dPt>
          <c:dPt>
            <c:idx val="7"/>
            <c:invertIfNegative val="0"/>
            <c:bubble3D val="0"/>
            <c:spPr>
              <a:pattFill prst="dkDnDiag">
                <a:fgClr>
                  <a:srgbClr val="C00000"/>
                </a:fgClr>
                <a:bgClr>
                  <a:srgbClr val="FF0000"/>
                </a:bgClr>
              </a:pattFill>
              <a:ln>
                <a:solidFill>
                  <a:schemeClr val="tx1"/>
                </a:solidFill>
                <a:prstDash val="solid"/>
              </a:ln>
              <a:effectLst/>
            </c:spPr>
            <c:extLst xmlns:c16r2="http://schemas.microsoft.com/office/drawing/2015/06/chart">
              <c:ext xmlns:c16="http://schemas.microsoft.com/office/drawing/2014/chart" uri="{C3380CC4-5D6E-409C-BE32-E72D297353CC}">
                <c16:uniqueId val="{00000008-8DF6-4A28-AD42-E2EF5BF4E659}"/>
              </c:ext>
            </c:extLst>
          </c:dPt>
          <c:dPt>
            <c:idx val="8"/>
            <c:invertIfNegative val="0"/>
            <c:bubble3D val="0"/>
            <c:spPr>
              <a:pattFill prst="dkDnDiag">
                <a:fgClr>
                  <a:srgbClr val="C00000"/>
                </a:fgClr>
                <a:bgClr>
                  <a:srgbClr val="FF0000"/>
                </a:bgClr>
              </a:pattFill>
              <a:ln>
                <a:solidFill>
                  <a:schemeClr val="tx1"/>
                </a:solidFill>
                <a:prstDash val="solid"/>
              </a:ln>
              <a:effectLst/>
            </c:spPr>
            <c:extLst xmlns:c16r2="http://schemas.microsoft.com/office/drawing/2015/06/chart">
              <c:ext xmlns:c16="http://schemas.microsoft.com/office/drawing/2014/chart" uri="{C3380CC4-5D6E-409C-BE32-E72D297353CC}">
                <c16:uniqueId val="{0000000A-8DF6-4A28-AD42-E2EF5BF4E659}"/>
              </c:ext>
            </c:extLst>
          </c:dPt>
          <c:dPt>
            <c:idx val="9"/>
            <c:invertIfNegative val="0"/>
            <c:bubble3D val="0"/>
            <c:spPr>
              <a:pattFill prst="dkDnDiag">
                <a:fgClr>
                  <a:srgbClr val="C00000"/>
                </a:fgClr>
                <a:bgClr>
                  <a:srgbClr val="FF0000"/>
                </a:bgClr>
              </a:pattFill>
              <a:ln>
                <a:solidFill>
                  <a:schemeClr val="tx1"/>
                </a:solidFill>
                <a:prstDash val="solid"/>
              </a:ln>
              <a:effectLst/>
            </c:spPr>
            <c:extLst xmlns:c16r2="http://schemas.microsoft.com/office/drawing/2015/06/chart">
              <c:ext xmlns:c16="http://schemas.microsoft.com/office/drawing/2014/chart" uri="{C3380CC4-5D6E-409C-BE32-E72D297353CC}">
                <c16:uniqueId val="{0000000C-8DF6-4A28-AD42-E2EF5BF4E659}"/>
              </c:ext>
            </c:extLst>
          </c:dPt>
          <c:dLbls>
            <c:dLbl>
              <c:idx val="9"/>
              <c:layout>
                <c:manualLayout>
                  <c:x val="0"/>
                  <c:y val="1.13828479751191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8DF6-4A28-AD42-E2EF5BF4E65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Tabelle1!$B$4:$K$5</c:f>
              <c:strCache>
                <c:ptCount val="10"/>
                <c:pt idx="0">
                  <c:v>2015</c:v>
                </c:pt>
                <c:pt idx="1">
                  <c:v>2016</c:v>
                </c:pt>
                <c:pt idx="2">
                  <c:v>2017</c:v>
                </c:pt>
                <c:pt idx="3">
                  <c:v>2018</c:v>
                </c:pt>
                <c:pt idx="4">
                  <c:v>Prognose 2019</c:v>
                </c:pt>
                <c:pt idx="5">
                  <c:v>2020</c:v>
                </c:pt>
                <c:pt idx="6">
                  <c:v>2021</c:v>
                </c:pt>
                <c:pt idx="7">
                  <c:v>2022</c:v>
                </c:pt>
                <c:pt idx="8">
                  <c:v>2023</c:v>
                </c:pt>
                <c:pt idx="9">
                  <c:v>Kumuliert 2019-23</c:v>
                </c:pt>
              </c:strCache>
            </c:strRef>
          </c:cat>
          <c:val>
            <c:numRef>
              <c:f>Tabelle1!$B$12:$K$12</c:f>
              <c:numCache>
                <c:formatCode>General</c:formatCode>
                <c:ptCount val="10"/>
                <c:pt idx="4" formatCode="#,##0.0">
                  <c:v>-7.296231290000029</c:v>
                </c:pt>
                <c:pt idx="5" formatCode="#,##0.0">
                  <c:v>-34.665365360000003</c:v>
                </c:pt>
                <c:pt idx="6" formatCode="#,##0.0">
                  <c:v>-42.012158899999982</c:v>
                </c:pt>
                <c:pt idx="7" formatCode="#,##0.0">
                  <c:v>-29.141370533900002</c:v>
                </c:pt>
                <c:pt idx="8" formatCode="#,##0.0">
                  <c:v>-43.832411974632834</c:v>
                </c:pt>
                <c:pt idx="9" formatCode="#,##0.0">
                  <c:v>-156.94753805853287</c:v>
                </c:pt>
              </c:numCache>
            </c:numRef>
          </c:val>
          <c:extLst xmlns:c16r2="http://schemas.microsoft.com/office/drawing/2015/06/chart">
            <c:ext xmlns:c16="http://schemas.microsoft.com/office/drawing/2014/chart" uri="{C3380CC4-5D6E-409C-BE32-E72D297353CC}">
              <c16:uniqueId val="{0000000D-8DF6-4A28-AD42-E2EF5BF4E659}"/>
            </c:ext>
          </c:extLst>
        </c:ser>
        <c:ser>
          <c:idx val="1"/>
          <c:order val="2"/>
          <c:tx>
            <c:strRef>
              <c:f>Tabelle1!$A$13</c:f>
              <c:strCache>
                <c:ptCount val="1"/>
                <c:pt idx="0">
                  <c:v>Finanzierungssaldo mit Gewichtung Nettoinvestitionen 70% im FiPlan 2021-2023</c:v>
                </c:pt>
              </c:strCache>
            </c:strRef>
          </c:tx>
          <c:spPr>
            <a:pattFill prst="dkDnDiag">
              <a:fgClr>
                <a:schemeClr val="accent2"/>
              </a:fgClr>
              <a:bgClr>
                <a:schemeClr val="accent2">
                  <a:lumMod val="40000"/>
                  <a:lumOff val="60000"/>
                </a:schemeClr>
              </a:bgClr>
            </a:pattFill>
            <a:ln>
              <a:solidFill>
                <a:schemeClr val="tx1"/>
              </a:solidFill>
              <a:prstDash val="dash"/>
            </a:ln>
            <a:effectLst/>
          </c:spPr>
          <c:invertIfNegative val="0"/>
          <c:dLbls>
            <c:dLbl>
              <c:idx val="7"/>
              <c:layout>
                <c:manualLayout>
                  <c:x val="-8.5949936931780539E-17"/>
                  <c:y val="1.16825496112051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8DF6-4A28-AD42-E2EF5BF4E65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Tabelle1!$B$4:$K$5</c:f>
              <c:strCache>
                <c:ptCount val="10"/>
                <c:pt idx="0">
                  <c:v>2015</c:v>
                </c:pt>
                <c:pt idx="1">
                  <c:v>2016</c:v>
                </c:pt>
                <c:pt idx="2">
                  <c:v>2017</c:v>
                </c:pt>
                <c:pt idx="3">
                  <c:v>2018</c:v>
                </c:pt>
                <c:pt idx="4">
                  <c:v>Prognose 2019</c:v>
                </c:pt>
                <c:pt idx="5">
                  <c:v>2020</c:v>
                </c:pt>
                <c:pt idx="6">
                  <c:v>2021</c:v>
                </c:pt>
                <c:pt idx="7">
                  <c:v>2022</c:v>
                </c:pt>
                <c:pt idx="8">
                  <c:v>2023</c:v>
                </c:pt>
                <c:pt idx="9">
                  <c:v>Kumuliert 2019-23</c:v>
                </c:pt>
              </c:strCache>
            </c:strRef>
          </c:cat>
          <c:val>
            <c:numRef>
              <c:f>Tabelle1!$B$13:$K$13</c:f>
              <c:numCache>
                <c:formatCode>General</c:formatCode>
                <c:ptCount val="10"/>
                <c:pt idx="6" formatCode="#,##0.0">
                  <c:v>-27.876728899999978</c:v>
                </c:pt>
                <c:pt idx="7" formatCode="#,##0.0">
                  <c:v>-18.970215533899999</c:v>
                </c:pt>
                <c:pt idx="8" formatCode="#,##0.0">
                  <c:v>-29.464931974632833</c:v>
                </c:pt>
                <c:pt idx="9" formatCode="#,##0.0">
                  <c:v>-118.27347305853283</c:v>
                </c:pt>
              </c:numCache>
            </c:numRef>
          </c:val>
          <c:extLst xmlns:c16r2="http://schemas.microsoft.com/office/drawing/2015/06/chart">
            <c:ext xmlns:c16="http://schemas.microsoft.com/office/drawing/2014/chart" uri="{C3380CC4-5D6E-409C-BE32-E72D297353CC}">
              <c16:uniqueId val="{0000000F-8DF6-4A28-AD42-E2EF5BF4E659}"/>
            </c:ext>
          </c:extLst>
        </c:ser>
        <c:dLbls>
          <c:showLegendKey val="0"/>
          <c:showVal val="0"/>
          <c:showCatName val="0"/>
          <c:showSerName val="0"/>
          <c:showPercent val="0"/>
          <c:showBubbleSize val="0"/>
        </c:dLbls>
        <c:gapWidth val="24"/>
        <c:overlap val="67"/>
        <c:axId val="423553144"/>
        <c:axId val="423552752"/>
      </c:barChart>
      <c:catAx>
        <c:axId val="423553144"/>
        <c:scaling>
          <c:orientation val="minMax"/>
        </c:scaling>
        <c:delete val="0"/>
        <c:axPos val="b"/>
        <c:numFmt formatCode="General" sourceLinked="1"/>
        <c:majorTickMark val="none"/>
        <c:minorTickMark val="none"/>
        <c:tickLblPos val="low"/>
        <c:spPr>
          <a:noFill/>
          <a:ln w="1587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23552752"/>
        <c:crosses val="autoZero"/>
        <c:auto val="1"/>
        <c:lblAlgn val="ctr"/>
        <c:lblOffset val="150"/>
        <c:noMultiLvlLbl val="0"/>
      </c:catAx>
      <c:valAx>
        <c:axId val="4235527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423553144"/>
        <c:crosses val="autoZero"/>
        <c:crossBetween val="between"/>
      </c:valAx>
      <c:spPr>
        <a:noFill/>
        <a:ln>
          <a:noFill/>
        </a:ln>
        <a:effectLst/>
      </c:spPr>
    </c:plotArea>
    <c:legend>
      <c:legendPos val="b"/>
      <c:layout>
        <c:manualLayout>
          <c:xMode val="edge"/>
          <c:yMode val="edge"/>
          <c:x val="0"/>
          <c:y val="0.84017906346651705"/>
          <c:w val="0.52326870329526243"/>
          <c:h val="0.14140245629393133"/>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90969833828741E-2"/>
          <c:y val="4.7909407665505228E-2"/>
          <c:w val="0.92767840068954477"/>
          <c:h val="0.60950609070207684"/>
        </c:manualLayout>
      </c:layout>
      <c:barChart>
        <c:barDir val="col"/>
        <c:grouping val="clustered"/>
        <c:varyColors val="0"/>
        <c:ser>
          <c:idx val="0"/>
          <c:order val="0"/>
          <c:tx>
            <c:strRef>
              <c:f>Tabelle1!$A$43</c:f>
              <c:strCache>
                <c:ptCount val="1"/>
                <c:pt idx="0">
                  <c:v>Nettoschulden (ohne Darlehen) pro Einwohner nach HRM1</c:v>
                </c:pt>
              </c:strCache>
            </c:strRef>
          </c:tx>
          <c:spPr>
            <a:pattFill prst="dkUpDiag">
              <a:fgClr>
                <a:srgbClr val="006600"/>
              </a:fgClr>
              <a:bgClr>
                <a:srgbClr val="33CC33"/>
              </a:bgClr>
            </a:pattFill>
            <a:ln>
              <a:solidFill>
                <a:schemeClr val="tx1"/>
              </a:solidFill>
            </a:ln>
            <a:effectLst/>
          </c:spPr>
          <c:invertIfNegative val="0"/>
          <c:dPt>
            <c:idx val="0"/>
            <c:invertIfNegative val="0"/>
            <c:bubble3D val="0"/>
            <c:spPr>
              <a:pattFill prst="dkUpDiag">
                <a:fgClr>
                  <a:srgbClr val="990000"/>
                </a:fgClr>
                <a:bgClr>
                  <a:srgbClr val="FF0000"/>
                </a:bgClr>
              </a:pattFill>
              <a:ln>
                <a:solidFill>
                  <a:schemeClr val="tx1"/>
                </a:solidFill>
              </a:ln>
              <a:effectLst/>
            </c:spPr>
            <c:extLst xmlns:c16r2="http://schemas.microsoft.com/office/drawing/2015/06/chart">
              <c:ext xmlns:c16="http://schemas.microsoft.com/office/drawing/2014/chart" uri="{C3380CC4-5D6E-409C-BE32-E72D297353CC}">
                <c16:uniqueId val="{00000001-8C22-4EB1-A5C6-28DC9A02D22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Tabelle1!$B$42:$J$42</c:f>
              <c:strCache>
                <c:ptCount val="9"/>
                <c:pt idx="0">
                  <c:v>2015</c:v>
                </c:pt>
                <c:pt idx="1">
                  <c:v>2016</c:v>
                </c:pt>
                <c:pt idx="2">
                  <c:v>2017</c:v>
                </c:pt>
                <c:pt idx="3">
                  <c:v>2018</c:v>
                </c:pt>
                <c:pt idx="4">
                  <c:v>Prognose 2019</c:v>
                </c:pt>
                <c:pt idx="5">
                  <c:v>2020</c:v>
                </c:pt>
                <c:pt idx="6">
                  <c:v>2021</c:v>
                </c:pt>
                <c:pt idx="7">
                  <c:v>2022</c:v>
                </c:pt>
                <c:pt idx="8">
                  <c:v>2023</c:v>
                </c:pt>
              </c:strCache>
            </c:strRef>
          </c:cat>
          <c:val>
            <c:numRef>
              <c:f>Tabelle1!$B$43:$J$43</c:f>
              <c:numCache>
                <c:formatCode>0</c:formatCode>
                <c:ptCount val="9"/>
                <c:pt idx="0">
                  <c:v>-681.96303377947743</c:v>
                </c:pt>
                <c:pt idx="1">
                  <c:v>486.77328537833654</c:v>
                </c:pt>
                <c:pt idx="2">
                  <c:v>1134.79899843161</c:v>
                </c:pt>
                <c:pt idx="3">
                  <c:v>884</c:v>
                </c:pt>
                <c:pt idx="4">
                  <c:v>1361.0969680216795</c:v>
                </c:pt>
              </c:numCache>
            </c:numRef>
          </c:val>
          <c:extLst xmlns:c16r2="http://schemas.microsoft.com/office/drawing/2015/06/chart">
            <c:ext xmlns:c16="http://schemas.microsoft.com/office/drawing/2014/chart" uri="{C3380CC4-5D6E-409C-BE32-E72D297353CC}">
              <c16:uniqueId val="{00000000-22C2-481E-A27B-71D8484DD92A}"/>
            </c:ext>
          </c:extLst>
        </c:ser>
        <c:ser>
          <c:idx val="1"/>
          <c:order val="1"/>
          <c:tx>
            <c:strRef>
              <c:f>Tabelle1!$A$44</c:f>
              <c:strCache>
                <c:ptCount val="1"/>
                <c:pt idx="0">
                  <c:v>Nettoschulden II (o. Darlehen / Beteiligungen) pro Einw. Prognose und Budget / Finanzplan</c:v>
                </c:pt>
              </c:strCache>
            </c:strRef>
          </c:tx>
          <c:spPr>
            <a:pattFill prst="diagBrick">
              <a:fgClr>
                <a:srgbClr val="006600"/>
              </a:fgClr>
              <a:bgClr>
                <a:srgbClr val="33CC33"/>
              </a:bgClr>
            </a:pattFill>
            <a:ln>
              <a:solidFill>
                <a:schemeClr val="tx1"/>
              </a:solidFill>
            </a:ln>
            <a:effectLst/>
          </c:spPr>
          <c:invertIfNegative val="0"/>
          <c:dPt>
            <c:idx val="7"/>
            <c:invertIfNegative val="0"/>
            <c:bubble3D val="0"/>
            <c:spPr>
              <a:pattFill prst="diagBrick">
                <a:fgClr>
                  <a:srgbClr val="990000"/>
                </a:fgClr>
                <a:bgClr>
                  <a:srgbClr val="FF0000"/>
                </a:bgClr>
              </a:pattFill>
              <a:ln>
                <a:solidFill>
                  <a:schemeClr val="tx1"/>
                </a:solidFill>
              </a:ln>
              <a:effectLst/>
            </c:spPr>
            <c:extLst xmlns:c16r2="http://schemas.microsoft.com/office/drawing/2015/06/chart">
              <c:ext xmlns:c16="http://schemas.microsoft.com/office/drawing/2014/chart" uri="{C3380CC4-5D6E-409C-BE32-E72D297353CC}">
                <c16:uniqueId val="{00000003-8C22-4EB1-A5C6-28DC9A02D22D}"/>
              </c:ext>
            </c:extLst>
          </c:dPt>
          <c:dPt>
            <c:idx val="8"/>
            <c:invertIfNegative val="0"/>
            <c:bubble3D val="0"/>
            <c:spPr>
              <a:pattFill prst="diagBrick">
                <a:fgClr>
                  <a:srgbClr val="990000"/>
                </a:fgClr>
                <a:bgClr>
                  <a:srgbClr val="FF0000"/>
                </a:bgClr>
              </a:pattFill>
              <a:ln>
                <a:solidFill>
                  <a:schemeClr val="tx1"/>
                </a:solidFill>
              </a:ln>
              <a:effectLst/>
            </c:spPr>
            <c:extLst xmlns:c16r2="http://schemas.microsoft.com/office/drawing/2015/06/chart">
              <c:ext xmlns:c16="http://schemas.microsoft.com/office/drawing/2014/chart" uri="{C3380CC4-5D6E-409C-BE32-E72D297353CC}">
                <c16:uniqueId val="{00000005-8C22-4EB1-A5C6-28DC9A02D22D}"/>
              </c:ext>
            </c:extLst>
          </c:dPt>
          <c:dLbls>
            <c:dLbl>
              <c:idx val="6"/>
              <c:layout>
                <c:manualLayout>
                  <c:x val="-2.5936973155233733E-3"/>
                  <c:y val="4.355400696864071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2C2-481E-A27B-71D8484DD92A}"/>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Tabelle1!$B$42:$J$42</c:f>
              <c:strCache>
                <c:ptCount val="9"/>
                <c:pt idx="0">
                  <c:v>2015</c:v>
                </c:pt>
                <c:pt idx="1">
                  <c:v>2016</c:v>
                </c:pt>
                <c:pt idx="2">
                  <c:v>2017</c:v>
                </c:pt>
                <c:pt idx="3">
                  <c:v>2018</c:v>
                </c:pt>
                <c:pt idx="4">
                  <c:v>Prognose 2019</c:v>
                </c:pt>
                <c:pt idx="5">
                  <c:v>2020</c:v>
                </c:pt>
                <c:pt idx="6">
                  <c:v>2021</c:v>
                </c:pt>
                <c:pt idx="7">
                  <c:v>2022</c:v>
                </c:pt>
                <c:pt idx="8">
                  <c:v>2023</c:v>
                </c:pt>
              </c:strCache>
            </c:strRef>
          </c:cat>
          <c:val>
            <c:numRef>
              <c:f>Tabelle1!$B$44:$J$44</c:f>
              <c:numCache>
                <c:formatCode>General</c:formatCode>
                <c:ptCount val="9"/>
                <c:pt idx="5" formatCode="0">
                  <c:v>1054.4546440860213</c:v>
                </c:pt>
                <c:pt idx="6" formatCode="0">
                  <c:v>402.22810293333373</c:v>
                </c:pt>
                <c:pt idx="7" formatCode="0">
                  <c:v>-549.14858925661395</c:v>
                </c:pt>
                <c:pt idx="8" formatCode="0">
                  <c:v>-1459.0611193840648</c:v>
                </c:pt>
              </c:numCache>
            </c:numRef>
          </c:val>
          <c:extLst xmlns:c16r2="http://schemas.microsoft.com/office/drawing/2015/06/chart">
            <c:ext xmlns:c16="http://schemas.microsoft.com/office/drawing/2014/chart" uri="{C3380CC4-5D6E-409C-BE32-E72D297353CC}">
              <c16:uniqueId val="{00000002-22C2-481E-A27B-71D8484DD92A}"/>
            </c:ext>
          </c:extLst>
        </c:ser>
        <c:ser>
          <c:idx val="2"/>
          <c:order val="2"/>
          <c:tx>
            <c:strRef>
              <c:f>Tabelle1!$A$45</c:f>
              <c:strCache>
                <c:ptCount val="1"/>
                <c:pt idx="0">
                  <c:v>Nettoschulden II (o. Darlehen / Beteiligungen) pro Einw. mit Gewichtung Nettoinvest. 70% im FiPlan 2021-23</c:v>
                </c:pt>
              </c:strCache>
            </c:strRef>
          </c:tx>
          <c:spPr>
            <a:pattFill prst="wave">
              <a:fgClr>
                <a:srgbClr val="006600"/>
              </a:fgClr>
              <a:bgClr>
                <a:srgbClr val="33CC33"/>
              </a:bgClr>
            </a:pattFill>
            <a:ln>
              <a:solidFill>
                <a:schemeClr val="tx1"/>
              </a:solidFill>
            </a:ln>
            <a:effectLst/>
          </c:spPr>
          <c:invertIfNegative val="0"/>
          <c:dPt>
            <c:idx val="8"/>
            <c:invertIfNegative val="0"/>
            <c:bubble3D val="0"/>
            <c:spPr>
              <a:pattFill prst="wave">
                <a:fgClr>
                  <a:srgbClr val="990000"/>
                </a:fgClr>
                <a:bgClr>
                  <a:srgbClr val="FF0000"/>
                </a:bgClr>
              </a:pattFill>
              <a:ln>
                <a:solidFill>
                  <a:schemeClr val="tx1"/>
                </a:solidFill>
              </a:ln>
              <a:effectLst/>
            </c:spPr>
            <c:extLst xmlns:c16r2="http://schemas.microsoft.com/office/drawing/2015/06/chart">
              <c:ext xmlns:c16="http://schemas.microsoft.com/office/drawing/2014/chart" uri="{C3380CC4-5D6E-409C-BE32-E72D297353CC}">
                <c16:uniqueId val="{00000007-8C22-4EB1-A5C6-28DC9A02D22D}"/>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Tabelle1!$B$42:$J$42</c:f>
              <c:strCache>
                <c:ptCount val="9"/>
                <c:pt idx="0">
                  <c:v>2015</c:v>
                </c:pt>
                <c:pt idx="1">
                  <c:v>2016</c:v>
                </c:pt>
                <c:pt idx="2">
                  <c:v>2017</c:v>
                </c:pt>
                <c:pt idx="3">
                  <c:v>2018</c:v>
                </c:pt>
                <c:pt idx="4">
                  <c:v>Prognose 2019</c:v>
                </c:pt>
                <c:pt idx="5">
                  <c:v>2020</c:v>
                </c:pt>
                <c:pt idx="6">
                  <c:v>2021</c:v>
                </c:pt>
                <c:pt idx="7">
                  <c:v>2022</c:v>
                </c:pt>
                <c:pt idx="8">
                  <c:v>2023</c:v>
                </c:pt>
              </c:strCache>
            </c:strRef>
          </c:cat>
          <c:val>
            <c:numRef>
              <c:f>Tabelle1!$B$45:$J$45</c:f>
              <c:numCache>
                <c:formatCode>General</c:formatCode>
                <c:ptCount val="9"/>
                <c:pt idx="6" formatCode="#,##0">
                  <c:v>779.17290293333338</c:v>
                </c:pt>
                <c:pt idx="7" formatCode="#,##0">
                  <c:v>93.882759949735899</c:v>
                </c:pt>
                <c:pt idx="8" formatCode="#,##0">
                  <c:v>-443.99379654941828</c:v>
                </c:pt>
              </c:numCache>
            </c:numRef>
          </c:val>
          <c:extLst xmlns:c16r2="http://schemas.microsoft.com/office/drawing/2015/06/chart">
            <c:ext xmlns:c16="http://schemas.microsoft.com/office/drawing/2014/chart" uri="{C3380CC4-5D6E-409C-BE32-E72D297353CC}">
              <c16:uniqueId val="{00000003-22C2-481E-A27B-71D8484DD92A}"/>
            </c:ext>
          </c:extLst>
        </c:ser>
        <c:dLbls>
          <c:showLegendKey val="0"/>
          <c:showVal val="0"/>
          <c:showCatName val="0"/>
          <c:showSerName val="0"/>
          <c:showPercent val="0"/>
          <c:showBubbleSize val="0"/>
        </c:dLbls>
        <c:gapWidth val="172"/>
        <c:overlap val="63"/>
        <c:axId val="424449776"/>
        <c:axId val="421841800"/>
      </c:barChart>
      <c:catAx>
        <c:axId val="424449776"/>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21841800"/>
        <c:crosses val="autoZero"/>
        <c:auto val="1"/>
        <c:lblAlgn val="ctr"/>
        <c:lblOffset val="100"/>
        <c:noMultiLvlLbl val="0"/>
      </c:catAx>
      <c:valAx>
        <c:axId val="421841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424449776"/>
        <c:crosses val="autoZero"/>
        <c:crossBetween val="between"/>
      </c:valAx>
      <c:spPr>
        <a:noFill/>
        <a:ln>
          <a:noFill/>
        </a:ln>
        <a:effectLst/>
      </c:spPr>
    </c:plotArea>
    <c:legend>
      <c:legendPos val="b"/>
      <c:layout>
        <c:manualLayout>
          <c:xMode val="edge"/>
          <c:yMode val="edge"/>
          <c:x val="5.5519309780453713E-3"/>
          <c:y val="0.80696663664354751"/>
          <c:w val="0.50994463184447558"/>
          <c:h val="0.13863150620235498"/>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77395355522436"/>
          <c:y val="5.1643192488262914E-2"/>
          <c:w val="0.85971022419845722"/>
          <c:h val="0.73908986728771575"/>
        </c:manualLayout>
      </c:layout>
      <c:barChart>
        <c:barDir val="col"/>
        <c:grouping val="stacked"/>
        <c:varyColors val="0"/>
        <c:ser>
          <c:idx val="1"/>
          <c:order val="0"/>
          <c:tx>
            <c:strRef>
              <c:f>Steuerfuss!$B$11</c:f>
              <c:strCache>
                <c:ptCount val="1"/>
                <c:pt idx="0">
                  <c:v>wirksamer Steuerfuss</c:v>
                </c:pt>
              </c:strCache>
            </c:strRef>
          </c:tx>
          <c:spPr>
            <a:gradFill>
              <a:gsLst>
                <a:gs pos="0">
                  <a:srgbClr val="649B3F"/>
                </a:gs>
                <a:gs pos="69000">
                  <a:schemeClr val="accent6">
                    <a:lumMod val="50000"/>
                  </a:schemeClr>
                </a:gs>
                <a:gs pos="100000">
                  <a:schemeClr val="accent6">
                    <a:lumMod val="50000"/>
                  </a:schemeClr>
                </a:gs>
              </a:gsLst>
              <a:lin ang="5400000" scaled="1"/>
            </a:gradFill>
            <a:ln w="3175">
              <a:solidFill>
                <a:schemeClr val="tx1"/>
              </a:solidFill>
            </a:ln>
            <a:effectLst/>
          </c:spPr>
          <c:invertIfNegative val="0"/>
          <c:dPt>
            <c:idx val="7"/>
            <c:invertIfNegative val="0"/>
            <c:bubble3D val="0"/>
            <c:spPr>
              <a:gradFill>
                <a:gsLst>
                  <a:gs pos="0">
                    <a:srgbClr val="649B3F"/>
                  </a:gs>
                  <a:gs pos="69000">
                    <a:schemeClr val="accent6">
                      <a:lumMod val="50000"/>
                    </a:schemeClr>
                  </a:gs>
                  <a:gs pos="100000">
                    <a:schemeClr val="accent6">
                      <a:lumMod val="50000"/>
                    </a:schemeClr>
                  </a:gs>
                </a:gsLst>
                <a:lin ang="5400000" scaled="1"/>
              </a:gradFill>
              <a:ln w="3175">
                <a:solidFill>
                  <a:schemeClr val="tx1"/>
                </a:solidFill>
                <a:prstDash val="solid"/>
              </a:ln>
              <a:effectLst/>
            </c:spPr>
            <c:extLst xmlns:c16r2="http://schemas.microsoft.com/office/drawing/2015/06/chart">
              <c:ext xmlns:c16="http://schemas.microsoft.com/office/drawing/2014/chart" uri="{C3380CC4-5D6E-409C-BE32-E72D297353CC}">
                <c16:uniqueId val="{00000001-A2A6-4F1F-8CE0-F1651B8475EC}"/>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Steuerfuss!$C$8:$K$8</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Steuerfuss!$C$11:$K$11</c:f>
              <c:numCache>
                <c:formatCode>General</c:formatCode>
                <c:ptCount val="9"/>
                <c:pt idx="0">
                  <c:v>98</c:v>
                </c:pt>
                <c:pt idx="1">
                  <c:v>98</c:v>
                </c:pt>
                <c:pt idx="2">
                  <c:v>98</c:v>
                </c:pt>
                <c:pt idx="3">
                  <c:v>98</c:v>
                </c:pt>
                <c:pt idx="4">
                  <c:v>97</c:v>
                </c:pt>
                <c:pt idx="5">
                  <c:v>95</c:v>
                </c:pt>
                <c:pt idx="6">
                  <c:v>93</c:v>
                </c:pt>
                <c:pt idx="7">
                  <c:v>93</c:v>
                </c:pt>
                <c:pt idx="8">
                  <c:v>93</c:v>
                </c:pt>
              </c:numCache>
            </c:numRef>
          </c:val>
          <c:extLst xmlns:c16r2="http://schemas.microsoft.com/office/drawing/2015/06/chart">
            <c:ext xmlns:c16="http://schemas.microsoft.com/office/drawing/2014/chart" uri="{C3380CC4-5D6E-409C-BE32-E72D297353CC}">
              <c16:uniqueId val="{00000002-A2A6-4F1F-8CE0-F1651B8475EC}"/>
            </c:ext>
          </c:extLst>
        </c:ser>
        <c:ser>
          <c:idx val="0"/>
          <c:order val="1"/>
          <c:tx>
            <c:strRef>
              <c:f>Steuerfuss!$B$10</c:f>
              <c:strCache>
                <c:ptCount val="1"/>
                <c:pt idx="0">
                  <c:v>Steuerrabatt</c:v>
                </c:pt>
              </c:strCache>
            </c:strRef>
          </c:tx>
          <c:spPr>
            <a:solidFill>
              <a:schemeClr val="accent6">
                <a:lumMod val="75000"/>
                <a:alpha val="31000"/>
              </a:schemeClr>
            </a:solidFill>
            <a:ln w="3175">
              <a:solidFill>
                <a:schemeClr val="tx1"/>
              </a:solidFill>
              <a:prstDash val="lgDash"/>
            </a:ln>
            <a:effectLst/>
          </c:spPr>
          <c:invertIfNegative val="0"/>
          <c:dPt>
            <c:idx val="7"/>
            <c:invertIfNegative val="0"/>
            <c:bubble3D val="0"/>
            <c:spPr>
              <a:solidFill>
                <a:srgbClr val="FA0000">
                  <a:alpha val="22000"/>
                </a:srgbClr>
              </a:solidFill>
              <a:ln w="3175">
                <a:solidFill>
                  <a:srgbClr val="FF0000">
                    <a:alpha val="99000"/>
                  </a:srgbClr>
                </a:solidFill>
                <a:prstDash val="lgDash"/>
              </a:ln>
              <a:effectLst/>
            </c:spPr>
            <c:extLst xmlns:c16r2="http://schemas.microsoft.com/office/drawing/2015/06/chart">
              <c:ext xmlns:c16="http://schemas.microsoft.com/office/drawing/2014/chart" uri="{C3380CC4-5D6E-409C-BE32-E72D297353CC}">
                <c16:uniqueId val="{00000007-A2A6-4F1F-8CE0-F1651B8475EC}"/>
              </c:ext>
            </c:extLst>
          </c:dPt>
          <c:dLbls>
            <c:dLbl>
              <c:idx val="0"/>
              <c:delete val="1"/>
              <c:extLst xmlns:c16r2="http://schemas.microsoft.com/office/drawing/2015/06/chart">
                <c:ext xmlns:c16="http://schemas.microsoft.com/office/drawing/2014/chart" uri="{C3380CC4-5D6E-409C-BE32-E72D297353CC}">
                  <c16:uniqueId val="{00000003-A2A6-4F1F-8CE0-F1651B8475EC}"/>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4-A2A6-4F1F-8CE0-F1651B8475EC}"/>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5-A2A6-4F1F-8CE0-F1651B8475EC}"/>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6-A2A6-4F1F-8CE0-F1651B8475EC}"/>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7-A2A6-4F1F-8CE0-F1651B8475E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de-CH" sz="1100" b="1" i="0" u="none" strike="noStrike" kern="1200" baseline="0">
                    <a:solidFill>
                      <a:schemeClr val="accent6">
                        <a:lumMod val="50000"/>
                      </a:schemeClr>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Steuerfuss!$C$8:$K$8</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Steuerfuss!$C$10:$J$10</c:f>
              <c:numCache>
                <c:formatCode>General</c:formatCode>
                <c:ptCount val="8"/>
                <c:pt idx="0">
                  <c:v>0</c:v>
                </c:pt>
                <c:pt idx="1">
                  <c:v>0</c:v>
                </c:pt>
                <c:pt idx="2">
                  <c:v>0</c:v>
                </c:pt>
                <c:pt idx="3">
                  <c:v>0</c:v>
                </c:pt>
                <c:pt idx="4">
                  <c:v>1</c:v>
                </c:pt>
                <c:pt idx="5">
                  <c:v>2</c:v>
                </c:pt>
                <c:pt idx="6">
                  <c:v>3</c:v>
                </c:pt>
                <c:pt idx="7">
                  <c:v>3</c:v>
                </c:pt>
              </c:numCache>
            </c:numRef>
          </c:val>
          <c:extLst xmlns:c16r2="http://schemas.microsoft.com/office/drawing/2015/06/chart">
            <c:ext xmlns:c16="http://schemas.microsoft.com/office/drawing/2014/chart" uri="{C3380CC4-5D6E-409C-BE32-E72D297353CC}">
              <c16:uniqueId val="{00000008-A2A6-4F1F-8CE0-F1651B8475EC}"/>
            </c:ext>
          </c:extLst>
        </c:ser>
        <c:dLbls>
          <c:showLegendKey val="0"/>
          <c:showVal val="0"/>
          <c:showCatName val="0"/>
          <c:showSerName val="0"/>
          <c:showPercent val="0"/>
          <c:showBubbleSize val="0"/>
        </c:dLbls>
        <c:gapWidth val="78"/>
        <c:overlap val="100"/>
        <c:axId val="493291232"/>
        <c:axId val="493291624"/>
      </c:barChart>
      <c:catAx>
        <c:axId val="493291232"/>
        <c:scaling>
          <c:orientation val="minMax"/>
        </c:scaling>
        <c:delete val="0"/>
        <c:axPos val="b"/>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de-DE"/>
          </a:p>
        </c:txPr>
        <c:crossAx val="493291624"/>
        <c:crosses val="autoZero"/>
        <c:auto val="1"/>
        <c:lblAlgn val="ctr"/>
        <c:lblOffset val="100"/>
        <c:noMultiLvlLbl val="0"/>
      </c:catAx>
      <c:valAx>
        <c:axId val="493291624"/>
        <c:scaling>
          <c:orientation val="minMax"/>
        </c:scaling>
        <c:delete val="0"/>
        <c:axPos val="l"/>
        <c:majorGridlines>
          <c:spPr>
            <a:ln w="635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r>
                  <a:rPr lang="de-CH" sz="1100" dirty="0">
                    <a:solidFill>
                      <a:schemeClr val="tx1"/>
                    </a:solidFill>
                    <a:latin typeface="Arial Narrow" panose="020B0606020202030204" pitchFamily="34" charset="0"/>
                  </a:rPr>
                  <a:t>Steuerfuss [Prozentpunkte]</a:t>
                </a:r>
              </a:p>
            </c:rich>
          </c:tx>
          <c:layout>
            <c:manualLayout>
              <c:xMode val="edge"/>
              <c:yMode val="edge"/>
              <c:x val="4.9795181383469863E-3"/>
              <c:y val="2.8605966507707668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de-DE"/>
          </a:p>
        </c:txPr>
        <c:crossAx val="493291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891976731093333E-2"/>
          <c:y val="1.469069110521529E-2"/>
          <c:w val="0.90455316415755382"/>
          <c:h val="0.74225453079790982"/>
        </c:manualLayout>
      </c:layout>
      <c:barChart>
        <c:barDir val="col"/>
        <c:grouping val="stacked"/>
        <c:varyColors val="0"/>
        <c:ser>
          <c:idx val="0"/>
          <c:order val="0"/>
          <c:spPr>
            <a:noFill/>
            <a:ln w="25400">
              <a:noFill/>
            </a:ln>
          </c:spPr>
          <c:invertIfNegative val="0"/>
          <c:cat>
            <c:strRef>
              <c:f>'schon gelayoutete Version (2)'!$D$4:$D$19</c:f>
              <c:strCache>
                <c:ptCount val="16"/>
                <c:pt idx="0">
                  <c:v>Gesamtergebnis Budget 2019</c:v>
                </c:pt>
                <c:pt idx="1">
                  <c:v>höherer Personalaufwand</c:v>
                </c:pt>
                <c:pt idx="2">
                  <c:v>höhere Planungskosten</c:v>
                </c:pt>
                <c:pt idx="3">
                  <c:v>sonstiger Sachaufwand netto</c:v>
                </c:pt>
                <c:pt idx="4">
                  <c:v>Anstieg der Prämienverbilligungsbeiträge</c:v>
                </c:pt>
                <c:pt idx="5">
                  <c:v>höhere Abgeltung VBSH</c:v>
                </c:pt>
                <c:pt idx="6">
                  <c:v>höhere Ablieferung SH POWER</c:v>
                </c:pt>
                <c:pt idx="7">
                  <c:v>tiefere Abschreibungen</c:v>
                </c:pt>
                <c:pt idx="8">
                  <c:v>tiefere Steuererträge natürliche Personen</c:v>
                </c:pt>
                <c:pt idx="9">
                  <c:v>tiefere Steuererträge juristische Personen</c:v>
                </c:pt>
                <c:pt idx="10">
                  <c:v>Entnahme aus Schwankungsreserve</c:v>
                </c:pt>
                <c:pt idx="11">
                  <c:v>STAF-Kompensation</c:v>
                </c:pt>
                <c:pt idx="12">
                  <c:v>Wegfall Entnahmen aus Vorfinanzierungen</c:v>
                </c:pt>
                <c:pt idx="13">
                  <c:v>höhere Fondsentnahmen</c:v>
                </c:pt>
                <c:pt idx="14">
                  <c:v>Diverses netto</c:v>
                </c:pt>
                <c:pt idx="15">
                  <c:v>Gesamtergebnis Budget 2020</c:v>
                </c:pt>
              </c:strCache>
            </c:strRef>
          </c:cat>
          <c:val>
            <c:numRef>
              <c:f>'schon gelayoutete Version (2)'!$G$4:$G$19</c:f>
              <c:numCache>
                <c:formatCode>General</c:formatCode>
                <c:ptCount val="16"/>
                <c:pt idx="0">
                  <c:v>0</c:v>
                </c:pt>
                <c:pt idx="1">
                  <c:v>0</c:v>
                </c:pt>
                <c:pt idx="2">
                  <c:v>-2</c:v>
                </c:pt>
                <c:pt idx="3">
                  <c:v>-2.8</c:v>
                </c:pt>
                <c:pt idx="4">
                  <c:v>-5.5</c:v>
                </c:pt>
                <c:pt idx="5">
                  <c:v>-6.5</c:v>
                </c:pt>
                <c:pt idx="6">
                  <c:v>-7.1000000000000005</c:v>
                </c:pt>
                <c:pt idx="7">
                  <c:v>-5</c:v>
                </c:pt>
                <c:pt idx="8">
                  <c:v>-5</c:v>
                </c:pt>
                <c:pt idx="9">
                  <c:v>-6</c:v>
                </c:pt>
                <c:pt idx="10">
                  <c:v>-9.1000000000000014</c:v>
                </c:pt>
                <c:pt idx="11">
                  <c:v>-6.2000000000000011</c:v>
                </c:pt>
                <c:pt idx="12">
                  <c:v>-6.2000000000000011</c:v>
                </c:pt>
                <c:pt idx="13">
                  <c:v>-2.2000000000000011</c:v>
                </c:pt>
                <c:pt idx="14">
                  <c:v>-0.80000000000000115</c:v>
                </c:pt>
                <c:pt idx="15">
                  <c:v>0</c:v>
                </c:pt>
              </c:numCache>
            </c:numRef>
          </c:val>
          <c:extLst xmlns:c16r2="http://schemas.microsoft.com/office/drawing/2015/06/chart">
            <c:ext xmlns:c16="http://schemas.microsoft.com/office/drawing/2014/chart" uri="{C3380CC4-5D6E-409C-BE32-E72D297353CC}">
              <c16:uniqueId val="{00000000-5C02-4593-9547-3736A0600D97}"/>
            </c:ext>
          </c:extLst>
        </c:ser>
        <c:ser>
          <c:idx val="2"/>
          <c:order val="1"/>
          <c:spPr>
            <a:solidFill>
              <a:srgbClr val="C0C0C0"/>
            </a:solidFill>
            <a:ln w="25400">
              <a:noFill/>
            </a:ln>
          </c:spPr>
          <c:invertIfNegative val="0"/>
          <c:cat>
            <c:strRef>
              <c:f>'schon gelayoutete Version (2)'!$D$4:$D$19</c:f>
              <c:strCache>
                <c:ptCount val="16"/>
                <c:pt idx="0">
                  <c:v>Gesamtergebnis Budget 2019</c:v>
                </c:pt>
                <c:pt idx="1">
                  <c:v>höherer Personalaufwand</c:v>
                </c:pt>
                <c:pt idx="2">
                  <c:v>höhere Planungskosten</c:v>
                </c:pt>
                <c:pt idx="3">
                  <c:v>sonstiger Sachaufwand netto</c:v>
                </c:pt>
                <c:pt idx="4">
                  <c:v>Anstieg der Prämienverbilligungsbeiträge</c:v>
                </c:pt>
                <c:pt idx="5">
                  <c:v>höhere Abgeltung VBSH</c:v>
                </c:pt>
                <c:pt idx="6">
                  <c:v>höhere Ablieferung SH POWER</c:v>
                </c:pt>
                <c:pt idx="7">
                  <c:v>tiefere Abschreibungen</c:v>
                </c:pt>
                <c:pt idx="8">
                  <c:v>tiefere Steuererträge natürliche Personen</c:v>
                </c:pt>
                <c:pt idx="9">
                  <c:v>tiefere Steuererträge juristische Personen</c:v>
                </c:pt>
                <c:pt idx="10">
                  <c:v>Entnahme aus Schwankungsreserve</c:v>
                </c:pt>
                <c:pt idx="11">
                  <c:v>STAF-Kompensation</c:v>
                </c:pt>
                <c:pt idx="12">
                  <c:v>Wegfall Entnahmen aus Vorfinanzierungen</c:v>
                </c:pt>
                <c:pt idx="13">
                  <c:v>höhere Fondsentnahmen</c:v>
                </c:pt>
                <c:pt idx="14">
                  <c:v>Diverses netto</c:v>
                </c:pt>
                <c:pt idx="15">
                  <c:v>Gesamtergebnis Budget 2020</c:v>
                </c:pt>
              </c:strCache>
            </c:strRef>
          </c:cat>
          <c:val>
            <c:numRef>
              <c:f>'schon gelayoutete Version (2)'!$J$4:$J$19</c:f>
              <c:numCache>
                <c:formatCode>General</c:formatCode>
                <c:ptCount val="16"/>
                <c:pt idx="0">
                  <c:v>0</c:v>
                </c:pt>
              </c:numCache>
            </c:numRef>
          </c:val>
          <c:extLst xmlns:c16r2="http://schemas.microsoft.com/office/drawing/2015/06/chart">
            <c:ext xmlns:c16="http://schemas.microsoft.com/office/drawing/2014/chart" uri="{C3380CC4-5D6E-409C-BE32-E72D297353CC}">
              <c16:uniqueId val="{00000017-5C02-4593-9547-3736A0600D97}"/>
            </c:ext>
          </c:extLst>
        </c:ser>
        <c:dLbls>
          <c:showLegendKey val="0"/>
          <c:showVal val="0"/>
          <c:showCatName val="0"/>
          <c:showSerName val="0"/>
          <c:showPercent val="0"/>
          <c:showBubbleSize val="0"/>
        </c:dLbls>
        <c:gapWidth val="10"/>
        <c:overlap val="100"/>
        <c:axId val="426765464"/>
        <c:axId val="426766248"/>
      </c:barChart>
      <c:catAx>
        <c:axId val="426765464"/>
        <c:scaling>
          <c:orientation val="minMax"/>
        </c:scaling>
        <c:delete val="0"/>
        <c:axPos val="b"/>
        <c:numFmt formatCode="General" sourceLinked="1"/>
        <c:majorTickMark val="none"/>
        <c:minorTickMark val="none"/>
        <c:tickLblPos val="low"/>
        <c:spPr>
          <a:ln w="6350">
            <a:solidFill>
              <a:schemeClr val="tx1"/>
            </a:solidFill>
            <a:prstDash val="solid"/>
          </a:ln>
        </c:spPr>
        <c:txPr>
          <a:bodyPr rot="-5400000" vert="horz" anchor="b" anchorCtr="1"/>
          <a:lstStyle/>
          <a:p>
            <a:pPr>
              <a:defRPr sz="800" b="0" i="0" u="none" strike="noStrike" baseline="0">
                <a:solidFill>
                  <a:srgbClr val="000000"/>
                </a:solidFill>
                <a:latin typeface="Arial Narrow"/>
                <a:ea typeface="Arial Narrow"/>
                <a:cs typeface="Arial Narrow"/>
              </a:defRPr>
            </a:pPr>
            <a:endParaRPr lang="de-DE"/>
          </a:p>
        </c:txPr>
        <c:crossAx val="426766248"/>
        <c:crossesAt val="0"/>
        <c:auto val="1"/>
        <c:lblAlgn val="ctr"/>
        <c:lblOffset val="100"/>
        <c:tickLblSkip val="1"/>
        <c:tickMarkSkip val="1"/>
        <c:noMultiLvlLbl val="0"/>
      </c:catAx>
      <c:valAx>
        <c:axId val="426766248"/>
        <c:scaling>
          <c:orientation val="minMax"/>
          <c:max val="1"/>
          <c:min val="-13"/>
        </c:scaling>
        <c:delete val="0"/>
        <c:axPos val="l"/>
        <c:majorGridlines>
          <c:spPr>
            <a:ln w="6350">
              <a:solidFill>
                <a:schemeClr val="bg1">
                  <a:lumMod val="65000"/>
                </a:schemeClr>
              </a:solidFill>
              <a:prstDash val="solid"/>
            </a:ln>
          </c:spPr>
        </c:majorGridlines>
        <c:numFmt formatCode="#,##0.0" sourceLinked="0"/>
        <c:majorTickMark val="out"/>
        <c:minorTickMark val="none"/>
        <c:tickLblPos val="nextTo"/>
        <c:spPr>
          <a:ln w="6350">
            <a:solidFill>
              <a:schemeClr val="tx1"/>
            </a:solidFill>
            <a:prstDash val="solid"/>
          </a:ln>
        </c:spPr>
        <c:txPr>
          <a:bodyPr rot="0" vert="horz"/>
          <a:lstStyle/>
          <a:p>
            <a:pPr>
              <a:defRPr sz="900" b="0" i="0" u="none" strike="noStrike" baseline="0">
                <a:solidFill>
                  <a:srgbClr val="000000"/>
                </a:solidFill>
                <a:latin typeface="Arial Narrow"/>
                <a:ea typeface="Arial Narrow"/>
                <a:cs typeface="Arial Narrow"/>
              </a:defRPr>
            </a:pPr>
            <a:endParaRPr lang="de-DE"/>
          </a:p>
        </c:txPr>
        <c:crossAx val="426765464"/>
        <c:crossesAt val="1"/>
        <c:crossBetween val="between"/>
      </c:valAx>
      <c:spPr>
        <a:noFill/>
        <a:ln w="25400">
          <a:noFill/>
        </a:ln>
      </c:spPr>
    </c:plotArea>
    <c:plotVisOnly val="1"/>
    <c:dispBlanksAs val="gap"/>
    <c:showDLblsOverMax val="0"/>
  </c:chart>
  <c:spPr>
    <a:solidFill>
      <a:srgbClr val="FFFFFF"/>
    </a:solidFill>
    <a:ln w="6350">
      <a:noFill/>
    </a:ln>
  </c:spPr>
  <c:txPr>
    <a:bodyPr/>
    <a:lstStyle/>
    <a:p>
      <a:pPr>
        <a:defRPr sz="1050" b="0" i="0" u="none" strike="noStrike" baseline="0">
          <a:solidFill>
            <a:srgbClr val="808080"/>
          </a:solidFill>
          <a:latin typeface="Arial"/>
          <a:ea typeface="Arial"/>
          <a:cs typeface="Arial"/>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1767279295576283"/>
          <c:w val="0.92382378671727883"/>
          <c:h val="0.63953752343684123"/>
        </c:manualLayout>
      </c:layout>
      <c:barChart>
        <c:barDir val="bar"/>
        <c:grouping val="clustered"/>
        <c:varyColors val="0"/>
        <c:ser>
          <c:idx val="0"/>
          <c:order val="0"/>
          <c:tx>
            <c:strRef>
              <c:f>Aufwand!$E$32</c:f>
              <c:strCache>
                <c:ptCount val="1"/>
                <c:pt idx="0">
                  <c:v>Abweichung Budget 2020 zu Budget 2019</c:v>
                </c:pt>
              </c:strCache>
            </c:strRef>
          </c:tx>
          <c:spPr>
            <a:solidFill>
              <a:schemeClr val="tx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Aufwand!$A$39:$A$53</c:f>
              <c:strCache>
                <c:ptCount val="2"/>
                <c:pt idx="0">
                  <c:v>Personalaufwand</c:v>
                </c:pt>
                <c:pt idx="1">
                  <c:v>Total Budget 2019</c:v>
                </c:pt>
              </c:strCache>
            </c:strRef>
          </c:cat>
          <c:val>
            <c:numRef>
              <c:f>Aufwand!$E$34:$E$39</c:f>
              <c:numCache>
                <c:formatCode>0%</c:formatCode>
                <c:ptCount val="6"/>
                <c:pt idx="0">
                  <c:v>-2.6325147967699324E-3</c:v>
                </c:pt>
                <c:pt idx="1">
                  <c:v>0.2135521303781803</c:v>
                </c:pt>
                <c:pt idx="2">
                  <c:v>0</c:v>
                </c:pt>
                <c:pt idx="3">
                  <c:v>-6.5545075276618903E-2</c:v>
                </c:pt>
                <c:pt idx="4">
                  <c:v>7.7941859634076613E-2</c:v>
                </c:pt>
                <c:pt idx="5">
                  <c:v>2.323932061934917E-2</c:v>
                </c:pt>
              </c:numCache>
            </c:numRef>
          </c:val>
          <c:extLst xmlns:c16r2="http://schemas.microsoft.com/office/drawing/2015/06/chart">
            <c:ext xmlns:c16="http://schemas.microsoft.com/office/drawing/2014/chart" uri="{C3380CC4-5D6E-409C-BE32-E72D297353CC}">
              <c16:uniqueId val="{00000000-01C4-4EA2-B4CF-F3AF32073533}"/>
            </c:ext>
          </c:extLst>
        </c:ser>
        <c:dLbls>
          <c:showLegendKey val="0"/>
          <c:showVal val="0"/>
          <c:showCatName val="0"/>
          <c:showSerName val="0"/>
          <c:showPercent val="0"/>
          <c:showBubbleSize val="0"/>
        </c:dLbls>
        <c:gapWidth val="182"/>
        <c:axId val="488309672"/>
        <c:axId val="488310848"/>
      </c:barChart>
      <c:catAx>
        <c:axId val="488309672"/>
        <c:scaling>
          <c:orientation val="minMax"/>
        </c:scaling>
        <c:delete val="1"/>
        <c:axPos val="l"/>
        <c:numFmt formatCode="General" sourceLinked="1"/>
        <c:majorTickMark val="out"/>
        <c:minorTickMark val="none"/>
        <c:tickLblPos val="nextTo"/>
        <c:crossAx val="488310848"/>
        <c:crosses val="autoZero"/>
        <c:auto val="1"/>
        <c:lblAlgn val="ctr"/>
        <c:lblOffset val="100"/>
        <c:noMultiLvlLbl val="0"/>
      </c:catAx>
      <c:valAx>
        <c:axId val="488310848"/>
        <c:scaling>
          <c:orientation val="minMax"/>
          <c:max val="0.5"/>
          <c:min val="-0.5"/>
        </c:scaling>
        <c:delete val="1"/>
        <c:axPos val="b"/>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crossAx val="488309672"/>
        <c:crosses val="autoZero"/>
        <c:crossBetween val="between"/>
        <c:majorUnit val="0.5"/>
      </c:valAx>
      <c:spPr>
        <a:noFill/>
        <a:ln>
          <a:noFill/>
        </a:ln>
        <a:effectLst/>
      </c:spPr>
    </c:plotArea>
    <c:legend>
      <c:legendPos val="b"/>
      <c:layout>
        <c:manualLayout>
          <c:xMode val="edge"/>
          <c:yMode val="edge"/>
          <c:x val="4.9999851713451074E-2"/>
          <c:y val="0.90480408144248237"/>
          <c:w val="0.78700535314441622"/>
          <c:h val="7.7444439267576756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latin typeface="Arial Narrow" panose="020B0606020202030204" pitchFamily="34" charset="0"/>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60447776330898"/>
          <c:y val="3.2534753031647441E-2"/>
          <c:w val="0.48889402735013598"/>
          <c:h val="0.83641493571067593"/>
        </c:manualLayout>
      </c:layout>
      <c:barChart>
        <c:barDir val="bar"/>
        <c:grouping val="clustered"/>
        <c:varyColors val="0"/>
        <c:ser>
          <c:idx val="0"/>
          <c:order val="0"/>
          <c:tx>
            <c:strRef>
              <c:f>Aufwand!$B$32</c:f>
              <c:strCache>
                <c:ptCount val="1"/>
                <c:pt idx="0">
                  <c:v>Budget 2020</c:v>
                </c:pt>
              </c:strCache>
            </c:strRef>
          </c:tx>
          <c:spPr>
            <a:pattFill prst="dkUpDiag">
              <a:fgClr>
                <a:srgbClr val="A40000"/>
              </a:fgClr>
              <a:bgClr>
                <a:srgbClr val="FF0000"/>
              </a:bgClr>
            </a:pattFill>
            <a:ln>
              <a:solidFill>
                <a:schemeClr val="tx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161-4616-A9FA-676954F035D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Aufwand!$A$33:$A$40</c:f>
              <c:strCache>
                <c:ptCount val="8"/>
                <c:pt idx="0">
                  <c:v>Total Budget 2020</c:v>
                </c:pt>
                <c:pt idx="1">
                  <c:v>Übrige Aufwandpositionen</c:v>
                </c:pt>
                <c:pt idx="2">
                  <c:v>Interne Verrechnungen</c:v>
                </c:pt>
                <c:pt idx="3">
                  <c:v>Durchlaufende Beiträge</c:v>
                </c:pt>
                <c:pt idx="4">
                  <c:v>Abschreibungen</c:v>
                </c:pt>
                <c:pt idx="5">
                  <c:v>Sach- und Übriger Betriebsaufwand</c:v>
                </c:pt>
                <c:pt idx="6">
                  <c:v>Personalaufwand</c:v>
                </c:pt>
                <c:pt idx="7">
                  <c:v>Total Budget 2019</c:v>
                </c:pt>
              </c:strCache>
            </c:strRef>
          </c:cat>
          <c:val>
            <c:numRef>
              <c:f>Aufwand!$B$33:$B$40</c:f>
              <c:numCache>
                <c:formatCode>#,##0.0,,</c:formatCode>
                <c:ptCount val="8"/>
                <c:pt idx="0">
                  <c:v>262490784.63999999</c:v>
                </c:pt>
                <c:pt idx="1">
                  <c:v>69375984.640000001</c:v>
                </c:pt>
                <c:pt idx="2">
                  <c:v>22651800</c:v>
                </c:pt>
                <c:pt idx="3">
                  <c:v>80000</c:v>
                </c:pt>
                <c:pt idx="4">
                  <c:v>10303300</c:v>
                </c:pt>
                <c:pt idx="5">
                  <c:v>48264200</c:v>
                </c:pt>
                <c:pt idx="6">
                  <c:v>111815500</c:v>
                </c:pt>
              </c:numCache>
            </c:numRef>
          </c:val>
          <c:extLst xmlns:c16r2="http://schemas.microsoft.com/office/drawing/2015/06/chart">
            <c:ext xmlns:c16="http://schemas.microsoft.com/office/drawing/2014/chart" uri="{C3380CC4-5D6E-409C-BE32-E72D297353CC}">
              <c16:uniqueId val="{00000001-E161-4616-A9FA-676954F035D8}"/>
            </c:ext>
          </c:extLst>
        </c:ser>
        <c:ser>
          <c:idx val="1"/>
          <c:order val="1"/>
          <c:tx>
            <c:strRef>
              <c:f>Aufwand!$C$32</c:f>
              <c:strCache>
                <c:ptCount val="1"/>
                <c:pt idx="0">
                  <c:v>Budget 2019</c:v>
                </c:pt>
              </c:strCache>
            </c:strRef>
          </c:tx>
          <c:spPr>
            <a:pattFill prst="dkDnDiag">
              <a:fgClr>
                <a:schemeClr val="bg1">
                  <a:lumMod val="50000"/>
                </a:schemeClr>
              </a:fgClr>
              <a:bgClr>
                <a:schemeClr val="bg1">
                  <a:lumMod val="75000"/>
                </a:schemeClr>
              </a:bgClr>
            </a:pattFill>
            <a:ln>
              <a:solidFill>
                <a:schemeClr val="tx1"/>
              </a:solidFill>
            </a:ln>
            <a:effectLst/>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161-4616-A9FA-676954F035D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Aufwand!$A$33:$A$40</c:f>
              <c:strCache>
                <c:ptCount val="8"/>
                <c:pt idx="0">
                  <c:v>Total Budget 2020</c:v>
                </c:pt>
                <c:pt idx="1">
                  <c:v>Übrige Aufwandpositionen</c:v>
                </c:pt>
                <c:pt idx="2">
                  <c:v>Interne Verrechnungen</c:v>
                </c:pt>
                <c:pt idx="3">
                  <c:v>Durchlaufende Beiträge</c:v>
                </c:pt>
                <c:pt idx="4">
                  <c:v>Abschreibungen</c:v>
                </c:pt>
                <c:pt idx="5">
                  <c:v>Sach- und Übriger Betriebsaufwand</c:v>
                </c:pt>
                <c:pt idx="6">
                  <c:v>Personalaufwand</c:v>
                </c:pt>
                <c:pt idx="7">
                  <c:v>Total Budget 2019</c:v>
                </c:pt>
              </c:strCache>
            </c:strRef>
          </c:cat>
          <c:val>
            <c:numRef>
              <c:f>Aufwand!$C$33:$C$40</c:f>
              <c:numCache>
                <c:formatCode>#,##0.0,,</c:formatCode>
                <c:ptCount val="8"/>
                <c:pt idx="1">
                  <c:v>69559100</c:v>
                </c:pt>
                <c:pt idx="2">
                  <c:v>18665700</c:v>
                </c:pt>
                <c:pt idx="3">
                  <c:v>80000</c:v>
                </c:pt>
                <c:pt idx="4">
                  <c:v>11026000</c:v>
                </c:pt>
                <c:pt idx="5">
                  <c:v>44774400</c:v>
                </c:pt>
                <c:pt idx="6">
                  <c:v>109276000</c:v>
                </c:pt>
                <c:pt idx="7">
                  <c:v>253381200</c:v>
                </c:pt>
              </c:numCache>
            </c:numRef>
          </c:val>
          <c:extLst xmlns:c16r2="http://schemas.microsoft.com/office/drawing/2015/06/chart">
            <c:ext xmlns:c16="http://schemas.microsoft.com/office/drawing/2014/chart" uri="{C3380CC4-5D6E-409C-BE32-E72D297353CC}">
              <c16:uniqueId val="{00000003-E161-4616-A9FA-676954F035D8}"/>
            </c:ext>
          </c:extLst>
        </c:ser>
        <c:dLbls>
          <c:showLegendKey val="0"/>
          <c:showVal val="0"/>
          <c:showCatName val="0"/>
          <c:showSerName val="0"/>
          <c:showPercent val="0"/>
          <c:showBubbleSize val="0"/>
        </c:dLbls>
        <c:gapWidth val="40"/>
        <c:axId val="488308888"/>
        <c:axId val="488310456"/>
      </c:barChart>
      <c:catAx>
        <c:axId val="488308888"/>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88310456"/>
        <c:crosses val="autoZero"/>
        <c:auto val="1"/>
        <c:lblAlgn val="ctr"/>
        <c:lblOffset val="100"/>
        <c:noMultiLvlLbl val="0"/>
      </c:catAx>
      <c:valAx>
        <c:axId val="488310456"/>
        <c:scaling>
          <c:orientation val="minMax"/>
          <c:max val="27000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488308888"/>
        <c:crosses val="autoZero"/>
        <c:crossBetween val="between"/>
        <c:majorUnit val="1000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latin typeface="Arial Narrow" panose="020B0606020202030204" pitchFamily="34" charset="0"/>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9.4311851493577362E-2"/>
          <c:w val="0.92382378671727883"/>
          <c:h val="0.64163182543707442"/>
        </c:manualLayout>
      </c:layout>
      <c:barChart>
        <c:barDir val="bar"/>
        <c:grouping val="clustered"/>
        <c:varyColors val="0"/>
        <c:ser>
          <c:idx val="0"/>
          <c:order val="0"/>
          <c:tx>
            <c:strRef>
              <c:f>Ertrag!$E$32</c:f>
              <c:strCache>
                <c:ptCount val="1"/>
                <c:pt idx="0">
                  <c:v>Abweichung Budget 2020 zu Budget 2019</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Ertrag!$A$40:$A$54</c:f>
              <c:strCache>
                <c:ptCount val="2"/>
                <c:pt idx="0">
                  <c:v>Fiskalertrag</c:v>
                </c:pt>
                <c:pt idx="1">
                  <c:v>Total Budget 2019</c:v>
                </c:pt>
              </c:strCache>
            </c:strRef>
          </c:cat>
          <c:val>
            <c:numRef>
              <c:f>Ertrag!$E$34:$E$40</c:f>
              <c:numCache>
                <c:formatCode>0%</c:formatCode>
                <c:ptCount val="7"/>
                <c:pt idx="0">
                  <c:v>0.1372890114228309</c:v>
                </c:pt>
                <c:pt idx="1">
                  <c:v>0.21237763398042142</c:v>
                </c:pt>
                <c:pt idx="2">
                  <c:v>0</c:v>
                </c:pt>
                <c:pt idx="3">
                  <c:v>-1.0679053649772211E-2</c:v>
                </c:pt>
                <c:pt idx="4">
                  <c:v>-9.3329253365973079E-3</c:v>
                </c:pt>
                <c:pt idx="5">
                  <c:v>-0.31719532554257096</c:v>
                </c:pt>
                <c:pt idx="6">
                  <c:v>-3.2040387883634905E-2</c:v>
                </c:pt>
              </c:numCache>
            </c:numRef>
          </c:val>
          <c:extLst xmlns:c16r2="http://schemas.microsoft.com/office/drawing/2015/06/chart">
            <c:ext xmlns:c16="http://schemas.microsoft.com/office/drawing/2014/chart" uri="{C3380CC4-5D6E-409C-BE32-E72D297353CC}">
              <c16:uniqueId val="{00000000-7D6D-412C-81C0-FC7B32532EFB}"/>
            </c:ext>
          </c:extLst>
        </c:ser>
        <c:dLbls>
          <c:showLegendKey val="0"/>
          <c:showVal val="0"/>
          <c:showCatName val="0"/>
          <c:showSerName val="0"/>
          <c:showPercent val="0"/>
          <c:showBubbleSize val="0"/>
        </c:dLbls>
        <c:gapWidth val="182"/>
        <c:axId val="294149768"/>
        <c:axId val="294152904"/>
      </c:barChart>
      <c:catAx>
        <c:axId val="294149768"/>
        <c:scaling>
          <c:orientation val="minMax"/>
        </c:scaling>
        <c:delete val="1"/>
        <c:axPos val="l"/>
        <c:numFmt formatCode="General" sourceLinked="1"/>
        <c:majorTickMark val="out"/>
        <c:minorTickMark val="none"/>
        <c:tickLblPos val="nextTo"/>
        <c:crossAx val="294152904"/>
        <c:crosses val="autoZero"/>
        <c:auto val="1"/>
        <c:lblAlgn val="ctr"/>
        <c:lblOffset val="100"/>
        <c:noMultiLvlLbl val="0"/>
      </c:catAx>
      <c:valAx>
        <c:axId val="294152904"/>
        <c:scaling>
          <c:orientation val="minMax"/>
          <c:max val="0.30000000000000004"/>
          <c:min val="-0.5"/>
        </c:scaling>
        <c:delete val="1"/>
        <c:axPos val="b"/>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crossAx val="294149768"/>
        <c:crosses val="autoZero"/>
        <c:crossBetween val="between"/>
        <c:majorUnit val="0.1"/>
      </c:valAx>
      <c:spPr>
        <a:noFill/>
        <a:ln>
          <a:noFill/>
        </a:ln>
        <a:effectLst/>
      </c:spPr>
    </c:plotArea>
    <c:legend>
      <c:legendPos val="b"/>
      <c:layout>
        <c:manualLayout>
          <c:xMode val="edge"/>
          <c:yMode val="edge"/>
          <c:x val="4.9999870450547088E-2"/>
          <c:y val="0.89859369532795164"/>
          <c:w val="0.64991747699849478"/>
          <c:h val="8.2496755349640544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latin typeface="Arial Narrow" panose="020B060602020203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60447776330898"/>
          <c:y val="3.2534753031647441E-2"/>
          <c:w val="0.50133192306185603"/>
          <c:h val="0.83641493571067593"/>
        </c:manualLayout>
      </c:layout>
      <c:barChart>
        <c:barDir val="bar"/>
        <c:grouping val="clustered"/>
        <c:varyColors val="0"/>
        <c:ser>
          <c:idx val="0"/>
          <c:order val="0"/>
          <c:tx>
            <c:strRef>
              <c:f>Ertrag!$B$32</c:f>
              <c:strCache>
                <c:ptCount val="1"/>
                <c:pt idx="0">
                  <c:v>Budget 2020</c:v>
                </c:pt>
              </c:strCache>
            </c:strRef>
          </c:tx>
          <c:spPr>
            <a:pattFill prst="dkUpDiag">
              <a:fgClr>
                <a:srgbClr val="006600"/>
              </a:fgClr>
              <a:bgClr>
                <a:srgbClr val="00B400"/>
              </a:bgClr>
            </a:pattFill>
            <a:ln>
              <a:solidFill>
                <a:schemeClr val="tx1"/>
              </a:solidFill>
            </a:ln>
            <a:effectLst/>
          </c:spPr>
          <c:invertIfNegative val="0"/>
          <c:dLbls>
            <c:dLbl>
              <c:idx val="0"/>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037-47D9-A07D-4FD08D503149}"/>
                </c:ex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Ertrag!$A$33:$A$41</c:f>
              <c:strCache>
                <c:ptCount val="9"/>
                <c:pt idx="0">
                  <c:v>Total Budget 2020</c:v>
                </c:pt>
                <c:pt idx="1">
                  <c:v>Übrige Ertragspositionen</c:v>
                </c:pt>
                <c:pt idx="2">
                  <c:v>Interne Verrechnungen</c:v>
                </c:pt>
                <c:pt idx="3">
                  <c:v>Durchlaufende Beiträge</c:v>
                </c:pt>
                <c:pt idx="4">
                  <c:v>Entgelte</c:v>
                </c:pt>
                <c:pt idx="5">
                  <c:v>Finanzertrag</c:v>
                </c:pt>
                <c:pt idx="6">
                  <c:v>Regalien und Konzessionen</c:v>
                </c:pt>
                <c:pt idx="7">
                  <c:v>Fiskalertrag</c:v>
                </c:pt>
                <c:pt idx="8">
                  <c:v>Total Budget 2019</c:v>
                </c:pt>
              </c:strCache>
            </c:strRef>
          </c:cat>
          <c:val>
            <c:numRef>
              <c:f>Ertrag!$B$33:$B$41</c:f>
              <c:numCache>
                <c:formatCode>[$-10807]#,##0.00</c:formatCode>
                <c:ptCount val="9"/>
                <c:pt idx="0" formatCode="#,##0.0,,">
                  <c:v>260597600</c:v>
                </c:pt>
                <c:pt idx="1">
                  <c:v>35434400</c:v>
                </c:pt>
                <c:pt idx="2">
                  <c:v>22651700</c:v>
                </c:pt>
                <c:pt idx="3">
                  <c:v>80000</c:v>
                </c:pt>
                <c:pt idx="4">
                  <c:v>58697500</c:v>
                </c:pt>
                <c:pt idx="5">
                  <c:v>7770000</c:v>
                </c:pt>
                <c:pt idx="6">
                  <c:v>409000</c:v>
                </c:pt>
                <c:pt idx="7">
                  <c:v>135555000</c:v>
                </c:pt>
              </c:numCache>
            </c:numRef>
          </c:val>
          <c:extLst xmlns:c16r2="http://schemas.microsoft.com/office/drawing/2015/06/chart">
            <c:ext xmlns:c16="http://schemas.microsoft.com/office/drawing/2014/chart" uri="{C3380CC4-5D6E-409C-BE32-E72D297353CC}">
              <c16:uniqueId val="{00000001-B037-47D9-A07D-4FD08D503149}"/>
            </c:ext>
          </c:extLst>
        </c:ser>
        <c:ser>
          <c:idx val="1"/>
          <c:order val="1"/>
          <c:tx>
            <c:strRef>
              <c:f>Ertrag!$C$32</c:f>
              <c:strCache>
                <c:ptCount val="1"/>
                <c:pt idx="0">
                  <c:v>Budget 2019</c:v>
                </c:pt>
              </c:strCache>
            </c:strRef>
          </c:tx>
          <c:spPr>
            <a:pattFill prst="dkDnDiag">
              <a:fgClr>
                <a:schemeClr val="bg1">
                  <a:lumMod val="50000"/>
                </a:schemeClr>
              </a:fgClr>
              <a:bgClr>
                <a:schemeClr val="bg1">
                  <a:lumMod val="75000"/>
                </a:schemeClr>
              </a:bgClr>
            </a:pattFill>
            <a:ln>
              <a:solidFill>
                <a:schemeClr val="tx1"/>
              </a:solidFill>
            </a:ln>
            <a:effectLst/>
          </c:spPr>
          <c:invertIfNegative val="0"/>
          <c:dLbls>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037-47D9-A07D-4FD08D503149}"/>
                </c:ex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Ertrag!$A$33:$A$41</c:f>
              <c:strCache>
                <c:ptCount val="9"/>
                <c:pt idx="0">
                  <c:v>Total Budget 2020</c:v>
                </c:pt>
                <c:pt idx="1">
                  <c:v>Übrige Ertragspositionen</c:v>
                </c:pt>
                <c:pt idx="2">
                  <c:v>Interne Verrechnungen</c:v>
                </c:pt>
                <c:pt idx="3">
                  <c:v>Durchlaufende Beiträge</c:v>
                </c:pt>
                <c:pt idx="4">
                  <c:v>Entgelte</c:v>
                </c:pt>
                <c:pt idx="5">
                  <c:v>Finanzertrag</c:v>
                </c:pt>
                <c:pt idx="6">
                  <c:v>Regalien und Konzessionen</c:v>
                </c:pt>
                <c:pt idx="7">
                  <c:v>Fiskalertrag</c:v>
                </c:pt>
                <c:pt idx="8">
                  <c:v>Total Budget 2019</c:v>
                </c:pt>
              </c:strCache>
            </c:strRef>
          </c:cat>
          <c:val>
            <c:numRef>
              <c:f>Ertrag!$C$33:$C$41</c:f>
              <c:numCache>
                <c:formatCode>[$-10807]#,##0.00</c:formatCode>
                <c:ptCount val="9"/>
                <c:pt idx="1">
                  <c:v>31156900</c:v>
                </c:pt>
                <c:pt idx="2">
                  <c:v>18683700</c:v>
                </c:pt>
                <c:pt idx="3">
                  <c:v>80000</c:v>
                </c:pt>
                <c:pt idx="4">
                  <c:v>59331100</c:v>
                </c:pt>
                <c:pt idx="5">
                  <c:v>7843200</c:v>
                </c:pt>
                <c:pt idx="6">
                  <c:v>599000</c:v>
                </c:pt>
                <c:pt idx="7">
                  <c:v>140042000</c:v>
                </c:pt>
                <c:pt idx="8" formatCode="#,##0.0,,">
                  <c:v>257735900</c:v>
                </c:pt>
              </c:numCache>
            </c:numRef>
          </c:val>
          <c:extLst xmlns:c16r2="http://schemas.microsoft.com/office/drawing/2015/06/chart">
            <c:ext xmlns:c16="http://schemas.microsoft.com/office/drawing/2014/chart" uri="{C3380CC4-5D6E-409C-BE32-E72D297353CC}">
              <c16:uniqueId val="{00000003-B037-47D9-A07D-4FD08D503149}"/>
            </c:ext>
          </c:extLst>
        </c:ser>
        <c:dLbls>
          <c:showLegendKey val="0"/>
          <c:showVal val="0"/>
          <c:showCatName val="0"/>
          <c:showSerName val="0"/>
          <c:showPercent val="0"/>
          <c:showBubbleSize val="0"/>
        </c:dLbls>
        <c:gapWidth val="40"/>
        <c:axId val="294152120"/>
        <c:axId val="294151728"/>
      </c:barChart>
      <c:catAx>
        <c:axId val="294152120"/>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294151728"/>
        <c:crosses val="autoZero"/>
        <c:auto val="1"/>
        <c:lblAlgn val="ctr"/>
        <c:lblOffset val="100"/>
        <c:noMultiLvlLbl val="0"/>
      </c:catAx>
      <c:valAx>
        <c:axId val="294151728"/>
        <c:scaling>
          <c:orientation val="minMax"/>
          <c:max val="26500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294152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latin typeface="Arial Narrow" panose="020B060602020203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933109158917078E-2"/>
          <c:y val="5.7864281956864806E-2"/>
          <c:w val="0.86827612052319159"/>
          <c:h val="0.70761828681096273"/>
        </c:manualLayout>
      </c:layout>
      <c:barChart>
        <c:barDir val="col"/>
        <c:grouping val="stacked"/>
        <c:varyColors val="0"/>
        <c:ser>
          <c:idx val="0"/>
          <c:order val="0"/>
          <c:tx>
            <c:strRef>
              <c:f>Steuern!$A$31</c:f>
              <c:strCache>
                <c:ptCount val="1"/>
                <c:pt idx="0">
                  <c:v>Natürliche Personen</c:v>
                </c:pt>
              </c:strCache>
            </c:strRef>
          </c:tx>
          <c:spPr>
            <a:pattFill prst="dkUpDiag">
              <a:fgClr>
                <a:srgbClr val="006600"/>
              </a:fgClr>
              <a:bgClr>
                <a:srgbClr val="00B400"/>
              </a:bgClr>
            </a:patt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Steuern!$B$30:$E$30</c:f>
              <c:strCache>
                <c:ptCount val="4"/>
                <c:pt idx="0">
                  <c:v>Rechnung 2018</c:v>
                </c:pt>
                <c:pt idx="1">
                  <c:v>Budget 2019</c:v>
                </c:pt>
                <c:pt idx="2">
                  <c:v>Prognose 2019</c:v>
                </c:pt>
                <c:pt idx="3">
                  <c:v>Budget 2020</c:v>
                </c:pt>
              </c:strCache>
            </c:strRef>
          </c:cat>
          <c:val>
            <c:numRef>
              <c:f>Steuern!$B$31:$E$31</c:f>
              <c:numCache>
                <c:formatCode>#,##0.0</c:formatCode>
                <c:ptCount val="4"/>
                <c:pt idx="0">
                  <c:v>105383548.27</c:v>
                </c:pt>
                <c:pt idx="1">
                  <c:v>105842000</c:v>
                </c:pt>
                <c:pt idx="2">
                  <c:v>105842000</c:v>
                </c:pt>
                <c:pt idx="3">
                  <c:v>104855000</c:v>
                </c:pt>
              </c:numCache>
            </c:numRef>
          </c:val>
          <c:extLst xmlns:c16r2="http://schemas.microsoft.com/office/drawing/2015/06/chart">
            <c:ext xmlns:c16="http://schemas.microsoft.com/office/drawing/2014/chart" uri="{C3380CC4-5D6E-409C-BE32-E72D297353CC}">
              <c16:uniqueId val="{00000000-DD80-4C4A-85EF-72D8DDB9837D}"/>
            </c:ext>
          </c:extLst>
        </c:ser>
        <c:ser>
          <c:idx val="1"/>
          <c:order val="1"/>
          <c:tx>
            <c:strRef>
              <c:f>Steuern!$A$32</c:f>
              <c:strCache>
                <c:ptCount val="1"/>
                <c:pt idx="0">
                  <c:v>Juristische Personen</c:v>
                </c:pt>
              </c:strCache>
            </c:strRef>
          </c:tx>
          <c:spPr>
            <a:pattFill prst="diagBrick">
              <a:fgClr>
                <a:srgbClr val="009900"/>
              </a:fgClr>
              <a:bgClr>
                <a:srgbClr val="70AD47">
                  <a:lumMod val="20000"/>
                  <a:lumOff val="80000"/>
                </a:srgbClr>
              </a:bgClr>
            </a:patt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39700">
                        <a:schemeClr val="bg1"/>
                      </a:glow>
                    </a:effectLst>
                    <a:latin typeface="Arial Narrow" panose="020B0606020202030204" pitchFamily="34" charset="0"/>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Steuern!$B$30:$E$30</c:f>
              <c:strCache>
                <c:ptCount val="4"/>
                <c:pt idx="0">
                  <c:v>Rechnung 2018</c:v>
                </c:pt>
                <c:pt idx="1">
                  <c:v>Budget 2019</c:v>
                </c:pt>
                <c:pt idx="2">
                  <c:v>Prognose 2019</c:v>
                </c:pt>
                <c:pt idx="3">
                  <c:v>Budget 2020</c:v>
                </c:pt>
              </c:strCache>
            </c:strRef>
          </c:cat>
          <c:val>
            <c:numRef>
              <c:f>Steuern!$B$32:$E$32</c:f>
              <c:numCache>
                <c:formatCode>#,##0.0</c:formatCode>
                <c:ptCount val="4"/>
                <c:pt idx="0">
                  <c:v>24749006.550000001</c:v>
                </c:pt>
                <c:pt idx="1">
                  <c:v>31600000</c:v>
                </c:pt>
                <c:pt idx="2">
                  <c:v>35000000</c:v>
                </c:pt>
                <c:pt idx="3">
                  <c:v>25200000</c:v>
                </c:pt>
              </c:numCache>
            </c:numRef>
          </c:val>
          <c:extLst xmlns:c16r2="http://schemas.microsoft.com/office/drawing/2015/06/chart">
            <c:ext xmlns:c16="http://schemas.microsoft.com/office/drawing/2014/chart" uri="{C3380CC4-5D6E-409C-BE32-E72D297353CC}">
              <c16:uniqueId val="{00000001-DD80-4C4A-85EF-72D8DDB9837D}"/>
            </c:ext>
          </c:extLst>
        </c:ser>
        <c:ser>
          <c:idx val="3"/>
          <c:order val="2"/>
          <c:tx>
            <c:strRef>
              <c:f>Steuern!$A$34</c:f>
              <c:strCache>
                <c:ptCount val="1"/>
                <c:pt idx="0">
                  <c:v>STAF-Kompensation</c:v>
                </c:pt>
              </c:strCache>
            </c:strRef>
          </c:tx>
          <c:spPr>
            <a:solidFill>
              <a:srgbClr val="70AD47">
                <a:lumMod val="20000"/>
                <a:lumOff val="80000"/>
              </a:srgbClr>
            </a:solidFill>
            <a:ln w="9525">
              <a:solidFill>
                <a:sysClr val="windowText" lastClr="000000"/>
              </a:solidFill>
            </a:ln>
            <a:effectLst/>
          </c:spPr>
          <c:invertIfNegative val="0"/>
          <c:dLbls>
            <c:dLbl>
              <c:idx val="0"/>
              <c:delete val="1"/>
              <c:extLst xmlns:c16r2="http://schemas.microsoft.com/office/drawing/2015/06/chart">
                <c:ext xmlns:c16="http://schemas.microsoft.com/office/drawing/2014/chart" uri="{C3380CC4-5D6E-409C-BE32-E72D297353CC}">
                  <c16:uniqueId val="{00000002-DD80-4C4A-85EF-72D8DDB9837D}"/>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3-DD80-4C4A-85EF-72D8DDB9837D}"/>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4-DD80-4C4A-85EF-72D8DDB9837D}"/>
                </c:ext>
                <c:ext xmlns:c15="http://schemas.microsoft.com/office/drawing/2012/chart" uri="{CE6537A1-D6FC-4f65-9D91-7224C49458BB}"/>
              </c:extLst>
            </c:dLbl>
            <c:dLbl>
              <c:idx val="3"/>
              <c:layout>
                <c:manualLayout>
                  <c:x val="0.11141583944304934"/>
                  <c:y val="1.8141946343101935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D80-4C4A-85EF-72D8DDB9837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Steuern!$B$30:$E$30</c:f>
              <c:strCache>
                <c:ptCount val="4"/>
                <c:pt idx="0">
                  <c:v>Rechnung 2018</c:v>
                </c:pt>
                <c:pt idx="1">
                  <c:v>Budget 2019</c:v>
                </c:pt>
                <c:pt idx="2">
                  <c:v>Prognose 2019</c:v>
                </c:pt>
                <c:pt idx="3">
                  <c:v>Budget 2020</c:v>
                </c:pt>
              </c:strCache>
            </c:strRef>
          </c:cat>
          <c:val>
            <c:numRef>
              <c:f>Steuern!$B$34:$E$34</c:f>
              <c:numCache>
                <c:formatCode>#,##0.0</c:formatCode>
                <c:ptCount val="4"/>
                <c:pt idx="0">
                  <c:v>0</c:v>
                </c:pt>
                <c:pt idx="1">
                  <c:v>0</c:v>
                </c:pt>
                <c:pt idx="2">
                  <c:v>0</c:v>
                </c:pt>
                <c:pt idx="3">
                  <c:v>2900000</c:v>
                </c:pt>
              </c:numCache>
            </c:numRef>
          </c:val>
          <c:extLst xmlns:c16r2="http://schemas.microsoft.com/office/drawing/2015/06/chart">
            <c:ext xmlns:c16="http://schemas.microsoft.com/office/drawing/2014/chart" uri="{C3380CC4-5D6E-409C-BE32-E72D297353CC}">
              <c16:uniqueId val="{00000006-DD80-4C4A-85EF-72D8DDB9837D}"/>
            </c:ext>
          </c:extLst>
        </c:ser>
        <c:ser>
          <c:idx val="2"/>
          <c:order val="3"/>
          <c:tx>
            <c:strRef>
              <c:f>Steuern!$A$33</c:f>
              <c:strCache>
                <c:ptCount val="1"/>
                <c:pt idx="0">
                  <c:v>Grundst.-/Liq.-Gewinnsteuern</c:v>
                </c:pt>
              </c:strCache>
            </c:strRef>
          </c:tx>
          <c:spPr>
            <a:solidFill>
              <a:srgbClr val="006600"/>
            </a:solidFill>
            <a:ln>
              <a:solidFill>
                <a:sysClr val="windowText" lastClr="000000"/>
              </a:solidFill>
            </a:ln>
            <a:effectLst/>
          </c:spPr>
          <c:invertIfNegative val="0"/>
          <c:dLbls>
            <c:dLbl>
              <c:idx val="0"/>
              <c:layout>
                <c:manualLayout>
                  <c:x val="0.10650887573964497"/>
                  <c:y val="-2.6001040041601664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D80-4C4A-85EF-72D8DDB9837D}"/>
                </c:ext>
                <c:ext xmlns:c15="http://schemas.microsoft.com/office/drawing/2012/chart" uri="{CE6537A1-D6FC-4f65-9D91-7224C49458BB}"/>
              </c:extLst>
            </c:dLbl>
            <c:dLbl>
              <c:idx val="1"/>
              <c:layout>
                <c:manualLayout>
                  <c:x val="0.11242603550295859"/>
                  <c:y val="-1.8200728029121187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D80-4C4A-85EF-72D8DDB9837D}"/>
                </c:ext>
                <c:ext xmlns:c15="http://schemas.microsoft.com/office/drawing/2012/chart" uri="{CE6537A1-D6FC-4f65-9D91-7224C49458BB}"/>
              </c:extLst>
            </c:dLbl>
            <c:dLbl>
              <c:idx val="2"/>
              <c:layout>
                <c:manualLayout>
                  <c:x val="0.11834319526627218"/>
                  <c:y val="-1.8200728029121163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D80-4C4A-85EF-72D8DDB9837D}"/>
                </c:ext>
                <c:ext xmlns:c15="http://schemas.microsoft.com/office/drawing/2012/chart" uri="{CE6537A1-D6FC-4f65-9D91-7224C49458BB}"/>
              </c:extLst>
            </c:dLbl>
            <c:dLbl>
              <c:idx val="3"/>
              <c:layout>
                <c:manualLayout>
                  <c:x val="0.11637080867850098"/>
                  <c:y val="-1.5600624024961022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D80-4C4A-85EF-72D8DDB9837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Narrow" panose="020B0606020202030204" pitchFamily="34" charset="0"/>
                    <a:ea typeface="+mn-ea"/>
                    <a:cs typeface="+mn-cs"/>
                  </a:defRPr>
                </a:pPr>
                <a:endParaRPr lang="de-DE"/>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Steuern!$B$30:$E$30</c:f>
              <c:strCache>
                <c:ptCount val="4"/>
                <c:pt idx="0">
                  <c:v>Rechnung 2018</c:v>
                </c:pt>
                <c:pt idx="1">
                  <c:v>Budget 2019</c:v>
                </c:pt>
                <c:pt idx="2">
                  <c:v>Prognose 2019</c:v>
                </c:pt>
                <c:pt idx="3">
                  <c:v>Budget 2020</c:v>
                </c:pt>
              </c:strCache>
            </c:strRef>
          </c:cat>
          <c:val>
            <c:numRef>
              <c:f>Steuern!$B$33:$E$33</c:f>
              <c:numCache>
                <c:formatCode>#,##0.0</c:formatCode>
                <c:ptCount val="4"/>
                <c:pt idx="0">
                  <c:v>3041191.2</c:v>
                </c:pt>
                <c:pt idx="1">
                  <c:v>2600000</c:v>
                </c:pt>
                <c:pt idx="2">
                  <c:v>2600000</c:v>
                </c:pt>
                <c:pt idx="3">
                  <c:v>2600000</c:v>
                </c:pt>
              </c:numCache>
            </c:numRef>
          </c:val>
          <c:extLst xmlns:c16r2="http://schemas.microsoft.com/office/drawing/2015/06/chart">
            <c:ext xmlns:c16="http://schemas.microsoft.com/office/drawing/2014/chart" uri="{C3380CC4-5D6E-409C-BE32-E72D297353CC}">
              <c16:uniqueId val="{0000000B-DD80-4C4A-85EF-72D8DDB9837D}"/>
            </c:ext>
          </c:extLst>
        </c:ser>
        <c:dLbls>
          <c:showLegendKey val="0"/>
          <c:showVal val="0"/>
          <c:showCatName val="0"/>
          <c:showSerName val="0"/>
          <c:showPercent val="0"/>
          <c:showBubbleSize val="0"/>
        </c:dLbls>
        <c:gapWidth val="57"/>
        <c:overlap val="100"/>
        <c:axId val="294150944"/>
        <c:axId val="424446248"/>
      </c:barChart>
      <c:lineChart>
        <c:grouping val="standard"/>
        <c:varyColors val="0"/>
        <c:ser>
          <c:idx val="4"/>
          <c:order val="4"/>
          <c:tx>
            <c:strRef>
              <c:f>Steuern!$A$35</c:f>
              <c:strCache>
                <c:ptCount val="1"/>
                <c:pt idx="0">
                  <c:v>Total</c:v>
                </c:pt>
              </c:strCache>
            </c:strRef>
          </c:tx>
          <c:spPr>
            <a:ln w="28575" cap="rnd">
              <a:noFill/>
              <a:round/>
            </a:ln>
            <a:effectLst/>
          </c:spPr>
          <c:marker>
            <c:symbol val="none"/>
          </c:marker>
          <c:dLbls>
            <c:dLbl>
              <c:idx val="0"/>
              <c:layout>
                <c:manualLayout>
                  <c:x val="-4.1049757380444508E-2"/>
                  <c:y val="-5.18472014631884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DD80-4C4A-85EF-72D8DDB9837D}"/>
                </c:ext>
                <c:ext xmlns:c15="http://schemas.microsoft.com/office/drawing/2012/chart" uri="{CE6537A1-D6FC-4f65-9D91-7224C49458BB}">
                  <c15:layout>
                    <c:manualLayout>
                      <c:w val="6.0416560928527527E-2"/>
                      <c:h val="3.8491047910549338E-2"/>
                    </c:manualLayout>
                  </c15:layout>
                </c:ext>
              </c:extLst>
            </c:dLbl>
            <c:dLbl>
              <c:idx val="1"/>
              <c:layout>
                <c:manualLayout>
                  <c:x val="-4.1049757380444508E-2"/>
                  <c:y val="-5.445534387844331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DD80-4C4A-85EF-72D8DDB9837D}"/>
                </c:ext>
                <c:ext xmlns:c15="http://schemas.microsoft.com/office/drawing/2012/chart" uri="{CE6537A1-D6FC-4f65-9D91-7224C49458BB}">
                  <c15:layout>
                    <c:manualLayout>
                      <c:w val="6.0416560928527527E-2"/>
                      <c:h val="3.8491047910549338E-2"/>
                    </c:manualLayout>
                  </c15:layout>
                </c:ext>
              </c:extLst>
            </c:dLbl>
            <c:dLbl>
              <c:idx val="2"/>
              <c:layout>
                <c:manualLayout>
                  <c:x val="-4.1049757380444508E-2"/>
                  <c:y val="-5.18472014631884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DD80-4C4A-85EF-72D8DDB9837D}"/>
                </c:ext>
                <c:ext xmlns:c15="http://schemas.microsoft.com/office/drawing/2012/chart" uri="{CE6537A1-D6FC-4f65-9D91-7224C49458BB}">
                  <c15:layout>
                    <c:manualLayout>
                      <c:w val="6.0416560928527527E-2"/>
                      <c:h val="3.8491047910549338E-2"/>
                    </c:manualLayout>
                  </c15:layout>
                </c:ext>
              </c:extLst>
            </c:dLbl>
            <c:dLbl>
              <c:idx val="3"/>
              <c:layout>
                <c:manualLayout>
                  <c:x val="-4.2035430852068581E-2"/>
                  <c:y val="-5.18472014631884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DD80-4C4A-85EF-72D8DDB9837D}"/>
                </c:ext>
                <c:ext xmlns:c15="http://schemas.microsoft.com/office/drawing/2012/chart" uri="{CE6537A1-D6FC-4f65-9D91-7224C49458BB}">
                  <c15:layout>
                    <c:manualLayout>
                      <c:w val="6.2387752659828336E-2"/>
                      <c:h val="3.8491047910549338E-2"/>
                    </c:manualLayout>
                  </c15:layout>
                </c:ext>
              </c:extLst>
            </c:dLbl>
            <c:spPr>
              <a:solidFill>
                <a:schemeClr val="lt1"/>
              </a:solidFill>
              <a:ln w="12700">
                <a:solidFill>
                  <a:sysClr val="windowText" lastClr="000000"/>
                </a:solidFill>
              </a:ln>
              <a:effectLst/>
            </c:spPr>
            <c:txPr>
              <a:bodyPr rot="0" spcFirstLastPara="1" vertOverflow="clip" horzOverflow="clip" vert="horz" wrap="square" lIns="36576" tIns="18288" rIns="36576" bIns="18288" anchor="ctr" anchorCtr="1">
                <a:spAutoFit/>
              </a:bodyPr>
              <a:lstStyle/>
              <a:p>
                <a:pPr>
                  <a:defRPr sz="1100" b="1" i="0" u="none" strike="noStrike" kern="1200" baseline="0">
                    <a:solidFill>
                      <a:schemeClr val="tx1"/>
                    </a:solidFill>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oundRect">
                    <a:avLst/>
                  </a:prstGeom>
                  <a:noFill/>
                  <a:ln>
                    <a:noFill/>
                  </a:ln>
                </c15:spPr>
                <c15:showLeaderLines val="0"/>
              </c:ext>
            </c:extLst>
          </c:dLbls>
          <c:cat>
            <c:strRef>
              <c:f>Steuern!$B$30:$E$30</c:f>
              <c:strCache>
                <c:ptCount val="4"/>
                <c:pt idx="0">
                  <c:v>Rechnung 2018</c:v>
                </c:pt>
                <c:pt idx="1">
                  <c:v>Budget 2019</c:v>
                </c:pt>
                <c:pt idx="2">
                  <c:v>Prognose 2019</c:v>
                </c:pt>
                <c:pt idx="3">
                  <c:v>Budget 2020</c:v>
                </c:pt>
              </c:strCache>
            </c:strRef>
          </c:cat>
          <c:val>
            <c:numRef>
              <c:f>Steuern!$B$35:$E$35</c:f>
              <c:numCache>
                <c:formatCode>#,##0.0</c:formatCode>
                <c:ptCount val="4"/>
                <c:pt idx="0">
                  <c:v>133173746.02</c:v>
                </c:pt>
                <c:pt idx="1">
                  <c:v>140042000</c:v>
                </c:pt>
                <c:pt idx="2">
                  <c:v>143442000</c:v>
                </c:pt>
                <c:pt idx="3">
                  <c:v>135555000</c:v>
                </c:pt>
              </c:numCache>
            </c:numRef>
          </c:val>
          <c:smooth val="0"/>
          <c:extLst xmlns:c16r2="http://schemas.microsoft.com/office/drawing/2015/06/chart">
            <c:ext xmlns:c16="http://schemas.microsoft.com/office/drawing/2014/chart" uri="{C3380CC4-5D6E-409C-BE32-E72D297353CC}">
              <c16:uniqueId val="{00000010-DD80-4C4A-85EF-72D8DDB9837D}"/>
            </c:ext>
          </c:extLst>
        </c:ser>
        <c:dLbls>
          <c:showLegendKey val="0"/>
          <c:showVal val="0"/>
          <c:showCatName val="0"/>
          <c:showSerName val="0"/>
          <c:showPercent val="0"/>
          <c:showBubbleSize val="0"/>
        </c:dLbls>
        <c:marker val="1"/>
        <c:smooth val="0"/>
        <c:axId val="294150944"/>
        <c:axId val="424446248"/>
      </c:lineChart>
      <c:catAx>
        <c:axId val="29415094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0" spcFirstLastPara="1" vertOverflow="ellipsis"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crossAx val="424446248"/>
        <c:crosses val="autoZero"/>
        <c:auto val="1"/>
        <c:lblAlgn val="ctr"/>
        <c:lblOffset val="100"/>
        <c:noMultiLvlLbl val="0"/>
      </c:catAx>
      <c:valAx>
        <c:axId val="424446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crossAx val="294150944"/>
        <c:crosses val="autoZero"/>
        <c:crossBetween val="between"/>
        <c:dispUnits>
          <c:builtInUnit val="millions"/>
          <c:dispUnitsLbl>
            <c:layout>
              <c:manualLayout>
                <c:xMode val="edge"/>
                <c:yMode val="edge"/>
                <c:x val="1.9659000282855965E-3"/>
                <c:y val="5.4216540459343911E-2"/>
              </c:manualLayout>
            </c:layout>
            <c:tx>
              <c:rich>
                <a:bodyPr rot="-54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r>
                    <a:rPr lang="de-CH" sz="1100">
                      <a:solidFill>
                        <a:sysClr val="windowText" lastClr="000000"/>
                      </a:solidFill>
                    </a:rPr>
                    <a:t>Mio. Franken</a:t>
                  </a:r>
                </a:p>
              </c:rich>
            </c:tx>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dispUnitsLbl>
        </c:dispUnits>
      </c:valAx>
      <c:spPr>
        <a:noFill/>
        <a:ln>
          <a:noFill/>
        </a:ln>
        <a:effectLst/>
      </c:spPr>
    </c:plotArea>
    <c:legend>
      <c:legendPos val="b"/>
      <c:legendEntry>
        <c:idx val="4"/>
        <c:txPr>
          <a:bodyPr rot="0" spcFirstLastPara="1" vertOverflow="ellipsis" vert="horz" wrap="square" anchor="ctr" anchorCtr="1"/>
          <a:lstStyle/>
          <a:p>
            <a:pPr>
              <a:defRPr sz="1100" b="1" i="0" u="none" strike="noStrike" kern="1200" baseline="0">
                <a:solidFill>
                  <a:sysClr val="windowText" lastClr="000000"/>
                </a:solidFill>
                <a:latin typeface="Arial Narrow" panose="020B0606020202030204" pitchFamily="34" charset="0"/>
                <a:ea typeface="+mn-ea"/>
                <a:cs typeface="+mn-cs"/>
              </a:defRPr>
            </a:pPr>
            <a:endParaRPr lang="de-DE"/>
          </a:p>
        </c:txPr>
      </c:legendEntry>
      <c:layout>
        <c:manualLayout>
          <c:xMode val="edge"/>
          <c:yMode val="edge"/>
          <c:x val="0.12616930478179808"/>
          <c:y val="0.85956633243300518"/>
          <c:w val="0.81011626476377951"/>
          <c:h val="0.11352099778124704"/>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900">
          <a:latin typeface="Arial Narrow" panose="020B0606020202030204" pitchFamily="34" charset="0"/>
        </a:defRPr>
      </a:pPr>
      <a:endParaRPr lang="de-D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28653864759174E-2"/>
          <c:y val="7.2486513174237779E-2"/>
          <c:w val="0.93373608471354874"/>
          <c:h val="0.79975707990080458"/>
        </c:manualLayout>
      </c:layout>
      <c:barChart>
        <c:barDir val="col"/>
        <c:grouping val="clustered"/>
        <c:varyColors val="0"/>
        <c:ser>
          <c:idx val="0"/>
          <c:order val="0"/>
          <c:tx>
            <c:strRef>
              <c:f>[Schwankungsreserve.xlsx]Tabelle4!$A$4</c:f>
              <c:strCache>
                <c:ptCount val="1"/>
                <c:pt idx="0">
                  <c:v>Unternehmenssteuern</c:v>
                </c:pt>
              </c:strCache>
            </c:strRef>
          </c:tx>
          <c:spPr>
            <a:pattFill prst="ltUpDiag">
              <a:fgClr>
                <a:srgbClr val="006600"/>
              </a:fgClr>
              <a:bgClr>
                <a:srgbClr val="008000"/>
              </a:bgClr>
            </a:pattFill>
            <a:ln w="3175">
              <a:solidFill>
                <a:schemeClr val="tx1"/>
              </a:solidFill>
            </a:ln>
            <a:effectLst/>
          </c:spPr>
          <c:invertIfNegative val="0"/>
          <c:dPt>
            <c:idx val="11"/>
            <c:invertIfNegative val="0"/>
            <c:bubble3D val="0"/>
            <c:spPr>
              <a:pattFill prst="diagBrick">
                <a:fgClr>
                  <a:srgbClr val="008000"/>
                </a:fgClr>
                <a:bgClr>
                  <a:srgbClr val="DDF0C8"/>
                </a:bgClr>
              </a:pattFill>
              <a:ln w="3175">
                <a:solidFill>
                  <a:schemeClr val="tx1"/>
                </a:solidFill>
              </a:ln>
              <a:effectLst/>
            </c:spPr>
            <c:extLst xmlns:c16r2="http://schemas.microsoft.com/office/drawing/2015/06/chart">
              <c:ext xmlns:c16="http://schemas.microsoft.com/office/drawing/2014/chart" uri="{C3380CC4-5D6E-409C-BE32-E72D297353CC}">
                <c16:uniqueId val="{00000001-A78D-43A2-AED3-5B949DB3BFC9}"/>
              </c:ext>
            </c:extLst>
          </c:dPt>
          <c:dPt>
            <c:idx val="12"/>
            <c:invertIfNegative val="0"/>
            <c:bubble3D val="0"/>
            <c:spPr>
              <a:pattFill prst="zigZag">
                <a:fgClr>
                  <a:schemeClr val="bg1">
                    <a:lumMod val="50000"/>
                  </a:schemeClr>
                </a:fgClr>
                <a:bgClr>
                  <a:schemeClr val="bg1">
                    <a:lumMod val="85000"/>
                  </a:schemeClr>
                </a:bgClr>
              </a:pattFill>
              <a:ln w="3175">
                <a:solidFill>
                  <a:schemeClr val="tx1"/>
                </a:solidFill>
              </a:ln>
              <a:effectLst/>
            </c:spPr>
            <c:extLst xmlns:c16r2="http://schemas.microsoft.com/office/drawing/2015/06/chart">
              <c:ext xmlns:c16="http://schemas.microsoft.com/office/drawing/2014/chart" uri="{C3380CC4-5D6E-409C-BE32-E72D297353CC}">
                <c16:uniqueId val="{00000003-A78D-43A2-AED3-5B949DB3BFC9}"/>
              </c:ext>
            </c:extLst>
          </c:dPt>
          <c:dPt>
            <c:idx val="13"/>
            <c:invertIfNegative val="0"/>
            <c:bubble3D val="0"/>
            <c:spPr>
              <a:pattFill prst="zigZag">
                <a:fgClr>
                  <a:schemeClr val="bg1">
                    <a:lumMod val="50000"/>
                  </a:schemeClr>
                </a:fgClr>
                <a:bgClr>
                  <a:schemeClr val="bg1">
                    <a:lumMod val="85000"/>
                  </a:schemeClr>
                </a:bgClr>
              </a:pattFill>
              <a:ln w="3175">
                <a:solidFill>
                  <a:schemeClr val="tx1"/>
                </a:solidFill>
              </a:ln>
              <a:effectLst/>
            </c:spPr>
            <c:extLst xmlns:c16r2="http://schemas.microsoft.com/office/drawing/2015/06/chart">
              <c:ext xmlns:c16="http://schemas.microsoft.com/office/drawing/2014/chart" uri="{C3380CC4-5D6E-409C-BE32-E72D297353CC}">
                <c16:uniqueId val="{00000005-A78D-43A2-AED3-5B949DB3BFC9}"/>
              </c:ext>
            </c:extLst>
          </c:dPt>
          <c:dPt>
            <c:idx val="14"/>
            <c:invertIfNegative val="0"/>
            <c:bubble3D val="0"/>
            <c:spPr>
              <a:pattFill prst="zigZag">
                <a:fgClr>
                  <a:schemeClr val="bg1">
                    <a:lumMod val="50000"/>
                  </a:schemeClr>
                </a:fgClr>
                <a:bgClr>
                  <a:schemeClr val="bg1">
                    <a:lumMod val="85000"/>
                  </a:schemeClr>
                </a:bgClr>
              </a:pattFill>
              <a:ln w="3175">
                <a:solidFill>
                  <a:schemeClr val="tx1"/>
                </a:solidFill>
              </a:ln>
              <a:effectLst/>
            </c:spPr>
            <c:extLst xmlns:c16r2="http://schemas.microsoft.com/office/drawing/2015/06/chart">
              <c:ext xmlns:c16="http://schemas.microsoft.com/office/drawing/2014/chart" uri="{C3380CC4-5D6E-409C-BE32-E72D297353CC}">
                <c16:uniqueId val="{00000007-A78D-43A2-AED3-5B949DB3BFC9}"/>
              </c:ext>
            </c:extLst>
          </c:dPt>
          <c:dPt>
            <c:idx val="15"/>
            <c:invertIfNegative val="0"/>
            <c:bubble3D val="0"/>
            <c:spPr>
              <a:pattFill prst="zigZag">
                <a:fgClr>
                  <a:schemeClr val="bg1">
                    <a:lumMod val="50000"/>
                  </a:schemeClr>
                </a:fgClr>
                <a:bgClr>
                  <a:schemeClr val="bg1">
                    <a:lumMod val="85000"/>
                  </a:schemeClr>
                </a:bgClr>
              </a:pattFill>
              <a:ln w="3175">
                <a:solidFill>
                  <a:schemeClr val="tx1"/>
                </a:solidFill>
              </a:ln>
              <a:effectLst/>
            </c:spPr>
            <c:extLst xmlns:c16r2="http://schemas.microsoft.com/office/drawing/2015/06/chart">
              <c:ext xmlns:c16="http://schemas.microsoft.com/office/drawing/2014/chart" uri="{C3380CC4-5D6E-409C-BE32-E72D297353CC}">
                <c16:uniqueId val="{00000009-A78D-43A2-AED3-5B949DB3BFC9}"/>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[Schwankungsreserve.xlsx]Tabelle4!$B$3:$Q$3</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[Schwankungsreserve.xlsx]Tabelle4!$B$4:$Q$4</c:f>
              <c:numCache>
                <c:formatCode>General</c:formatCode>
                <c:ptCount val="16"/>
                <c:pt idx="0">
                  <c:v>15.9</c:v>
                </c:pt>
                <c:pt idx="1">
                  <c:v>21.6</c:v>
                </c:pt>
                <c:pt idx="2">
                  <c:v>20</c:v>
                </c:pt>
                <c:pt idx="3">
                  <c:v>17.100000000000001</c:v>
                </c:pt>
                <c:pt idx="4">
                  <c:v>15.9</c:v>
                </c:pt>
                <c:pt idx="5">
                  <c:v>20.8</c:v>
                </c:pt>
                <c:pt idx="6">
                  <c:v>21.1</c:v>
                </c:pt>
                <c:pt idx="7">
                  <c:v>28.5</c:v>
                </c:pt>
                <c:pt idx="8">
                  <c:v>49.2</c:v>
                </c:pt>
                <c:pt idx="9">
                  <c:v>46.9</c:v>
                </c:pt>
                <c:pt idx="10">
                  <c:v>24.7</c:v>
                </c:pt>
                <c:pt idx="11" formatCode="0.0">
                  <c:v>35</c:v>
                </c:pt>
                <c:pt idx="12">
                  <c:v>25.2</c:v>
                </c:pt>
                <c:pt idx="13">
                  <c:v>25.2</c:v>
                </c:pt>
                <c:pt idx="14">
                  <c:v>25.2</c:v>
                </c:pt>
                <c:pt idx="15">
                  <c:v>25.2</c:v>
                </c:pt>
              </c:numCache>
            </c:numRef>
          </c:val>
          <c:extLst xmlns:c16r2="http://schemas.microsoft.com/office/drawing/2015/06/chart">
            <c:ext xmlns:c16="http://schemas.microsoft.com/office/drawing/2014/chart" uri="{C3380CC4-5D6E-409C-BE32-E72D297353CC}">
              <c16:uniqueId val="{0000000A-A78D-43A2-AED3-5B949DB3BFC9}"/>
            </c:ext>
          </c:extLst>
        </c:ser>
        <c:dLbls>
          <c:showLegendKey val="0"/>
          <c:showVal val="0"/>
          <c:showCatName val="0"/>
          <c:showSerName val="0"/>
          <c:showPercent val="0"/>
          <c:showBubbleSize val="0"/>
        </c:dLbls>
        <c:gapWidth val="34"/>
        <c:overlap val="30"/>
        <c:axId val="424448992"/>
        <c:axId val="424446640"/>
      </c:barChart>
      <c:catAx>
        <c:axId val="424448992"/>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Arial Narrow" panose="020B0606020202030204" pitchFamily="34" charset="0"/>
                <a:ea typeface="+mn-ea"/>
                <a:cs typeface="+mn-cs"/>
              </a:defRPr>
            </a:pPr>
            <a:endParaRPr lang="de-DE"/>
          </a:p>
        </c:txPr>
        <c:crossAx val="424446640"/>
        <c:crosses val="autoZero"/>
        <c:auto val="1"/>
        <c:lblAlgn val="ctr"/>
        <c:lblOffset val="100"/>
        <c:noMultiLvlLbl val="0"/>
      </c:catAx>
      <c:valAx>
        <c:axId val="424446640"/>
        <c:scaling>
          <c:orientation val="minMax"/>
          <c:max val="50"/>
        </c:scaling>
        <c:delete val="0"/>
        <c:axPos val="l"/>
        <c:majorGridlines>
          <c:spPr>
            <a:ln w="6350"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Narrow" panose="020B0606020202030204" pitchFamily="34" charset="0"/>
                <a:ea typeface="+mn-ea"/>
                <a:cs typeface="+mn-cs"/>
              </a:defRPr>
            </a:pPr>
            <a:endParaRPr lang="de-DE"/>
          </a:p>
        </c:txPr>
        <c:crossAx val="42444899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Narrow" panose="020B0606020202030204" pitchFamily="34" charset="0"/>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81055541632425"/>
          <c:y val="3.3025497052788365E-2"/>
          <c:w val="0.87718944458367576"/>
          <c:h val="0.67112089298070221"/>
        </c:manualLayout>
      </c:layout>
      <c:barChart>
        <c:barDir val="col"/>
        <c:grouping val="stacked"/>
        <c:varyColors val="0"/>
        <c:ser>
          <c:idx val="0"/>
          <c:order val="0"/>
          <c:tx>
            <c:strRef>
              <c:f>'[IR nach Investitionsbereiche.xlsx]Wasserfall'!$A$3</c:f>
              <c:strCache>
                <c:ptCount val="1"/>
                <c:pt idx="0">
                  <c:v>BLANK</c:v>
                </c:pt>
              </c:strCache>
            </c:strRef>
          </c:tx>
          <c:spPr>
            <a:noFill/>
            <a:ln>
              <a:noFill/>
            </a:ln>
            <a:effectLst/>
          </c:spPr>
          <c:invertIfNegative val="0"/>
          <c:cat>
            <c:strRef>
              <c:f>'[IR nach Investitionsbereiche.xlsx]Wasserfall'!$C$2:$J$2</c:f>
              <c:strCache>
                <c:ptCount val="4"/>
                <c:pt idx="3">
                  <c:v>Budget 2020</c:v>
                </c:pt>
              </c:strCache>
            </c:strRef>
          </c:cat>
          <c:val>
            <c:numRef>
              <c:f>'[IR nach Investitionsbereiche.xlsx]Wasserfall'!$C$3:$J$3</c:f>
              <c:numCache>
                <c:formatCode>#,##0.0,,_ ;[Red]\-#,##0.0,,</c:formatCode>
                <c:ptCount val="8"/>
                <c:pt idx="0">
                  <c:v>0</c:v>
                </c:pt>
                <c:pt idx="1">
                  <c:v>795000</c:v>
                </c:pt>
                <c:pt idx="2">
                  <c:v>6317500</c:v>
                </c:pt>
                <c:pt idx="3">
                  <c:v>9392500</c:v>
                </c:pt>
                <c:pt idx="4">
                  <c:v>12172500</c:v>
                </c:pt>
                <c:pt idx="5">
                  <c:v>8593500</c:v>
                </c:pt>
                <c:pt idx="6">
                  <c:v>8593500</c:v>
                </c:pt>
                <c:pt idx="7">
                  <c:v>0</c:v>
                </c:pt>
              </c:numCache>
            </c:numRef>
          </c:val>
          <c:extLst xmlns:c16r2="http://schemas.microsoft.com/office/drawing/2015/06/chart">
            <c:ext xmlns:c16="http://schemas.microsoft.com/office/drawing/2014/chart" uri="{C3380CC4-5D6E-409C-BE32-E72D297353CC}">
              <c16:uniqueId val="{00000000-5BDE-4E73-9122-A801DF28EFB5}"/>
            </c:ext>
          </c:extLst>
        </c:ser>
        <c:ser>
          <c:idx val="1"/>
          <c:order val="1"/>
          <c:tx>
            <c:strRef>
              <c:f>'[IR nach Investitionsbereiche.xlsx]Wasserfall'!$A$4</c:f>
              <c:strCache>
                <c:ptCount val="1"/>
                <c:pt idx="0">
                  <c:v>Gebäude Verwaltungsvermögen</c:v>
                </c:pt>
              </c:strCache>
            </c:strRef>
          </c:tx>
          <c:spPr>
            <a:solidFill>
              <a:schemeClr val="accent1">
                <a:lumMod val="75000"/>
              </a:schemeClr>
            </a:solidFill>
            <a:ln w="3175">
              <a:solidFill>
                <a:schemeClr val="tx1"/>
              </a:solidFill>
            </a:ln>
            <a:effectLst/>
          </c:spPr>
          <c:invertIfNegative val="0"/>
          <c:dLbls>
            <c:dLbl>
              <c:idx val="0"/>
              <c:layout>
                <c:manualLayout>
                  <c:x val="0"/>
                  <c:y val="-1.1834421698400047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10B-4697-980E-DEC9C2456B7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de-CH" sz="105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Investitionsbereiche.xlsx]Wasserfall'!$C$4:$J$4</c:f>
              <c:numCache>
                <c:formatCode>General</c:formatCode>
                <c:ptCount val="8"/>
                <c:pt idx="0" formatCode="#,##0.0,,_ ;[Red]\-#,##0.0,,">
                  <c:v>795000</c:v>
                </c:pt>
              </c:numCache>
            </c:numRef>
          </c:val>
          <c:extLst xmlns:c16r2="http://schemas.microsoft.com/office/drawing/2015/06/chart">
            <c:ext xmlns:c16="http://schemas.microsoft.com/office/drawing/2014/chart" uri="{C3380CC4-5D6E-409C-BE32-E72D297353CC}">
              <c16:uniqueId val="{00000001-5BDE-4E73-9122-A801DF28EFB5}"/>
            </c:ext>
          </c:extLst>
        </c:ser>
        <c:ser>
          <c:idx val="2"/>
          <c:order val="2"/>
          <c:tx>
            <c:strRef>
              <c:f>'[IR nach Investitionsbereiche.xlsx]Wasserfall'!$A$5</c:f>
              <c:strCache>
                <c:ptCount val="1"/>
                <c:pt idx="0">
                  <c:v>Tiefbau und Abfallentsorgung</c:v>
                </c:pt>
              </c:strCache>
            </c:strRef>
          </c:tx>
          <c:spPr>
            <a:pattFill prst="zigZag">
              <a:fgClr>
                <a:schemeClr val="accent4">
                  <a:lumMod val="75000"/>
                </a:schemeClr>
              </a:fgClr>
              <a:bgClr>
                <a:schemeClr val="accent4">
                  <a:lumMod val="40000"/>
                  <a:lumOff val="60000"/>
                </a:schemeClr>
              </a:bgClr>
            </a:pattFill>
            <a:ln w="3175">
              <a:solidFill>
                <a:schemeClr val="tx1"/>
              </a:solidFill>
            </a:ln>
            <a:effectLst/>
          </c:spPr>
          <c:invertIfNegative val="0"/>
          <c:dLbls>
            <c:dLbl>
              <c:idx val="1"/>
              <c:layout>
                <c:manualLayout>
                  <c:x val="0"/>
                  <c:y val="4.3574302532922672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BDE-4E73-9122-A801DF28EFB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de-CH" sz="105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Investitionsbereiche.xlsx]Wasserfall'!$C$5:$J$5</c:f>
              <c:numCache>
                <c:formatCode>#,##0.0,,_ ;[Red]\-#,##0.0,,</c:formatCode>
                <c:ptCount val="8"/>
                <c:pt idx="1">
                  <c:v>5522500</c:v>
                </c:pt>
              </c:numCache>
            </c:numRef>
          </c:val>
          <c:extLst xmlns:c16r2="http://schemas.microsoft.com/office/drawing/2015/06/chart">
            <c:ext xmlns:c16="http://schemas.microsoft.com/office/drawing/2014/chart" uri="{C3380CC4-5D6E-409C-BE32-E72D297353CC}">
              <c16:uniqueId val="{00000003-5BDE-4E73-9122-A801DF28EFB5}"/>
            </c:ext>
          </c:extLst>
        </c:ser>
        <c:ser>
          <c:idx val="3"/>
          <c:order val="3"/>
          <c:tx>
            <c:strRef>
              <c:f>'[IR nach Investitionsbereiche.xlsx]Wasserfall'!$A$6</c:f>
              <c:strCache>
                <c:ptCount val="1"/>
                <c:pt idx="0">
                  <c:v>Schulen</c:v>
                </c:pt>
              </c:strCache>
            </c:strRef>
          </c:tx>
          <c:spPr>
            <a:pattFill prst="diagBrick">
              <a:fgClr>
                <a:schemeClr val="accent1">
                  <a:lumMod val="75000"/>
                </a:schemeClr>
              </a:fgClr>
              <a:bgClr>
                <a:schemeClr val="accent1">
                  <a:lumMod val="40000"/>
                  <a:lumOff val="60000"/>
                </a:schemeClr>
              </a:bgClr>
            </a:pattFill>
            <a:ln w="3175">
              <a:solidFill>
                <a:schemeClr val="tx1"/>
              </a:solidFill>
            </a:ln>
            <a:effectLst/>
          </c:spPr>
          <c:invertIfNegative val="0"/>
          <c:dLbls>
            <c:dLbl>
              <c:idx val="2"/>
              <c:layout>
                <c:manualLayout>
                  <c:x val="0"/>
                  <c:y val="3.2356117298183557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BDE-4E73-9122-A801DF28EFB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de-CH" sz="110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Investitionsbereiche.xlsx]Wasserfall'!$C$6:$J$6</c:f>
              <c:numCache>
                <c:formatCode>General</c:formatCode>
                <c:ptCount val="8"/>
                <c:pt idx="2" formatCode="#,##0.0,,_ ;[Red]\-#,##0.0,,">
                  <c:v>3075000</c:v>
                </c:pt>
              </c:numCache>
            </c:numRef>
          </c:val>
          <c:extLst xmlns:c16r2="http://schemas.microsoft.com/office/drawing/2015/06/chart">
            <c:ext xmlns:c16="http://schemas.microsoft.com/office/drawing/2014/chart" uri="{C3380CC4-5D6E-409C-BE32-E72D297353CC}">
              <c16:uniqueId val="{00000005-5BDE-4E73-9122-A801DF28EFB5}"/>
            </c:ext>
          </c:extLst>
        </c:ser>
        <c:ser>
          <c:idx val="4"/>
          <c:order val="4"/>
          <c:tx>
            <c:strRef>
              <c:f>'[IR nach Investitionsbereiche.xlsx]Wasserfall'!$A$7</c:f>
              <c:strCache>
                <c:ptCount val="1"/>
                <c:pt idx="0">
                  <c:v>Alterszentren</c:v>
                </c:pt>
              </c:strCache>
            </c:strRef>
          </c:tx>
          <c:spPr>
            <a:pattFill prst="pct5">
              <a:fgClr>
                <a:schemeClr val="accent5">
                  <a:lumMod val="75000"/>
                </a:schemeClr>
              </a:fgClr>
              <a:bgClr>
                <a:schemeClr val="accent5">
                  <a:lumMod val="40000"/>
                  <a:lumOff val="60000"/>
                </a:schemeClr>
              </a:bgClr>
            </a:pattFill>
            <a:ln w="3175">
              <a:solidFill>
                <a:schemeClr val="tx1"/>
              </a:solidFill>
            </a:ln>
            <a:effectLst/>
          </c:spPr>
          <c:invertIfNegative val="0"/>
          <c:dPt>
            <c:idx val="3"/>
            <c:invertIfNegative val="0"/>
            <c:bubble3D val="0"/>
            <c:spPr>
              <a:pattFill prst="pct5">
                <a:fgClr>
                  <a:schemeClr val="accent5">
                    <a:lumMod val="75000"/>
                  </a:schemeClr>
                </a:fgClr>
                <a:bgClr>
                  <a:schemeClr val="accent5">
                    <a:lumMod val="40000"/>
                    <a:lumOff val="60000"/>
                  </a:schemeClr>
                </a:bgClr>
              </a:pattFill>
              <a:ln w="3175">
                <a:solidFill>
                  <a:schemeClr val="tx1"/>
                </a:solidFill>
              </a:ln>
              <a:effectLst/>
            </c:spPr>
            <c:extLst xmlns:c16r2="http://schemas.microsoft.com/office/drawing/2015/06/chart">
              <c:ext xmlns:c16="http://schemas.microsoft.com/office/drawing/2014/chart" uri="{C3380CC4-5D6E-409C-BE32-E72D297353CC}">
                <c16:uniqueId val="{00000007-5BDE-4E73-9122-A801DF28EFB5}"/>
              </c:ext>
            </c:extLst>
          </c:dPt>
          <c:dLbls>
            <c:spPr>
              <a:noFill/>
              <a:ln>
                <a:noFill/>
              </a:ln>
              <a:effectLst/>
            </c:spPr>
            <c:txPr>
              <a:bodyPr rot="0" spcFirstLastPara="1" vertOverflow="ellipsis" vert="horz" wrap="square" lIns="38100" tIns="19050" rIns="38100" bIns="19050" anchor="ctr" anchorCtr="0">
                <a:spAutoFit/>
              </a:bodyPr>
              <a:lstStyle/>
              <a:p>
                <a:pPr algn="ctr">
                  <a:defRPr lang="de-CH" sz="110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Investitionsbereiche.xlsx]Wasserfall'!$C$7:$J$7</c:f>
              <c:numCache>
                <c:formatCode>General</c:formatCode>
                <c:ptCount val="8"/>
                <c:pt idx="3" formatCode="#,##0.0,,_ ;[Red]\-#,##0.0,,">
                  <c:v>2780000</c:v>
                </c:pt>
              </c:numCache>
            </c:numRef>
          </c:val>
          <c:extLst xmlns:c16r2="http://schemas.microsoft.com/office/drawing/2015/06/chart">
            <c:ext xmlns:c16="http://schemas.microsoft.com/office/drawing/2014/chart" uri="{C3380CC4-5D6E-409C-BE32-E72D297353CC}">
              <c16:uniqueId val="{00000008-5BDE-4E73-9122-A801DF28EFB5}"/>
            </c:ext>
          </c:extLst>
        </c:ser>
        <c:ser>
          <c:idx val="5"/>
          <c:order val="5"/>
          <c:tx>
            <c:strRef>
              <c:f>'[IR nach Investitionsbereiche.xlsx]Wasserfall'!$A$8</c:f>
              <c:strCache>
                <c:ptCount val="1"/>
                <c:pt idx="0">
                  <c:v>Freizeit</c:v>
                </c:pt>
              </c:strCache>
            </c:strRef>
          </c:tx>
          <c:spPr>
            <a:pattFill prst="dkUpDiag">
              <a:fgClr>
                <a:schemeClr val="accent3">
                  <a:lumMod val="50000"/>
                </a:schemeClr>
              </a:fgClr>
              <a:bgClr>
                <a:schemeClr val="accent3">
                  <a:lumMod val="40000"/>
                  <a:lumOff val="60000"/>
                </a:schemeClr>
              </a:bgClr>
            </a:pattFill>
            <a:ln w="3175">
              <a:solidFill>
                <a:schemeClr val="tx1"/>
              </a:solidFill>
            </a:ln>
            <a:effectLst/>
          </c:spPr>
          <c:invertIfNegative val="0"/>
          <c:dPt>
            <c:idx val="4"/>
            <c:invertIfNegative val="0"/>
            <c:bubble3D val="0"/>
            <c:spPr>
              <a:pattFill prst="dkUpDiag">
                <a:fgClr>
                  <a:schemeClr val="accent3">
                    <a:lumMod val="50000"/>
                  </a:schemeClr>
                </a:fgClr>
                <a:bgClr>
                  <a:schemeClr val="accent3">
                    <a:lumMod val="40000"/>
                    <a:lumOff val="60000"/>
                  </a:schemeClr>
                </a:bgClr>
              </a:pattFill>
              <a:ln w="3175">
                <a:solidFill>
                  <a:schemeClr val="tx1"/>
                </a:solidFill>
              </a:ln>
              <a:effectLst/>
            </c:spPr>
            <c:extLst xmlns:c16r2="http://schemas.microsoft.com/office/drawing/2015/06/chart">
              <c:ext xmlns:c16="http://schemas.microsoft.com/office/drawing/2014/chart" uri="{C3380CC4-5D6E-409C-BE32-E72D297353CC}">
                <c16:uniqueId val="{0000000A-5BDE-4E73-9122-A801DF28EFB5}"/>
              </c:ext>
            </c:extLst>
          </c:dPt>
          <c:dLbls>
            <c:spPr>
              <a:noFill/>
              <a:ln>
                <a:noFill/>
              </a:ln>
              <a:effectLst/>
            </c:spPr>
            <c:txPr>
              <a:bodyPr rot="0" spcFirstLastPara="1" vertOverflow="ellipsis" vert="horz" wrap="square" lIns="38100" tIns="19050" rIns="38100" bIns="19050" anchor="ctr" anchorCtr="0">
                <a:spAutoFit/>
              </a:bodyPr>
              <a:lstStyle/>
              <a:p>
                <a:pPr algn="ctr">
                  <a:defRPr lang="de-CH" sz="110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Investitionsbereiche.xlsx]Wasserfall'!$C$8:$J$8</c:f>
              <c:numCache>
                <c:formatCode>General</c:formatCode>
                <c:ptCount val="8"/>
                <c:pt idx="4" formatCode="#,##0.0,,_ ;[Red]\-#,##0.0,,">
                  <c:v>3021000</c:v>
                </c:pt>
              </c:numCache>
            </c:numRef>
          </c:val>
          <c:extLst xmlns:c16r2="http://schemas.microsoft.com/office/drawing/2015/06/chart">
            <c:ext xmlns:c16="http://schemas.microsoft.com/office/drawing/2014/chart" uri="{C3380CC4-5D6E-409C-BE32-E72D297353CC}">
              <c16:uniqueId val="{0000000B-5BDE-4E73-9122-A801DF28EFB5}"/>
            </c:ext>
          </c:extLst>
        </c:ser>
        <c:ser>
          <c:idx val="6"/>
          <c:order val="6"/>
          <c:tx>
            <c:strRef>
              <c:f>'[IR nach Investitionsbereiche.xlsx]Wasserfall'!$A$9</c:f>
              <c:strCache>
                <c:ptCount val="1"/>
                <c:pt idx="0">
                  <c:v>Darlehen</c:v>
                </c:pt>
              </c:strCache>
            </c:strRef>
          </c:tx>
          <c:spPr>
            <a:pattFill prst="dashUpDiag">
              <a:fgClr>
                <a:schemeClr val="accent6">
                  <a:lumMod val="50000"/>
                </a:schemeClr>
              </a:fgClr>
              <a:bgClr>
                <a:schemeClr val="accent6">
                  <a:lumMod val="40000"/>
                  <a:lumOff val="60000"/>
                </a:schemeClr>
              </a:bgClr>
            </a:pattFill>
            <a:ln w="3175">
              <a:solidFill>
                <a:schemeClr val="tx1"/>
              </a:solidFill>
            </a:ln>
            <a:effectLst/>
          </c:spPr>
          <c:invertIfNegative val="0"/>
          <c:dLbls>
            <c:dLbl>
              <c:idx val="5"/>
              <c:layout>
                <c:manualLayout>
                  <c:x val="0"/>
                  <c:y val="3.6801857492755764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5BDE-4E73-9122-A801DF28EFB5}"/>
                </c:ex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de-CH" sz="110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Investitionsbereiche.xlsx]Wasserfall'!$C$9:$J$9</c:f>
              <c:numCache>
                <c:formatCode>General</c:formatCode>
                <c:ptCount val="8"/>
                <c:pt idx="5" formatCode="#,##0.0,,_ ;[Red]\-#,##0.0,,">
                  <c:v>6600000</c:v>
                </c:pt>
              </c:numCache>
            </c:numRef>
          </c:val>
          <c:extLst xmlns:c16r2="http://schemas.microsoft.com/office/drawing/2015/06/chart">
            <c:ext xmlns:c16="http://schemas.microsoft.com/office/drawing/2014/chart" uri="{C3380CC4-5D6E-409C-BE32-E72D297353CC}">
              <c16:uniqueId val="{0000000D-5BDE-4E73-9122-A801DF28EFB5}"/>
            </c:ext>
          </c:extLst>
        </c:ser>
        <c:ser>
          <c:idx val="7"/>
          <c:order val="7"/>
          <c:tx>
            <c:strRef>
              <c:f>'[IR nach Investitionsbereiche.xlsx]Wasserfall'!$A$10</c:f>
              <c:strCache>
                <c:ptCount val="1"/>
                <c:pt idx="0">
                  <c:v>Übrige</c:v>
                </c:pt>
              </c:strCache>
            </c:strRef>
          </c:tx>
          <c:spPr>
            <a:solidFill>
              <a:srgbClr val="FFC000"/>
            </a:solidFill>
            <a:ln w="3175">
              <a:solidFill>
                <a:schemeClr val="tx1"/>
              </a:solidFill>
            </a:ln>
            <a:effectLst/>
          </c:spPr>
          <c:invertIfNegative val="0"/>
          <c:dLbls>
            <c:dLbl>
              <c:idx val="6"/>
              <c:layout>
                <c:manualLayout>
                  <c:x val="0"/>
                  <c:y val="5.4320987654320986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5BDE-4E73-9122-A801DF28EFB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0">
                <a:spAutoFit/>
              </a:bodyPr>
              <a:lstStyle/>
              <a:p>
                <a:pPr algn="ctr">
                  <a:defRPr lang="de-CH" sz="110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Investitionsbereiche.xlsx]Wasserfall'!$C$10:$J$10</c:f>
              <c:numCache>
                <c:formatCode>General</c:formatCode>
                <c:ptCount val="8"/>
                <c:pt idx="6" formatCode="#,##0.0,,_ ;[Red]\-#,##0.0,,">
                  <c:v>1710000</c:v>
                </c:pt>
              </c:numCache>
            </c:numRef>
          </c:val>
          <c:extLst xmlns:c16r2="http://schemas.microsoft.com/office/drawing/2015/06/chart">
            <c:ext xmlns:c16="http://schemas.microsoft.com/office/drawing/2014/chart" uri="{C3380CC4-5D6E-409C-BE32-E72D297353CC}">
              <c16:uniqueId val="{0000000F-5BDE-4E73-9122-A801DF28EFB5}"/>
            </c:ext>
          </c:extLst>
        </c:ser>
        <c:ser>
          <c:idx val="8"/>
          <c:order val="8"/>
          <c:tx>
            <c:strRef>
              <c:f>'[IR nach Investitionsbereiche.xlsx]Wasserfall'!$A$11</c:f>
              <c:strCache>
                <c:ptCount val="1"/>
                <c:pt idx="0">
                  <c:v>Total Nettoinvestitionen</c:v>
                </c:pt>
              </c:strCache>
            </c:strRef>
          </c:tx>
          <c:spPr>
            <a:pattFill prst="dkUpDiag">
              <a:fgClr>
                <a:srgbClr val="C00000"/>
              </a:fgClr>
              <a:bgClr>
                <a:srgbClr val="FF0000"/>
              </a:bgClr>
            </a:pattFill>
            <a:ln w="3175">
              <a:solidFill>
                <a:schemeClr val="tx1"/>
              </a:solidFill>
            </a:ln>
            <a:effectLst/>
          </c:spPr>
          <c:invertIfNegative val="0"/>
          <c:dLbls>
            <c:numFmt formatCode="#,##0.0,,_ ;[Red]\-#,##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effectLst>
                      <a:glow rad="127000">
                        <a:schemeClr val="bg1"/>
                      </a:glow>
                    </a:effectLst>
                    <a:latin typeface="Arial Narrow" panose="020B0606020202030204" pitchFamily="34" charset="0"/>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'[IR nach Investitionsbereiche.xlsx]Wasserfall'!$C$2:$J$2</c:f>
              <c:strCache>
                <c:ptCount val="4"/>
                <c:pt idx="3">
                  <c:v>Budget 2020</c:v>
                </c:pt>
              </c:strCache>
            </c:strRef>
          </c:cat>
          <c:val>
            <c:numRef>
              <c:f>'[IR nach Investitionsbereiche.xlsx]Wasserfall'!$C$11:$J$11</c:f>
              <c:numCache>
                <c:formatCode>General</c:formatCode>
                <c:ptCount val="8"/>
                <c:pt idx="7" formatCode="#,##0.0,,_ ;[Red]\-#,##0.0,,">
                  <c:v>10303500</c:v>
                </c:pt>
              </c:numCache>
            </c:numRef>
          </c:val>
          <c:extLst xmlns:c16r2="http://schemas.microsoft.com/office/drawing/2015/06/chart">
            <c:ext xmlns:c16="http://schemas.microsoft.com/office/drawing/2014/chart" uri="{C3380CC4-5D6E-409C-BE32-E72D297353CC}">
              <c16:uniqueId val="{00000010-5BDE-4E73-9122-A801DF28EFB5}"/>
            </c:ext>
          </c:extLst>
        </c:ser>
        <c:dLbls>
          <c:showLegendKey val="0"/>
          <c:showVal val="0"/>
          <c:showCatName val="0"/>
          <c:showSerName val="0"/>
          <c:showPercent val="0"/>
          <c:showBubbleSize val="0"/>
        </c:dLbls>
        <c:gapWidth val="5"/>
        <c:overlap val="100"/>
        <c:axId val="424447424"/>
        <c:axId val="424447032"/>
      </c:barChart>
      <c:catAx>
        <c:axId val="42444742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Narrow" panose="020B0606020202030204" pitchFamily="34" charset="0"/>
                <a:ea typeface="+mn-ea"/>
                <a:cs typeface="+mn-cs"/>
              </a:defRPr>
            </a:pPr>
            <a:endParaRPr lang="de-DE"/>
          </a:p>
        </c:txPr>
        <c:crossAx val="424447032"/>
        <c:crosses val="autoZero"/>
        <c:auto val="1"/>
        <c:lblAlgn val="ctr"/>
        <c:lblOffset val="100"/>
        <c:noMultiLvlLbl val="0"/>
      </c:catAx>
      <c:valAx>
        <c:axId val="424447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Arial Narrow" panose="020B0606020202030204" pitchFamily="34" charset="0"/>
                    <a:ea typeface="+mn-ea"/>
                    <a:cs typeface="+mn-cs"/>
                  </a:defRPr>
                </a:pPr>
                <a:r>
                  <a:rPr lang="de-CH" sz="1050" dirty="0">
                    <a:solidFill>
                      <a:sysClr val="windowText" lastClr="000000"/>
                    </a:solidFill>
                    <a:latin typeface="Arial Narrow" panose="020B0606020202030204" pitchFamily="34" charset="0"/>
                  </a:rPr>
                  <a:t>In Mio. </a:t>
                </a:r>
                <a:r>
                  <a:rPr lang="de-CH" sz="1050" dirty="0" smtClean="0">
                    <a:solidFill>
                      <a:sysClr val="windowText" lastClr="000000"/>
                    </a:solidFill>
                    <a:latin typeface="Arial Narrow" panose="020B0606020202030204" pitchFamily="34" charset="0"/>
                  </a:rPr>
                  <a:t>Franken</a:t>
                </a:r>
                <a:endParaRPr lang="de-CH" sz="1050" dirty="0">
                  <a:solidFill>
                    <a:sysClr val="windowText" lastClr="000000"/>
                  </a:solidFill>
                  <a:latin typeface="Arial Narrow" panose="020B0606020202030204" pitchFamily="34" charset="0"/>
                </a:endParaRPr>
              </a:p>
            </c:rich>
          </c:tx>
          <c:layout>
            <c:manualLayout>
              <c:xMode val="edge"/>
              <c:yMode val="edge"/>
              <c:x val="1.2213175425610658E-2"/>
              <c:y val="4.7694663167104086E-2"/>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Arial Narrow" panose="020B0606020202030204" pitchFamily="34" charset="0"/>
                  <a:ea typeface="+mn-ea"/>
                  <a:cs typeface="+mn-cs"/>
                </a:defRPr>
              </a:pPr>
              <a:endParaRPr lang="de-DE"/>
            </a:p>
          </c:txPr>
        </c:title>
        <c:numFmt formatCode="#,##0.0,,_ ;[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de-DE"/>
          </a:p>
        </c:txPr>
        <c:crossAx val="424447424"/>
        <c:crosses val="autoZero"/>
        <c:crossBetween val="between"/>
      </c:valAx>
      <c:spPr>
        <a:noFill/>
        <a:ln>
          <a:noFill/>
        </a:ln>
        <a:effectLst/>
      </c:spPr>
    </c:plotArea>
    <c:legend>
      <c:legendPos val="b"/>
      <c:legendEntry>
        <c:idx val="0"/>
        <c:delete val="1"/>
      </c:legendEntry>
      <c:layout>
        <c:manualLayout>
          <c:xMode val="edge"/>
          <c:yMode val="edge"/>
          <c:x val="8.3070574727381885E-2"/>
          <c:y val="0.83325755025894299"/>
          <c:w val="0.84124503867068434"/>
          <c:h val="0.1413173742603642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Narrow" panose="020B0606020202030204" pitchFamily="34"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0.36239</cdr:x>
      <cdr:y>0.77446</cdr:y>
    </cdr:from>
    <cdr:to>
      <cdr:x>0.69219</cdr:x>
      <cdr:y>0.84484</cdr:y>
    </cdr:to>
    <cdr:sp macro="" textlink="">
      <cdr:nvSpPr>
        <cdr:cNvPr id="2" name="Textfeld 1"/>
        <cdr:cNvSpPr txBox="1"/>
      </cdr:nvSpPr>
      <cdr:spPr>
        <a:xfrm xmlns:a="http://schemas.openxmlformats.org/drawingml/2006/main">
          <a:off x="2373740" y="3355941"/>
          <a:ext cx="2160240" cy="3049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CH" b="1" dirty="0" smtClean="0">
              <a:latin typeface="Arial Narrow" panose="020B0606020202030204" pitchFamily="34" charset="0"/>
            </a:rPr>
            <a:t>Diverse kleinere Investitionsvorhaben</a:t>
          </a:r>
          <a:endParaRPr lang="de-CH" sz="1100" b="1" dirty="0">
            <a:latin typeface="Arial Narrow" panose="020B0606020202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6400" cy="498008"/>
          </a:xfrm>
          <a:prstGeom prst="rect">
            <a:avLst/>
          </a:prstGeom>
        </p:spPr>
        <p:txBody>
          <a:bodyPr vert="horz" lIns="91440" tIns="45720" rIns="91440" bIns="45720" rtlCol="0"/>
          <a:lstStyle>
            <a:lvl1pPr algn="l">
              <a:defRPr sz="1200"/>
            </a:lvl1pPr>
          </a:lstStyle>
          <a:p>
            <a:r>
              <a:rPr lang="de-CH" dirty="0" smtClean="0"/>
              <a:t>Medienkonferenz zum Budget 2019 und zum Finanzplan 2019-2022</a:t>
            </a:r>
            <a:endParaRPr lang="de-CH" dirty="0"/>
          </a:p>
        </p:txBody>
      </p:sp>
      <p:sp>
        <p:nvSpPr>
          <p:cNvPr id="3" name="Datumsplatzhalter 2"/>
          <p:cNvSpPr>
            <a:spLocks noGrp="1"/>
          </p:cNvSpPr>
          <p:nvPr>
            <p:ph type="dt" sz="quarter" idx="1"/>
          </p:nvPr>
        </p:nvSpPr>
        <p:spPr>
          <a:xfrm>
            <a:off x="3849688" y="0"/>
            <a:ext cx="2946400" cy="498008"/>
          </a:xfrm>
          <a:prstGeom prst="rect">
            <a:avLst/>
          </a:prstGeom>
        </p:spPr>
        <p:txBody>
          <a:bodyPr vert="horz" lIns="91440" tIns="45720" rIns="91440" bIns="45720" rtlCol="0"/>
          <a:lstStyle>
            <a:lvl1pPr algn="r">
              <a:defRPr sz="1200"/>
            </a:lvl1pPr>
          </a:lstStyle>
          <a:p>
            <a:fld id="{025DD893-0791-4F28-A061-10D23EF73CC7}" type="datetimeFigureOut">
              <a:rPr lang="de-CH" smtClean="0"/>
              <a:t>30.08.2019</a:t>
            </a:fld>
            <a:endParaRPr lang="de-CH" dirty="0"/>
          </a:p>
        </p:txBody>
      </p:sp>
      <p:sp>
        <p:nvSpPr>
          <p:cNvPr id="4" name="Fußzeilenplatzhalter 3"/>
          <p:cNvSpPr>
            <a:spLocks noGrp="1"/>
          </p:cNvSpPr>
          <p:nvPr>
            <p:ph type="ftr" sz="quarter" idx="2"/>
          </p:nvPr>
        </p:nvSpPr>
        <p:spPr>
          <a:xfrm>
            <a:off x="2" y="9428630"/>
            <a:ext cx="2946400" cy="498008"/>
          </a:xfrm>
          <a:prstGeom prst="rect">
            <a:avLst/>
          </a:prstGeom>
        </p:spPr>
        <p:txBody>
          <a:bodyPr vert="horz" lIns="91440" tIns="45720" rIns="91440" bIns="45720" rtlCol="0" anchor="b"/>
          <a:lstStyle>
            <a:lvl1pPr algn="l">
              <a:defRPr sz="1200"/>
            </a:lvl1pPr>
          </a:lstStyle>
          <a:p>
            <a:r>
              <a:rPr lang="de-CH" dirty="0" smtClean="0"/>
              <a:t>27. August 2018</a:t>
            </a:r>
            <a:endParaRPr lang="de-CH" dirty="0"/>
          </a:p>
        </p:txBody>
      </p:sp>
      <p:sp>
        <p:nvSpPr>
          <p:cNvPr id="5" name="Foliennummernplatzhalter 4"/>
          <p:cNvSpPr>
            <a:spLocks noGrp="1"/>
          </p:cNvSpPr>
          <p:nvPr>
            <p:ph type="sldNum" sz="quarter" idx="3"/>
          </p:nvPr>
        </p:nvSpPr>
        <p:spPr>
          <a:xfrm>
            <a:off x="3849688" y="9428630"/>
            <a:ext cx="2946400" cy="498008"/>
          </a:xfrm>
          <a:prstGeom prst="rect">
            <a:avLst/>
          </a:prstGeom>
        </p:spPr>
        <p:txBody>
          <a:bodyPr vert="horz" lIns="91440" tIns="45720" rIns="91440" bIns="45720" rtlCol="0" anchor="b"/>
          <a:lstStyle>
            <a:lvl1pPr algn="r">
              <a:defRPr sz="1200"/>
            </a:lvl1pPr>
          </a:lstStyle>
          <a:p>
            <a:fld id="{555ADF1E-6583-491D-93F5-3088E0923705}" type="slidenum">
              <a:rPr lang="de-CH" smtClean="0"/>
              <a:t>‹Nr.›</a:t>
            </a:fld>
            <a:endParaRPr lang="de-CH" dirty="0"/>
          </a:p>
        </p:txBody>
      </p:sp>
    </p:spTree>
    <p:extLst>
      <p:ext uri="{BB962C8B-B14F-4D97-AF65-F5344CB8AC3E}">
        <p14:creationId xmlns:p14="http://schemas.microsoft.com/office/powerpoint/2010/main" val="710808088"/>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4"/>
            <a:ext cx="2946400" cy="498475"/>
          </a:xfrm>
          <a:prstGeom prst="rect">
            <a:avLst/>
          </a:prstGeom>
        </p:spPr>
        <p:txBody>
          <a:bodyPr vert="horz" lIns="91440" tIns="45720" rIns="91440" bIns="45720" rtlCol="0"/>
          <a:lstStyle>
            <a:lvl1pPr algn="l">
              <a:defRPr sz="1200"/>
            </a:lvl1pPr>
          </a:lstStyle>
          <a:p>
            <a:pPr>
              <a:defRPr/>
            </a:pPr>
            <a:r>
              <a:rPr lang="de-CH" dirty="0" smtClean="0"/>
              <a:t>Medienkonferenz zum Budget 2020 und zum Finanzplan 2020-2023</a:t>
            </a:r>
            <a:endParaRPr lang="de-CH" dirty="0"/>
          </a:p>
        </p:txBody>
      </p:sp>
      <p:sp>
        <p:nvSpPr>
          <p:cNvPr id="3" name="Datumsplatzhalter 2"/>
          <p:cNvSpPr>
            <a:spLocks noGrp="1"/>
          </p:cNvSpPr>
          <p:nvPr>
            <p:ph type="dt" idx="1"/>
          </p:nvPr>
        </p:nvSpPr>
        <p:spPr>
          <a:xfrm>
            <a:off x="3849688" y="4"/>
            <a:ext cx="2946400" cy="498475"/>
          </a:xfrm>
          <a:prstGeom prst="rect">
            <a:avLst/>
          </a:prstGeom>
        </p:spPr>
        <p:txBody>
          <a:bodyPr vert="horz" lIns="91440" tIns="45720" rIns="91440" bIns="45720" rtlCol="0"/>
          <a:lstStyle>
            <a:lvl1pPr algn="r">
              <a:defRPr sz="1200"/>
            </a:lvl1pPr>
          </a:lstStyle>
          <a:p>
            <a:pPr>
              <a:defRPr/>
            </a:pPr>
            <a:fld id="{2548A434-2D6D-4A13-9C3A-964FC3F2124E}" type="datetimeFigureOut">
              <a:rPr lang="de-CH"/>
              <a:pPr>
                <a:defRPr/>
              </a:pPr>
              <a:t>30.08.2019</a:t>
            </a:fld>
            <a:endParaRPr lang="de-CH" dirty="0"/>
          </a:p>
        </p:txBody>
      </p:sp>
      <p:sp>
        <p:nvSpPr>
          <p:cNvPr id="4" name="Folienbildplatzhalt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pPr lvl="0"/>
            <a:endParaRPr lang="de-CH" noProof="0" dirty="0" smtClean="0"/>
          </a:p>
        </p:txBody>
      </p:sp>
      <p:sp>
        <p:nvSpPr>
          <p:cNvPr id="5" name="Notizenplatzhalter 4"/>
          <p:cNvSpPr>
            <a:spLocks noGrp="1"/>
          </p:cNvSpPr>
          <p:nvPr>
            <p:ph type="body" sz="quarter" idx="3"/>
          </p:nvPr>
        </p:nvSpPr>
        <p:spPr>
          <a:xfrm>
            <a:off x="679452" y="4776792"/>
            <a:ext cx="5438775" cy="3908425"/>
          </a:xfrm>
          <a:prstGeom prst="rect">
            <a:avLst/>
          </a:prstGeom>
        </p:spPr>
        <p:txBody>
          <a:bodyPr vert="horz" lIns="91440" tIns="45720" rIns="91440" bIns="45720" rtlCol="0"/>
          <a:lstStyle/>
          <a:p>
            <a:pPr lvl="0"/>
            <a:r>
              <a:rPr lang="de-DE" noProof="0" dirty="0" smtClean="0"/>
              <a:t>allenfalls Illustration</a:t>
            </a:r>
            <a:endParaRPr lang="de-CH" noProof="0" dirty="0" smtClean="0"/>
          </a:p>
        </p:txBody>
      </p:sp>
      <p:sp>
        <p:nvSpPr>
          <p:cNvPr id="7" name="Foliennummernplatzhalter 6"/>
          <p:cNvSpPr>
            <a:spLocks noGrp="1"/>
          </p:cNvSpPr>
          <p:nvPr>
            <p:ph type="sldNum" sz="quarter" idx="5"/>
          </p:nvPr>
        </p:nvSpPr>
        <p:spPr>
          <a:xfrm>
            <a:off x="3849688" y="9428167"/>
            <a:ext cx="2946400" cy="498475"/>
          </a:xfrm>
          <a:prstGeom prst="rect">
            <a:avLst/>
          </a:prstGeom>
        </p:spPr>
        <p:txBody>
          <a:bodyPr vert="horz" lIns="91440" tIns="45720" rIns="91440" bIns="45720" rtlCol="0" anchor="b"/>
          <a:lstStyle>
            <a:lvl1pPr algn="r">
              <a:defRPr sz="1200"/>
            </a:lvl1pPr>
          </a:lstStyle>
          <a:p>
            <a:pPr>
              <a:defRPr/>
            </a:pPr>
            <a:fld id="{B176E51D-AA3F-4F1D-9B84-71BF143B888E}" type="slidenum">
              <a:rPr lang="de-CH"/>
              <a:pPr>
                <a:defRPr/>
              </a:pPr>
              <a:t>‹Nr.›</a:t>
            </a:fld>
            <a:endParaRPr lang="de-CH" dirty="0"/>
          </a:p>
        </p:txBody>
      </p:sp>
    </p:spTree>
    <p:extLst>
      <p:ext uri="{BB962C8B-B14F-4D97-AF65-F5344CB8AC3E}">
        <p14:creationId xmlns:p14="http://schemas.microsoft.com/office/powerpoint/2010/main" val="3985497117"/>
      </p:ext>
    </p:extLst>
  </p:cSld>
  <p:clrMap bg1="lt1" tx1="dk1" bg2="lt2" tx2="dk2" accent1="accent1" accent2="accent2" accent3="accent3" accent4="accent4" accent5="accent5" accent6="accent6" hlink="hlink" folHlink="folHlink"/>
  <p:hf sldNum="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p:spPr>
      </p:sp>
      <p:sp>
        <p:nvSpPr>
          <p:cNvPr id="3" name="Notizenplatzhalter 2"/>
          <p:cNvSpPr>
            <a:spLocks noGrp="1"/>
          </p:cNvSpPr>
          <p:nvPr>
            <p:ph type="body" idx="1"/>
          </p:nvPr>
        </p:nvSpPr>
        <p:spPr/>
        <p:txBody>
          <a:bodyPr/>
          <a:lstStyle/>
          <a:p>
            <a:endParaRPr lang="de-CH" dirty="0"/>
          </a:p>
        </p:txBody>
      </p:sp>
      <p:sp>
        <p:nvSpPr>
          <p:cNvPr id="4" name="Fußzeilenplatzhalter 3"/>
          <p:cNvSpPr>
            <a:spLocks noGrp="1"/>
          </p:cNvSpPr>
          <p:nvPr>
            <p:ph type="ftr" sz="quarter" idx="10"/>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5" name="Kopfzeilenplatzhalter 4"/>
          <p:cNvSpPr>
            <a:spLocks noGrp="1"/>
          </p:cNvSpPr>
          <p:nvPr>
            <p:ph type="hdr" sz="quarter" idx="11"/>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67416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69761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3656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323292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89051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417659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426821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065774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139314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75267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3700942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1009064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3689838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53586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1196664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4513" y="1277938"/>
            <a:ext cx="6145212" cy="3455987"/>
          </a:xfrm>
        </p:spPr>
      </p:sp>
      <p:sp>
        <p:nvSpPr>
          <p:cNvPr id="3" name="Notizenplatzhalter 2"/>
          <p:cNvSpPr>
            <a:spLocks noGrp="1"/>
          </p:cNvSpPr>
          <p:nvPr>
            <p:ph type="body" idx="1"/>
          </p:nvPr>
        </p:nvSpPr>
        <p:spPr/>
        <p:txBody>
          <a:bodyPr/>
          <a:lstStyle/>
          <a:p>
            <a:endParaRPr lang="de-CH" baseline="0" dirty="0" smtClean="0"/>
          </a:p>
        </p:txBody>
      </p:sp>
      <p:sp>
        <p:nvSpPr>
          <p:cNvPr id="5" name="Datumsplatzhalter 4"/>
          <p:cNvSpPr>
            <a:spLocks noGrp="1"/>
          </p:cNvSpPr>
          <p:nvPr>
            <p:ph type="dt" idx="11"/>
          </p:nvPr>
        </p:nvSpPr>
        <p:spPr/>
        <p:txBody>
          <a:bodyPr/>
          <a:lstStyle/>
          <a:p>
            <a:pPr>
              <a:defRPr/>
            </a:pPr>
            <a:r>
              <a:rPr lang="de-CH" dirty="0" smtClean="0"/>
              <a:t>14.09.2015</a:t>
            </a:r>
            <a:endParaRPr lang="de-CH" dirty="0"/>
          </a:p>
        </p:txBody>
      </p:sp>
      <p:sp>
        <p:nvSpPr>
          <p:cNvPr id="4" name="Fußzeilenplatzhalter 3"/>
          <p:cNvSpPr>
            <a:spLocks noGrp="1"/>
          </p:cNvSpPr>
          <p:nvPr>
            <p:ph type="ftr" sz="quarter" idx="12"/>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6" name="Kopfzeilenplatzhalter 5"/>
          <p:cNvSpPr>
            <a:spLocks noGrp="1"/>
          </p:cNvSpPr>
          <p:nvPr>
            <p:ph type="hdr" sz="quarter" idx="13"/>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586487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p:spPr>
      </p:sp>
      <p:sp>
        <p:nvSpPr>
          <p:cNvPr id="3" name="Notizenplatzhalter 2"/>
          <p:cNvSpPr>
            <a:spLocks noGrp="1"/>
          </p:cNvSpPr>
          <p:nvPr>
            <p:ph type="body" idx="1"/>
          </p:nvPr>
        </p:nvSpPr>
        <p:spPr/>
        <p:txBody>
          <a:bodyPr/>
          <a:lstStyle/>
          <a:p>
            <a:endParaRPr lang="de-CH" dirty="0"/>
          </a:p>
        </p:txBody>
      </p:sp>
      <p:sp>
        <p:nvSpPr>
          <p:cNvPr id="4" name="Fußzeilenplatzhalter 3"/>
          <p:cNvSpPr>
            <a:spLocks noGrp="1"/>
          </p:cNvSpPr>
          <p:nvPr>
            <p:ph type="ftr" sz="quarter" idx="10"/>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5" name="Kopfzeilenplatzhalter 4"/>
          <p:cNvSpPr>
            <a:spLocks noGrp="1"/>
          </p:cNvSpPr>
          <p:nvPr>
            <p:ph type="hdr" sz="quarter" idx="11"/>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400982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3356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48845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2387556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60479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413959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393917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508000" y="896938"/>
            <a:ext cx="6359525" cy="3576637"/>
          </a:xfrm>
          <a:ln cap="flat"/>
        </p:spPr>
      </p:sp>
      <p:sp>
        <p:nvSpPr>
          <p:cNvPr id="40963" name="Rectangle 3"/>
          <p:cNvSpPr>
            <a:spLocks noGrp="1" noChangeArrowheads="1"/>
          </p:cNvSpPr>
          <p:nvPr>
            <p:ph type="body" idx="1"/>
          </p:nvPr>
        </p:nvSpPr>
        <p:spPr>
          <a:xfrm>
            <a:off x="985631" y="4864532"/>
            <a:ext cx="5404444" cy="4311217"/>
          </a:xfrm>
          <a:noFill/>
          <a:ln/>
        </p:spPr>
        <p:txBody>
          <a:bodyPr lIns="99191" rIns="99191"/>
          <a:lstStyle/>
          <a:p>
            <a:endParaRPr lang="de-DE" dirty="0" smtClean="0"/>
          </a:p>
        </p:txBody>
      </p:sp>
      <p:sp>
        <p:nvSpPr>
          <p:cNvPr id="2" name="Datumsplatzhalter 1"/>
          <p:cNvSpPr>
            <a:spLocks noGrp="1"/>
          </p:cNvSpPr>
          <p:nvPr>
            <p:ph type="dt" idx="10"/>
          </p:nvPr>
        </p:nvSpPr>
        <p:spPr/>
        <p:txBody>
          <a:bodyPr/>
          <a:lstStyle/>
          <a:p>
            <a:pPr>
              <a:defRPr/>
            </a:pPr>
            <a:r>
              <a:rPr lang="de-CH" dirty="0" smtClean="0"/>
              <a:t>14.09.2015</a:t>
            </a:r>
            <a:endParaRPr lang="de-CH" dirty="0"/>
          </a:p>
        </p:txBody>
      </p:sp>
      <p:sp>
        <p:nvSpPr>
          <p:cNvPr id="3" name="Fußzeilenplatzhalter 2"/>
          <p:cNvSpPr>
            <a:spLocks noGrp="1"/>
          </p:cNvSpPr>
          <p:nvPr>
            <p:ph type="ftr" sz="quarter" idx="11"/>
          </p:nvPr>
        </p:nvSpPr>
        <p:spPr>
          <a:xfrm>
            <a:off x="2" y="9428167"/>
            <a:ext cx="2946400" cy="498475"/>
          </a:xfrm>
          <a:prstGeom prst="rect">
            <a:avLst/>
          </a:prstGeom>
        </p:spPr>
        <p:txBody>
          <a:bodyPr/>
          <a:lstStyle/>
          <a:p>
            <a:pPr>
              <a:defRPr/>
            </a:pPr>
            <a:r>
              <a:rPr lang="de-CH" dirty="0" smtClean="0"/>
              <a:t>27. August 2018</a:t>
            </a:r>
            <a:endParaRPr lang="de-CH" dirty="0"/>
          </a:p>
        </p:txBody>
      </p:sp>
      <p:sp>
        <p:nvSpPr>
          <p:cNvPr id="4" name="Kopfzeilenplatzhalter 3"/>
          <p:cNvSpPr>
            <a:spLocks noGrp="1"/>
          </p:cNvSpPr>
          <p:nvPr>
            <p:ph type="hdr" sz="quarter" idx="12"/>
          </p:nvPr>
        </p:nvSpPr>
        <p:spPr/>
        <p:txBody>
          <a:bodyPr/>
          <a:lstStyle/>
          <a:p>
            <a:pPr>
              <a:defRPr/>
            </a:pPr>
            <a:r>
              <a:rPr lang="de-CH" dirty="0" smtClean="0"/>
              <a:t>Medienkonferenz zum Budget 2019 und zum Finanzplan 2019-2022</a:t>
            </a:r>
            <a:endParaRPr lang="de-CH" dirty="0"/>
          </a:p>
        </p:txBody>
      </p:sp>
    </p:spTree>
    <p:extLst>
      <p:ext uri="{BB962C8B-B14F-4D97-AF65-F5344CB8AC3E}">
        <p14:creationId xmlns:p14="http://schemas.microsoft.com/office/powerpoint/2010/main" val="13350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Text Box 8"/>
          <p:cNvSpPr txBox="1">
            <a:spLocks noChangeArrowheads="1"/>
          </p:cNvSpPr>
          <p:nvPr userDrawn="1"/>
        </p:nvSpPr>
        <p:spPr bwMode="auto">
          <a:xfrm>
            <a:off x="406400" y="304800"/>
            <a:ext cx="4938113" cy="184150"/>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de-DE" altLang="de-DE" sz="1000" b="1" dirty="0" smtClean="0">
                <a:solidFill>
                  <a:srgbClr val="0070C0"/>
                </a:solidFill>
              </a:rPr>
              <a:t>FINANZREFERAT</a:t>
            </a:r>
            <a:r>
              <a:rPr lang="de-DE" altLang="de-DE" sz="1000" dirty="0" smtClean="0">
                <a:solidFill>
                  <a:srgbClr val="0070C0"/>
                </a:solidFill>
              </a:rPr>
              <a:t>.STSH.CH</a:t>
            </a:r>
            <a:r>
              <a:rPr lang="de-DE" altLang="de-DE" sz="1200" dirty="0" smtClean="0">
                <a:solidFill>
                  <a:srgbClr val="0070C0"/>
                </a:solidFill>
              </a:rPr>
              <a:t> </a:t>
            </a:r>
          </a:p>
        </p:txBody>
      </p:sp>
      <p:sp>
        <p:nvSpPr>
          <p:cNvPr id="4" name="Textfeld 3"/>
          <p:cNvSpPr txBox="1"/>
          <p:nvPr userDrawn="1"/>
        </p:nvSpPr>
        <p:spPr>
          <a:xfrm>
            <a:off x="10729385" y="335062"/>
            <a:ext cx="1056216" cy="153888"/>
          </a:xfrm>
          <a:prstGeom prst="rect">
            <a:avLst/>
          </a:prstGeom>
          <a:noFill/>
        </p:spPr>
        <p:txBody>
          <a:bodyPr wrap="square" lIns="0" tIns="0" rIns="0" bIns="0" rtlCol="0">
            <a:spAutoFit/>
          </a:bodyPr>
          <a:lstStyle/>
          <a:p>
            <a:pPr algn="r"/>
            <a:r>
              <a:rPr lang="de-CH" sz="1000" kern="1200" dirty="0" smtClean="0">
                <a:solidFill>
                  <a:srgbClr val="0070C0"/>
                </a:solidFill>
                <a:latin typeface="Arial" panose="020B0604020202020204" pitchFamily="34" charset="0"/>
                <a:ea typeface="ＭＳ Ｐゴシック" panose="020B0600070205080204" pitchFamily="34" charset="-128"/>
                <a:cs typeface="+mn-cs"/>
              </a:rPr>
              <a:t>Seite </a:t>
            </a:r>
            <a:fld id="{BA041FE7-9914-4655-A597-87A23B9141AE}" type="slidenum">
              <a:rPr lang="de-CH" sz="1000" kern="1200" smtClean="0">
                <a:solidFill>
                  <a:srgbClr val="0070C0"/>
                </a:solidFill>
                <a:latin typeface="Arial" panose="020B0604020202020204" pitchFamily="34" charset="0"/>
                <a:ea typeface="ＭＳ Ｐゴシック" panose="020B0600070205080204" pitchFamily="34" charset="-128"/>
                <a:cs typeface="+mn-cs"/>
              </a:rPr>
              <a:pPr algn="r"/>
              <a:t>‹Nr.›</a:t>
            </a:fld>
            <a:endParaRPr lang="de-CH" sz="1000" kern="1200" dirty="0">
              <a:solidFill>
                <a:srgbClr val="0070C0"/>
              </a:solidFill>
              <a:latin typeface="Arial" panose="020B0604020202020204" pitchFamily="34" charset="0"/>
              <a:ea typeface="ＭＳ Ｐゴシック" panose="020B0600070205080204" pitchFamily="34" charset="-128"/>
              <a:cs typeface="+mn-cs"/>
            </a:endParaRPr>
          </a:p>
        </p:txBody>
      </p:sp>
      <p:sp>
        <p:nvSpPr>
          <p:cNvPr id="2" name="Freeform 7"/>
          <p:cNvSpPr>
            <a:spLocks/>
          </p:cNvSpPr>
          <p:nvPr userDrawn="1"/>
        </p:nvSpPr>
        <p:spPr bwMode="auto">
          <a:xfrm>
            <a:off x="406400" y="622300"/>
            <a:ext cx="11379200" cy="1384300"/>
          </a:xfrm>
          <a:custGeom>
            <a:avLst/>
            <a:gdLst>
              <a:gd name="T0" fmla="*/ 2147483646 w 5376"/>
              <a:gd name="T1" fmla="*/ 2147483646 h 872"/>
              <a:gd name="T2" fmla="*/ 0 w 5376"/>
              <a:gd name="T3" fmla="*/ 2147483646 h 872"/>
              <a:gd name="T4" fmla="*/ 2147483646 w 5376"/>
              <a:gd name="T5" fmla="*/ 2147483646 h 872"/>
              <a:gd name="T6" fmla="*/ 2147483646 w 5376"/>
              <a:gd name="T7" fmla="*/ 2147483646 h 872"/>
              <a:gd name="T8" fmla="*/ 2147483646 w 5376"/>
              <a:gd name="T9" fmla="*/ 2147483646 h 872"/>
              <a:gd name="T10" fmla="*/ 2147483646 w 5376"/>
              <a:gd name="T11" fmla="*/ 2147483646 h 872"/>
              <a:gd name="T12" fmla="*/ 2147483646 w 5376"/>
              <a:gd name="T13" fmla="*/ 2147483646 h 8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76" h="872">
                <a:moveTo>
                  <a:pt x="2" y="16"/>
                </a:moveTo>
                <a:lnTo>
                  <a:pt x="0" y="836"/>
                </a:lnTo>
                <a:cubicBezTo>
                  <a:pt x="0" y="836"/>
                  <a:pt x="2688" y="834"/>
                  <a:pt x="5376" y="832"/>
                </a:cubicBezTo>
                <a:cubicBezTo>
                  <a:pt x="5374" y="562"/>
                  <a:pt x="5376" y="872"/>
                  <a:pt x="5374" y="566"/>
                </a:cubicBezTo>
                <a:cubicBezTo>
                  <a:pt x="5002" y="364"/>
                  <a:pt x="4494" y="184"/>
                  <a:pt x="3950" y="92"/>
                </a:cubicBezTo>
                <a:cubicBezTo>
                  <a:pt x="3406" y="0"/>
                  <a:pt x="2768" y="25"/>
                  <a:pt x="2110" y="12"/>
                </a:cubicBezTo>
                <a:cubicBezTo>
                  <a:pt x="968" y="12"/>
                  <a:pt x="441" y="15"/>
                  <a:pt x="2" y="16"/>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sz="2400" dirty="0"/>
          </a:p>
        </p:txBody>
      </p:sp>
    </p:spTree>
    <p:extLst>
      <p:ext uri="{BB962C8B-B14F-4D97-AF65-F5344CB8AC3E}">
        <p14:creationId xmlns:p14="http://schemas.microsoft.com/office/powerpoint/2010/main" val="42300007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pic>
        <p:nvPicPr>
          <p:cNvPr id="3" name="Bild 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extLst>
      <p:ext uri="{BB962C8B-B14F-4D97-AF65-F5344CB8AC3E}">
        <p14:creationId xmlns:p14="http://schemas.microsoft.com/office/powerpoint/2010/main" val="8865758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pic>
        <p:nvPicPr>
          <p:cNvPr id="3" name="Bild 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extLst>
      <p:ext uri="{BB962C8B-B14F-4D97-AF65-F5344CB8AC3E}">
        <p14:creationId xmlns:p14="http://schemas.microsoft.com/office/powerpoint/2010/main" val="2932675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3" name="Bild 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extLst>
      <p:ext uri="{BB962C8B-B14F-4D97-AF65-F5344CB8AC3E}">
        <p14:creationId xmlns:p14="http://schemas.microsoft.com/office/powerpoint/2010/main" val="10762571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ext Box 8"/>
          <p:cNvSpPr txBox="1">
            <a:spLocks noChangeArrowheads="1"/>
          </p:cNvSpPr>
          <p:nvPr userDrawn="1"/>
        </p:nvSpPr>
        <p:spPr bwMode="auto">
          <a:xfrm>
            <a:off x="406400" y="304800"/>
            <a:ext cx="4938113" cy="184150"/>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de-DE" altLang="de-DE" sz="1000" b="1" dirty="0" smtClean="0">
                <a:solidFill>
                  <a:srgbClr val="0070C0"/>
                </a:solidFill>
              </a:rPr>
              <a:t>FINANZREFERAT</a:t>
            </a:r>
            <a:r>
              <a:rPr lang="de-DE" altLang="de-DE" sz="1000" dirty="0" smtClean="0">
                <a:solidFill>
                  <a:srgbClr val="0070C0"/>
                </a:solidFill>
              </a:rPr>
              <a:t>.STSH.CH</a:t>
            </a:r>
            <a:r>
              <a:rPr lang="de-DE" altLang="de-DE" sz="1200" dirty="0" smtClean="0">
                <a:solidFill>
                  <a:srgbClr val="0070C0"/>
                </a:solidFill>
              </a:rPr>
              <a:t> </a:t>
            </a:r>
          </a:p>
        </p:txBody>
      </p:sp>
      <p:sp>
        <p:nvSpPr>
          <p:cNvPr id="3" name="Textfeld 2"/>
          <p:cNvSpPr txBox="1"/>
          <p:nvPr userDrawn="1"/>
        </p:nvSpPr>
        <p:spPr>
          <a:xfrm>
            <a:off x="10729385" y="335062"/>
            <a:ext cx="1056216" cy="153888"/>
          </a:xfrm>
          <a:prstGeom prst="rect">
            <a:avLst/>
          </a:prstGeom>
          <a:noFill/>
        </p:spPr>
        <p:txBody>
          <a:bodyPr wrap="square" lIns="0" tIns="0" rIns="0" bIns="0" rtlCol="0">
            <a:spAutoFit/>
          </a:bodyPr>
          <a:lstStyle/>
          <a:p>
            <a:pPr algn="r"/>
            <a:r>
              <a:rPr lang="de-CH" sz="1000" kern="1200" dirty="0" smtClean="0">
                <a:solidFill>
                  <a:srgbClr val="0070C0"/>
                </a:solidFill>
                <a:latin typeface="Arial" panose="020B0604020202020204" pitchFamily="34" charset="0"/>
                <a:ea typeface="ＭＳ Ｐゴシック" panose="020B0600070205080204" pitchFamily="34" charset="-128"/>
                <a:cs typeface="Arial" panose="020B0604020202020204" pitchFamily="34" charset="0"/>
              </a:rPr>
              <a:t>Seite </a:t>
            </a:r>
            <a:fld id="{BA041FE7-9914-4655-A597-87A23B9141AE}" type="slidenum">
              <a:rPr lang="de-CH" sz="1000" kern="1200" smtClean="0">
                <a:solidFill>
                  <a:srgbClr val="0070C0"/>
                </a:solidFill>
                <a:latin typeface="Arial" panose="020B0604020202020204" pitchFamily="34" charset="0"/>
                <a:ea typeface="ＭＳ Ｐゴシック" panose="020B0600070205080204" pitchFamily="34" charset="-128"/>
                <a:cs typeface="Arial" panose="020B0604020202020204" pitchFamily="34" charset="0"/>
              </a:rPr>
              <a:pPr algn="r"/>
              <a:t>‹Nr.›</a:t>
            </a:fld>
            <a:endParaRPr lang="de-CH" sz="1000" kern="1200" dirty="0">
              <a:solidFill>
                <a:srgbClr val="0070C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Bild 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extLst>
      <p:ext uri="{BB962C8B-B14F-4D97-AF65-F5344CB8AC3E}">
        <p14:creationId xmlns:p14="http://schemas.microsoft.com/office/powerpoint/2010/main" val="28781933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ext Box 8"/>
          <p:cNvSpPr txBox="1">
            <a:spLocks noChangeArrowheads="1"/>
          </p:cNvSpPr>
          <p:nvPr userDrawn="1"/>
        </p:nvSpPr>
        <p:spPr bwMode="auto">
          <a:xfrm>
            <a:off x="406400" y="304800"/>
            <a:ext cx="4938113" cy="184150"/>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de-DE" altLang="de-DE" sz="1000" b="1" dirty="0" smtClean="0">
                <a:solidFill>
                  <a:srgbClr val="0070C0"/>
                </a:solidFill>
              </a:rPr>
              <a:t>FINANZREFERAT</a:t>
            </a:r>
            <a:r>
              <a:rPr lang="de-DE" altLang="de-DE" sz="1000" dirty="0" smtClean="0">
                <a:solidFill>
                  <a:srgbClr val="0070C0"/>
                </a:solidFill>
              </a:rPr>
              <a:t>.STSH.CH</a:t>
            </a:r>
            <a:r>
              <a:rPr lang="de-DE" altLang="de-DE" sz="1200" dirty="0" smtClean="0">
                <a:solidFill>
                  <a:srgbClr val="0070C0"/>
                </a:solidFill>
              </a:rPr>
              <a:t> </a:t>
            </a:r>
          </a:p>
        </p:txBody>
      </p:sp>
      <p:sp>
        <p:nvSpPr>
          <p:cNvPr id="3" name="Textfeld 2"/>
          <p:cNvSpPr txBox="1"/>
          <p:nvPr userDrawn="1"/>
        </p:nvSpPr>
        <p:spPr>
          <a:xfrm>
            <a:off x="10729385" y="335062"/>
            <a:ext cx="1056216" cy="153888"/>
          </a:xfrm>
          <a:prstGeom prst="rect">
            <a:avLst/>
          </a:prstGeom>
          <a:noFill/>
        </p:spPr>
        <p:txBody>
          <a:bodyPr wrap="square" lIns="0" tIns="0" rIns="0" bIns="0" rtlCol="0">
            <a:spAutoFit/>
          </a:bodyPr>
          <a:lstStyle/>
          <a:p>
            <a:pPr algn="r"/>
            <a:r>
              <a:rPr lang="de-CH" sz="1000" kern="1200" dirty="0" smtClean="0">
                <a:solidFill>
                  <a:srgbClr val="0070C0"/>
                </a:solidFill>
                <a:latin typeface="Arial" panose="020B0604020202020204" pitchFamily="34" charset="0"/>
                <a:ea typeface="ＭＳ Ｐゴシック" panose="020B0600070205080204" pitchFamily="34" charset="-128"/>
                <a:cs typeface="Arial" panose="020B0604020202020204" pitchFamily="34" charset="0"/>
              </a:rPr>
              <a:t>Seite </a:t>
            </a:r>
            <a:fld id="{BA041FE7-9914-4655-A597-87A23B9141AE}" type="slidenum">
              <a:rPr lang="de-CH" sz="1000" kern="1200" smtClean="0">
                <a:solidFill>
                  <a:srgbClr val="0070C0"/>
                </a:solidFill>
                <a:latin typeface="Arial" panose="020B0604020202020204" pitchFamily="34" charset="0"/>
                <a:ea typeface="ＭＳ Ｐゴシック" panose="020B0600070205080204" pitchFamily="34" charset="-128"/>
                <a:cs typeface="Arial" panose="020B0604020202020204" pitchFamily="34" charset="0"/>
              </a:rPr>
              <a:pPr algn="r"/>
              <a:t>‹Nr.›</a:t>
            </a:fld>
            <a:endParaRPr lang="de-CH" sz="1000" kern="1200" dirty="0">
              <a:solidFill>
                <a:srgbClr val="0070C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Bild 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extLst>
      <p:ext uri="{BB962C8B-B14F-4D97-AF65-F5344CB8AC3E}">
        <p14:creationId xmlns:p14="http://schemas.microsoft.com/office/powerpoint/2010/main" val="31239369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ext Box 8"/>
          <p:cNvSpPr txBox="1">
            <a:spLocks noChangeArrowheads="1"/>
          </p:cNvSpPr>
          <p:nvPr userDrawn="1"/>
        </p:nvSpPr>
        <p:spPr bwMode="auto">
          <a:xfrm>
            <a:off x="406400" y="304800"/>
            <a:ext cx="4938113" cy="184150"/>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de-DE" altLang="de-DE" sz="1000" b="1" dirty="0" smtClean="0">
                <a:solidFill>
                  <a:srgbClr val="0070C0"/>
                </a:solidFill>
              </a:rPr>
              <a:t>FINANZREFERAT</a:t>
            </a:r>
            <a:r>
              <a:rPr lang="de-DE" altLang="de-DE" sz="1000" dirty="0" smtClean="0">
                <a:solidFill>
                  <a:srgbClr val="0070C0"/>
                </a:solidFill>
              </a:rPr>
              <a:t>.STSH.CH</a:t>
            </a:r>
            <a:r>
              <a:rPr lang="de-DE" altLang="de-DE" sz="1200" dirty="0" smtClean="0">
                <a:solidFill>
                  <a:srgbClr val="0070C0"/>
                </a:solidFill>
              </a:rPr>
              <a:t> </a:t>
            </a:r>
          </a:p>
        </p:txBody>
      </p:sp>
      <p:sp>
        <p:nvSpPr>
          <p:cNvPr id="3" name="Textfeld 2"/>
          <p:cNvSpPr txBox="1"/>
          <p:nvPr userDrawn="1"/>
        </p:nvSpPr>
        <p:spPr>
          <a:xfrm>
            <a:off x="10729385" y="335062"/>
            <a:ext cx="1056216" cy="153888"/>
          </a:xfrm>
          <a:prstGeom prst="rect">
            <a:avLst/>
          </a:prstGeom>
          <a:noFill/>
        </p:spPr>
        <p:txBody>
          <a:bodyPr wrap="square" lIns="0" tIns="0" rIns="0" bIns="0" rtlCol="0">
            <a:spAutoFit/>
          </a:bodyPr>
          <a:lstStyle/>
          <a:p>
            <a:pPr algn="r"/>
            <a:r>
              <a:rPr lang="de-CH" sz="1000" kern="1200" dirty="0" smtClean="0">
                <a:solidFill>
                  <a:srgbClr val="0070C0"/>
                </a:solidFill>
                <a:latin typeface="Arial" panose="020B0604020202020204" pitchFamily="34" charset="0"/>
                <a:ea typeface="ＭＳ Ｐゴシック" panose="020B0600070205080204" pitchFamily="34" charset="-128"/>
                <a:cs typeface="Arial" panose="020B0604020202020204" pitchFamily="34" charset="0"/>
              </a:rPr>
              <a:t>Seite </a:t>
            </a:r>
            <a:fld id="{BA041FE7-9914-4655-A597-87A23B9141AE}" type="slidenum">
              <a:rPr lang="de-CH" sz="1000" kern="1200" smtClean="0">
                <a:solidFill>
                  <a:srgbClr val="0070C0"/>
                </a:solidFill>
                <a:latin typeface="Arial" panose="020B0604020202020204" pitchFamily="34" charset="0"/>
                <a:ea typeface="ＭＳ Ｐゴシック" panose="020B0600070205080204" pitchFamily="34" charset="-128"/>
                <a:cs typeface="Arial" panose="020B0604020202020204" pitchFamily="34" charset="0"/>
              </a:rPr>
              <a:pPr algn="r"/>
              <a:t>‹Nr.›</a:t>
            </a:fld>
            <a:endParaRPr lang="de-CH" sz="1000" kern="1200" dirty="0">
              <a:solidFill>
                <a:srgbClr val="0070C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953691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941976"/>
      </p:ext>
    </p:extLst>
  </p:cSld>
  <p:clrMap bg1="lt1" tx1="dk1" bg2="lt2" tx2="dk2" accent1="accent1" accent2="accent2" accent3="accent3" accent4="accent4" accent5="accent5" accent6="accent6" hlink="hlink" folHlink="folHlink"/>
  <p:sldLayoutIdLst>
    <p:sldLayoutId id="2147483969" r:id="rId1"/>
    <p:sldLayoutId id="2147483995" r:id="rId2"/>
    <p:sldLayoutId id="2147483997" r:id="rId3"/>
    <p:sldLayoutId id="2147483998" r:id="rId4"/>
    <p:sldLayoutId id="2147483999" r:id="rId5"/>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647518"/>
      </p:ext>
    </p:extLst>
  </p:cSld>
  <p:clrMap bg1="lt1" tx1="dk1" bg2="lt2" tx2="dk2" accent1="accent1" accent2="accent2" accent3="accent3" accent4="accent4" accent5="accent5" accent6="accent6" hlink="hlink" folHlink="folHlink"/>
  <p:sldLayoutIdLst>
    <p:sldLayoutId id="2147483993" r:id="rId1"/>
    <p:sldLayoutId id="2147484000" r:id="rId2"/>
  </p:sldLayoutIdLst>
  <p:timing>
    <p:tnLst>
      <p:par>
        <p:cTn id="1" dur="indefinite" restart="never" nodeType="tmRoot"/>
      </p:par>
    </p:tnLst>
  </p:timing>
  <p:hf sldNum="0" hdr="0" ftr="0" dt="0"/>
  <p:txStyles>
    <p:titleStyle>
      <a:lvl1pPr algn="ctr" defTabSz="422041" rtl="0" eaLnBrk="1" latinLnBrk="0" hangingPunct="1">
        <a:spcBef>
          <a:spcPct val="0"/>
        </a:spcBef>
        <a:buNone/>
        <a:defRPr sz="4062" kern="1200">
          <a:solidFill>
            <a:schemeClr val="tx1"/>
          </a:solidFill>
          <a:latin typeface="+mj-lt"/>
          <a:ea typeface="+mj-ea"/>
          <a:cs typeface="+mj-cs"/>
        </a:defRPr>
      </a:lvl1pPr>
    </p:titleStyle>
    <p:bodyStyle>
      <a:lvl1pPr marL="316531" indent="-316531" algn="l" defTabSz="422041" rtl="0" eaLnBrk="1" latinLnBrk="0" hangingPunct="1">
        <a:spcBef>
          <a:spcPct val="20000"/>
        </a:spcBef>
        <a:buFont typeface="Arial"/>
        <a:buChar char="•"/>
        <a:defRPr sz="2954" kern="1200">
          <a:solidFill>
            <a:schemeClr val="tx1"/>
          </a:solidFill>
          <a:latin typeface="+mn-lt"/>
          <a:ea typeface="+mn-ea"/>
          <a:cs typeface="+mn-cs"/>
        </a:defRPr>
      </a:lvl1pPr>
      <a:lvl2pPr marL="685817" indent="-263776" algn="l" defTabSz="422041" rtl="0" eaLnBrk="1" latinLnBrk="0" hangingPunct="1">
        <a:spcBef>
          <a:spcPct val="20000"/>
        </a:spcBef>
        <a:buFont typeface="Arial"/>
        <a:buChar char="–"/>
        <a:defRPr sz="2585" kern="1200">
          <a:solidFill>
            <a:schemeClr val="tx1"/>
          </a:solidFill>
          <a:latin typeface="+mn-lt"/>
          <a:ea typeface="+mn-ea"/>
          <a:cs typeface="+mn-cs"/>
        </a:defRPr>
      </a:lvl2pPr>
      <a:lvl3pPr marL="1055103" indent="-211021" algn="l" defTabSz="422041" rtl="0" eaLnBrk="1" latinLnBrk="0" hangingPunct="1">
        <a:spcBef>
          <a:spcPct val="20000"/>
        </a:spcBef>
        <a:buFont typeface="Arial"/>
        <a:buChar char="•"/>
        <a:defRPr sz="2215" kern="1200">
          <a:solidFill>
            <a:schemeClr val="tx1"/>
          </a:solidFill>
          <a:latin typeface="+mn-lt"/>
          <a:ea typeface="+mn-ea"/>
          <a:cs typeface="+mn-cs"/>
        </a:defRPr>
      </a:lvl3pPr>
      <a:lvl4pPr marL="1477145" indent="-211021" algn="l" defTabSz="422041" rtl="0" eaLnBrk="1" latinLnBrk="0" hangingPunct="1">
        <a:spcBef>
          <a:spcPct val="20000"/>
        </a:spcBef>
        <a:buFont typeface="Arial"/>
        <a:buChar char="–"/>
        <a:defRPr sz="1846" kern="1200">
          <a:solidFill>
            <a:schemeClr val="tx1"/>
          </a:solidFill>
          <a:latin typeface="+mn-lt"/>
          <a:ea typeface="+mn-ea"/>
          <a:cs typeface="+mn-cs"/>
        </a:defRPr>
      </a:lvl4pPr>
      <a:lvl5pPr marL="1899186" indent="-211021" algn="l" defTabSz="422041" rtl="0" eaLnBrk="1" latinLnBrk="0" hangingPunct="1">
        <a:spcBef>
          <a:spcPct val="20000"/>
        </a:spcBef>
        <a:buFont typeface="Arial"/>
        <a:buChar char="»"/>
        <a:defRPr sz="1846" kern="1200">
          <a:solidFill>
            <a:schemeClr val="tx1"/>
          </a:solidFill>
          <a:latin typeface="+mn-lt"/>
          <a:ea typeface="+mn-ea"/>
          <a:cs typeface="+mn-cs"/>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de-DE"/>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chart" Target="../charts/chart9.xml"/><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chart" Target="../charts/chart10.xml"/><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20Baureferat/Stadthausgeviert/Medienkonferenz/SPK_Entwicklungsstrategie_Stadthausgeviert__2016-03-16___005.pptx" TargetMode="External"/><Relationship Id="rId5" Type="http://schemas.openxmlformats.org/officeDocument/2006/relationships/image" Target="../media/image13.png"/><Relationship Id="rId1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chart" Target="../charts/chart11.xml"/><Relationship Id="rId7" Type="http://schemas.openxmlformats.org/officeDocument/2006/relationships/hyperlink" Target="../../--%20Baureferat/Stadthausgeviert/Medienkonferenz/SPK_Entwicklungsstrategie_Stadthausgeviert__2016-03-16___005.pptx" TargetMode="External"/><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4.jpe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21.jpeg"/><Relationship Id="rId9" Type="http://schemas.microsoft.com/office/2007/relationships/hdphoto" Target="../media/hdphoto3.wdp"/><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95401" y="914865"/>
            <a:ext cx="8496226"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0"/>
              </a:spcBef>
              <a:spcAft>
                <a:spcPts val="400"/>
              </a:spcAft>
            </a:pPr>
            <a:r>
              <a:rPr lang="de-DE" altLang="de-DE" b="1" dirty="0" smtClean="0">
                <a:solidFill>
                  <a:schemeClr val="bg1"/>
                </a:solidFill>
              </a:rPr>
              <a:t>Budget 2020 und Finanzplan 2020-2023</a:t>
            </a:r>
            <a:endParaRPr lang="de-DE" altLang="de-DE" b="1" dirty="0">
              <a:solidFill>
                <a:schemeClr val="bg1"/>
              </a:solidFill>
            </a:endParaRPr>
          </a:p>
          <a:p>
            <a:pPr>
              <a:spcBef>
                <a:spcPts val="0"/>
              </a:spcBef>
              <a:spcAft>
                <a:spcPts val="400"/>
              </a:spcAft>
            </a:pPr>
            <a:r>
              <a:rPr lang="de-DE" altLang="de-DE" dirty="0" smtClean="0">
                <a:solidFill>
                  <a:schemeClr val="bg1"/>
                </a:solidFill>
              </a:rPr>
              <a:t>Medieninformation vom 28. </a:t>
            </a:r>
            <a:r>
              <a:rPr lang="de-DE" altLang="de-DE" dirty="0">
                <a:solidFill>
                  <a:schemeClr val="bg1"/>
                </a:solidFill>
              </a:rPr>
              <a:t>A</a:t>
            </a:r>
            <a:r>
              <a:rPr lang="de-DE" altLang="de-DE" dirty="0" smtClean="0">
                <a:solidFill>
                  <a:schemeClr val="bg1"/>
                </a:solidFill>
              </a:rPr>
              <a:t>ugust 2019</a:t>
            </a:r>
            <a:endParaRPr lang="de-DE" altLang="de-DE" dirty="0">
              <a:solidFill>
                <a:schemeClr val="bg1"/>
              </a:solidFill>
            </a:endParaRPr>
          </a:p>
        </p:txBody>
      </p:sp>
      <p:pic>
        <p:nvPicPr>
          <p:cNvPr id="7" name="Picture 21" descr="STSH_PP_Keile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4726265"/>
            <a:ext cx="89979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Rechenapp"/>
          <p:cNvPicPr>
            <a:picLocks noChangeAspect="1" noChangeArrowheads="1"/>
          </p:cNvPicPr>
          <p:nvPr/>
        </p:nvPicPr>
        <p:blipFill rotWithShape="1">
          <a:blip r:embed="rId4" cstate="print"/>
          <a:srcRect t="20760" b="-231"/>
          <a:stretch/>
        </p:blipFill>
        <p:spPr bwMode="auto">
          <a:xfrm>
            <a:off x="405380" y="2204864"/>
            <a:ext cx="11367519" cy="4032448"/>
          </a:xfrm>
          <a:prstGeom prst="rect">
            <a:avLst/>
          </a:prstGeom>
          <a:noFill/>
          <a:ln w="9525">
            <a:noFill/>
            <a:miter lim="800000"/>
            <a:headEnd/>
            <a:tailEnd/>
          </a:ln>
        </p:spPr>
      </p:pic>
      <p:pic>
        <p:nvPicPr>
          <p:cNvPr id="8" name="Picture 21" descr="STSH_PP_Keile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4430627"/>
            <a:ext cx="12025336" cy="208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m 39"/>
          <p:cNvGraphicFramePr/>
          <p:nvPr>
            <p:extLst>
              <p:ext uri="{D42A27DB-BD31-4B8C-83A1-F6EECF244321}">
                <p14:modId xmlns:p14="http://schemas.microsoft.com/office/powerpoint/2010/main" val="737703435"/>
              </p:ext>
            </p:extLst>
          </p:nvPr>
        </p:nvGraphicFramePr>
        <p:xfrm>
          <a:off x="3405510" y="1995909"/>
          <a:ext cx="5147310" cy="426861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3.2</a:t>
            </a:r>
            <a:endParaRPr lang="de-CH" sz="1000" dirty="0"/>
          </a:p>
        </p:txBody>
      </p:sp>
      <p:sp>
        <p:nvSpPr>
          <p:cNvPr id="15" name="Textfeld 14"/>
          <p:cNvSpPr txBox="1"/>
          <p:nvPr/>
        </p:nvSpPr>
        <p:spPr>
          <a:xfrm>
            <a:off x="407368" y="980728"/>
            <a:ext cx="11332972"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Mit dem Budget bewilligte Investitionen (netto): 10.3 Mio. Franken</a:t>
            </a:r>
            <a:endParaRPr lang="de-CH" dirty="0">
              <a:solidFill>
                <a:srgbClr val="0070C0"/>
              </a:solidFill>
              <a:latin typeface="Arial Narrow" panose="020B0606020202030204" pitchFamily="34" charset="0"/>
            </a:endParaRPr>
          </a:p>
        </p:txBody>
      </p:sp>
      <p:grpSp>
        <p:nvGrpSpPr>
          <p:cNvPr id="58" name="Gruppieren 57"/>
          <p:cNvGrpSpPr/>
          <p:nvPr/>
        </p:nvGrpSpPr>
        <p:grpSpPr>
          <a:xfrm>
            <a:off x="6744072" y="2522040"/>
            <a:ext cx="6060951" cy="1264216"/>
            <a:chOff x="6073704" y="4053791"/>
            <a:chExt cx="6060951" cy="1264216"/>
          </a:xfrm>
        </p:grpSpPr>
        <p:grpSp>
          <p:nvGrpSpPr>
            <p:cNvPr id="3" name="Gruppieren 2"/>
            <p:cNvGrpSpPr/>
            <p:nvPr/>
          </p:nvGrpSpPr>
          <p:grpSpPr>
            <a:xfrm>
              <a:off x="8444187" y="4398079"/>
              <a:ext cx="3690468" cy="919928"/>
              <a:chOff x="8444187" y="3695160"/>
              <a:chExt cx="3690468" cy="919928"/>
            </a:xfrm>
          </p:grpSpPr>
          <p:sp>
            <p:nvSpPr>
              <p:cNvPr id="20" name="Rechteck 19"/>
              <p:cNvSpPr/>
              <p:nvPr/>
            </p:nvSpPr>
            <p:spPr>
              <a:xfrm>
                <a:off x="9741491" y="3740594"/>
                <a:ext cx="2393164" cy="457048"/>
              </a:xfrm>
              <a:prstGeom prst="rect">
                <a:avLst/>
              </a:prstGeom>
            </p:spPr>
            <p:txBody>
              <a:bodyPr wrap="square" lIns="0" tIns="0" rIns="0" bIns="0">
                <a:spAutoFit/>
              </a:bodyPr>
              <a:lstStyle/>
              <a:p>
                <a:pPr>
                  <a:lnSpc>
                    <a:spcPct val="90000"/>
                  </a:lnSpc>
                  <a:spcAft>
                    <a:spcPts val="0"/>
                  </a:spcAft>
                </a:pPr>
                <a:r>
                  <a:rPr lang="de-DE" sz="1100" b="1" dirty="0">
                    <a:latin typeface="Arial Narrow" panose="020B0606020202030204" pitchFamily="34" charset="0"/>
                    <a:ea typeface="Times New Roman" panose="02020603050405020304" pitchFamily="18" charset="0"/>
                    <a:cs typeface="Times New Roman" panose="02020603050405020304" pitchFamily="18" charset="0"/>
                  </a:rPr>
                  <a:t>KSS</a:t>
                </a:r>
              </a:p>
              <a:p>
                <a:pPr>
                  <a:lnSpc>
                    <a:spcPct val="90000"/>
                  </a:lnSpc>
                  <a:spcAft>
                    <a:spcPts val="0"/>
                  </a:spcAft>
                </a:pPr>
                <a:r>
                  <a:rPr lang="de-CH" sz="11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Komplettersatz </a:t>
                </a:r>
                <a:r>
                  <a:rPr lang="de-CH" sz="110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Eispisten</a:t>
                </a:r>
                <a:r>
                  <a:rPr lang="de-CH" sz="11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r>
                <a:br>
                  <a:rPr lang="de-CH" sz="11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b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2.80 </a:t>
                </a:r>
                <a:r>
                  <a:rPr lang="de-CH" sz="110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Mio. Fr.</a:t>
                </a:r>
              </a:p>
            </p:txBody>
          </p:sp>
          <p:pic>
            <p:nvPicPr>
              <p:cNvPr id="46" name="Picture 10" descr="http://kss.ch/Slideshow/Eispark/Eisbahn/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34" t="1308" r="37220" b="1308"/>
              <a:stretch/>
            </p:blipFill>
            <p:spPr bwMode="auto">
              <a:xfrm>
                <a:off x="8444187" y="3695160"/>
                <a:ext cx="1226570" cy="919928"/>
              </a:xfrm>
              <a:prstGeom prst="rect">
                <a:avLst/>
              </a:prstGeom>
              <a:noFill/>
              <a:ln w="63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grpSp>
        <p:cxnSp>
          <p:nvCxnSpPr>
            <p:cNvPr id="53" name="Gerade Verbindung mit Pfeil 52"/>
            <p:cNvCxnSpPr/>
            <p:nvPr/>
          </p:nvCxnSpPr>
          <p:spPr>
            <a:xfrm>
              <a:off x="6073704" y="4053791"/>
              <a:ext cx="2298985" cy="545254"/>
            </a:xfrm>
            <a:prstGeom prst="straightConnector1">
              <a:avLst/>
            </a:prstGeom>
            <a:ln w="3175">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2" name="Gruppieren 31"/>
          <p:cNvGrpSpPr/>
          <p:nvPr/>
        </p:nvGrpSpPr>
        <p:grpSpPr>
          <a:xfrm>
            <a:off x="424849" y="2185077"/>
            <a:ext cx="4879063" cy="1374757"/>
            <a:chOff x="8439000" y="2282618"/>
            <a:chExt cx="4879063" cy="1374757"/>
          </a:xfrm>
        </p:grpSpPr>
        <p:grpSp>
          <p:nvGrpSpPr>
            <p:cNvPr id="57" name="Gruppieren 56"/>
            <p:cNvGrpSpPr/>
            <p:nvPr/>
          </p:nvGrpSpPr>
          <p:grpSpPr>
            <a:xfrm>
              <a:off x="9721529" y="2326565"/>
              <a:ext cx="3596534" cy="1330810"/>
              <a:chOff x="9721529" y="2326565"/>
              <a:chExt cx="3596534" cy="1330810"/>
            </a:xfrm>
          </p:grpSpPr>
          <p:sp>
            <p:nvSpPr>
              <p:cNvPr id="23" name="Rechteck 22"/>
              <p:cNvSpPr/>
              <p:nvPr/>
            </p:nvSpPr>
            <p:spPr>
              <a:xfrm>
                <a:off x="9721529" y="2326565"/>
                <a:ext cx="1870441" cy="457048"/>
              </a:xfrm>
              <a:prstGeom prst="rect">
                <a:avLst/>
              </a:prstGeom>
            </p:spPr>
            <p:txBody>
              <a:bodyPr wrap="square" lIns="0" tIns="0" rIns="0" bIns="0">
                <a:spAutoFit/>
              </a:bodyPr>
              <a:lstStyle/>
              <a:p>
                <a:pPr>
                  <a:lnSpc>
                    <a:spcPct val="90000"/>
                  </a:lnSpc>
                  <a:spcAft>
                    <a:spcPts val="0"/>
                  </a:spcAft>
                </a:pPr>
                <a:r>
                  <a:rPr lang="de-DE" sz="1100" b="1" dirty="0" smtClean="0">
                    <a:latin typeface="Arial Narrow" panose="020B0606020202030204" pitchFamily="34" charset="0"/>
                    <a:ea typeface="Times New Roman" panose="02020603050405020304" pitchFamily="18" charset="0"/>
                    <a:cs typeface="Times New Roman" panose="02020603050405020304" pitchFamily="18" charset="0"/>
                  </a:rPr>
                  <a:t>Turnhalle Bach</a:t>
                </a:r>
              </a:p>
              <a:p>
                <a:pPr>
                  <a:lnSpc>
                    <a:spcPct val="90000"/>
                  </a:lnSpc>
                  <a:spcAft>
                    <a:spcPts val="0"/>
                  </a:spcAft>
                </a:pPr>
                <a:r>
                  <a:rPr lang="de-CH" sz="110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Grundsanierung</a:t>
                </a:r>
              </a:p>
              <a:p>
                <a:pPr>
                  <a:lnSpc>
                    <a:spcPct val="90000"/>
                  </a:lnSpc>
                  <a:spcAft>
                    <a:spcPts val="0"/>
                  </a:spcAft>
                </a:pP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1.3 Mio. Fr.</a:t>
                </a:r>
                <a:endParaRPr lang="de-CH" sz="110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48" name="Gerade Verbindung mit Pfeil 47"/>
              <p:cNvCxnSpPr/>
              <p:nvPr/>
            </p:nvCxnSpPr>
            <p:spPr>
              <a:xfrm flipH="1" flipV="1">
                <a:off x="10601550" y="2407127"/>
                <a:ext cx="2716513" cy="1250248"/>
              </a:xfrm>
              <a:prstGeom prst="straightConnector1">
                <a:avLst/>
              </a:prstGeom>
              <a:ln w="3175">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41" name="Grafik 40" descr="http://sommertheater.ch/fileupload/gallery/7/gross/Bachturnhalle3.jpg"/>
            <p:cNvPicPr>
              <a:picLocks noChangeAspect="1"/>
            </p:cNvPicPr>
            <p:nvPr/>
          </p:nvPicPr>
          <p:blipFill rotWithShape="1">
            <a:blip r:embed="rId5" cstate="print">
              <a:extLst>
                <a:ext uri="{28A0092B-C50C-407E-A947-70E740481C1C}">
                  <a14:useLocalDpi xmlns:a14="http://schemas.microsoft.com/office/drawing/2010/main" val="0"/>
                </a:ext>
              </a:extLst>
            </a:blip>
            <a:srcRect l="10000" r="27500"/>
            <a:stretch/>
          </p:blipFill>
          <p:spPr bwMode="auto">
            <a:xfrm>
              <a:off x="8439000" y="2282618"/>
              <a:ext cx="1231923" cy="909072"/>
            </a:xfrm>
            <a:prstGeom prst="rect">
              <a:avLst/>
            </a:prstGeom>
            <a:noFill/>
            <a:ln w="6350">
              <a:solidFill>
                <a:schemeClr val="tx1"/>
              </a:solidFill>
            </a:ln>
          </p:spPr>
        </p:pic>
      </p:grpSp>
      <p:grpSp>
        <p:nvGrpSpPr>
          <p:cNvPr id="7" name="Gruppieren 6"/>
          <p:cNvGrpSpPr/>
          <p:nvPr/>
        </p:nvGrpSpPr>
        <p:grpSpPr>
          <a:xfrm>
            <a:off x="435626" y="3058317"/>
            <a:ext cx="5543539" cy="3034979"/>
            <a:chOff x="350012" y="2100683"/>
            <a:chExt cx="5543539" cy="3034979"/>
          </a:xfrm>
        </p:grpSpPr>
        <p:grpSp>
          <p:nvGrpSpPr>
            <p:cNvPr id="55" name="Gruppieren 54"/>
            <p:cNvGrpSpPr/>
            <p:nvPr/>
          </p:nvGrpSpPr>
          <p:grpSpPr>
            <a:xfrm>
              <a:off x="1625906" y="2100683"/>
              <a:ext cx="4267645" cy="2695570"/>
              <a:chOff x="1683262" y="2217094"/>
              <a:chExt cx="4267645" cy="2695570"/>
            </a:xfrm>
          </p:grpSpPr>
          <p:sp>
            <p:nvSpPr>
              <p:cNvPr id="19" name="Rechteck 18"/>
              <p:cNvSpPr/>
              <p:nvPr/>
            </p:nvSpPr>
            <p:spPr>
              <a:xfrm>
                <a:off x="1683262" y="4455616"/>
                <a:ext cx="2750210" cy="457048"/>
              </a:xfrm>
              <a:prstGeom prst="rect">
                <a:avLst/>
              </a:prstGeom>
            </p:spPr>
            <p:txBody>
              <a:bodyPr wrap="square" lIns="0" tIns="0" rIns="0" bIns="0">
                <a:spAutoFit/>
              </a:bodyPr>
              <a:lstStyle/>
              <a:p>
                <a:pPr>
                  <a:lnSpc>
                    <a:spcPct val="90000"/>
                  </a:lnSpc>
                  <a:spcAft>
                    <a:spcPts val="0"/>
                  </a:spcAft>
                </a:pPr>
                <a:r>
                  <a:rPr lang="de-CH" sz="1100" b="1" dirty="0" smtClean="0">
                    <a:latin typeface="Arial Narrow" panose="020B0606020202030204" pitchFamily="34" charset="0"/>
                    <a:ea typeface="Times New Roman" panose="02020603050405020304" pitchFamily="18" charset="0"/>
                    <a:cs typeface="Times New Roman" panose="02020603050405020304" pitchFamily="18" charset="0"/>
                  </a:rPr>
                  <a:t>Alterszentrum Kirchhofplatz</a:t>
                </a:r>
                <a:r>
                  <a:rPr lang="de-CH" sz="110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r>
                <a:br>
                  <a:rPr lang="de-CH" sz="110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br>
                <a:r>
                  <a:rPr lang="de-CH" sz="110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Sanierung Küche Klösterli</a:t>
                </a:r>
                <a:br>
                  <a:rPr lang="de-CH" sz="110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b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2.50 Mio. Fr.</a:t>
                </a:r>
                <a:endParaRPr lang="de-CH" sz="1100" spc="-4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39" name="Gerade Verbindung mit Pfeil 38"/>
              <p:cNvCxnSpPr/>
              <p:nvPr/>
            </p:nvCxnSpPr>
            <p:spPr>
              <a:xfrm flipH="1">
                <a:off x="3324048" y="2217094"/>
                <a:ext cx="2626859" cy="2294116"/>
              </a:xfrm>
              <a:prstGeom prst="straightConnector1">
                <a:avLst/>
              </a:prstGeom>
              <a:ln w="3175">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42" name="Grafik 41" descr="https://image.jimcdn.com/app/cms/image/transf/dimension=324x10000:format=jpg/path/s0f17168800bc640f/image/i1c8f6bdda766bf25/version/1397740612/image.jpg"/>
            <p:cNvPicPr>
              <a:picLocks noChangeAspect="1"/>
            </p:cNvPicPr>
            <p:nvPr/>
          </p:nvPicPr>
          <p:blipFill rotWithShape="1">
            <a:blip r:embed="rId6">
              <a:extLst>
                <a:ext uri="{28A0092B-C50C-407E-A947-70E740481C1C}">
                  <a14:useLocalDpi xmlns:a14="http://schemas.microsoft.com/office/drawing/2010/main" val="0"/>
                </a:ext>
              </a:extLst>
            </a:blip>
            <a:srcRect l="20285" t="3205" r="2468" b="26281"/>
            <a:stretch/>
          </p:blipFill>
          <p:spPr bwMode="auto">
            <a:xfrm>
              <a:off x="350012" y="4288175"/>
              <a:ext cx="1205160" cy="847487"/>
            </a:xfrm>
            <a:prstGeom prst="rect">
              <a:avLst/>
            </a:prstGeom>
            <a:noFill/>
            <a:ln w="6350">
              <a:solidFill>
                <a:schemeClr val="tx1"/>
              </a:solidFill>
            </a:ln>
            <a:extLst>
              <a:ext uri="{53640926-AAD7-44D8-BBD7-CCE9431645EC}">
                <a14:shadowObscured xmlns:a14="http://schemas.microsoft.com/office/drawing/2010/main"/>
              </a:ext>
            </a:extLst>
          </p:spPr>
        </p:pic>
      </p:grpSp>
      <p:grpSp>
        <p:nvGrpSpPr>
          <p:cNvPr id="2" name="Gruppieren 1"/>
          <p:cNvGrpSpPr/>
          <p:nvPr/>
        </p:nvGrpSpPr>
        <p:grpSpPr>
          <a:xfrm>
            <a:off x="435626" y="3249896"/>
            <a:ext cx="4868286" cy="849333"/>
            <a:chOff x="8424641" y="2572189"/>
            <a:chExt cx="4868286" cy="849333"/>
          </a:xfrm>
        </p:grpSpPr>
        <p:grpSp>
          <p:nvGrpSpPr>
            <p:cNvPr id="44" name="Gruppieren 43"/>
            <p:cNvGrpSpPr/>
            <p:nvPr/>
          </p:nvGrpSpPr>
          <p:grpSpPr>
            <a:xfrm>
              <a:off x="9724731" y="2661839"/>
              <a:ext cx="3568196" cy="457048"/>
              <a:chOff x="1705309" y="2331638"/>
              <a:chExt cx="3568196" cy="457048"/>
            </a:xfrm>
          </p:grpSpPr>
          <p:sp>
            <p:nvSpPr>
              <p:cNvPr id="50" name="Rechteck 49"/>
              <p:cNvSpPr/>
              <p:nvPr/>
            </p:nvSpPr>
            <p:spPr>
              <a:xfrm>
                <a:off x="1705309" y="2331638"/>
                <a:ext cx="1870441" cy="457048"/>
              </a:xfrm>
              <a:prstGeom prst="rect">
                <a:avLst/>
              </a:prstGeom>
            </p:spPr>
            <p:txBody>
              <a:bodyPr wrap="square" lIns="0" tIns="0" rIns="0" bIns="0">
                <a:spAutoFit/>
              </a:bodyPr>
              <a:lstStyle/>
              <a:p>
                <a:pPr>
                  <a:lnSpc>
                    <a:spcPct val="90000"/>
                  </a:lnSpc>
                  <a:spcAft>
                    <a:spcPts val="0"/>
                  </a:spcAft>
                </a:pPr>
                <a:r>
                  <a:rPr lang="de-DE" sz="110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Turnhalle Dreispitz</a:t>
                </a:r>
              </a:p>
              <a:p>
                <a:pPr>
                  <a:lnSpc>
                    <a:spcPct val="90000"/>
                  </a:lnSpc>
                  <a:spcAft>
                    <a:spcPts val="0"/>
                  </a:spcAft>
                </a:pPr>
                <a:r>
                  <a:rPr lang="de-CH" sz="110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Ersatz Lüftungsanlage</a:t>
                </a:r>
              </a:p>
              <a:p>
                <a:pPr>
                  <a:lnSpc>
                    <a:spcPct val="90000"/>
                  </a:lnSpc>
                  <a:spcAft>
                    <a:spcPts val="0"/>
                  </a:spcAft>
                </a:pP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0.60 Mio. Fr.</a:t>
                </a:r>
                <a:endParaRPr lang="de-CH" sz="110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17" name="Gerade Verbindung mit Pfeil 16"/>
              <p:cNvCxnSpPr/>
              <p:nvPr/>
            </p:nvCxnSpPr>
            <p:spPr>
              <a:xfrm flipH="1" flipV="1">
                <a:off x="2841711" y="2421092"/>
                <a:ext cx="2431794" cy="139070"/>
              </a:xfrm>
              <a:prstGeom prst="straightConnector1">
                <a:avLst/>
              </a:prstGeom>
              <a:ln w="3175">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26" name="Grafik 25"/>
            <p:cNvPicPr>
              <a:picLocks noChangeAspect="1"/>
            </p:cNvPicPr>
            <p:nvPr/>
          </p:nvPicPr>
          <p:blipFill rotWithShape="1">
            <a:blip r:embed="rId7" cstate="print">
              <a:extLst>
                <a:ext uri="{28A0092B-C50C-407E-A947-70E740481C1C}">
                  <a14:useLocalDpi xmlns:a14="http://schemas.microsoft.com/office/drawing/2010/main" val="0"/>
                </a:ext>
              </a:extLst>
            </a:blip>
            <a:srcRect r="12222" b="6800"/>
            <a:stretch/>
          </p:blipFill>
          <p:spPr>
            <a:xfrm>
              <a:off x="8424641" y="2572189"/>
              <a:ext cx="1205160" cy="849333"/>
            </a:xfrm>
            <a:prstGeom prst="rect">
              <a:avLst/>
            </a:prstGeom>
            <a:ln w="6350">
              <a:solidFill>
                <a:schemeClr val="tx1">
                  <a:lumMod val="95000"/>
                  <a:lumOff val="5000"/>
                </a:schemeClr>
              </a:solidFill>
            </a:ln>
          </p:spPr>
        </p:pic>
      </p:grpSp>
      <p:grpSp>
        <p:nvGrpSpPr>
          <p:cNvPr id="6" name="Gruppieren 5"/>
          <p:cNvGrpSpPr/>
          <p:nvPr/>
        </p:nvGrpSpPr>
        <p:grpSpPr>
          <a:xfrm>
            <a:off x="436274" y="3603745"/>
            <a:ext cx="4867638" cy="1466913"/>
            <a:chOff x="8429162" y="2901467"/>
            <a:chExt cx="4867638" cy="1466913"/>
          </a:xfrm>
        </p:grpSpPr>
        <p:grpSp>
          <p:nvGrpSpPr>
            <p:cNvPr id="54" name="Gruppieren 53"/>
            <p:cNvGrpSpPr/>
            <p:nvPr/>
          </p:nvGrpSpPr>
          <p:grpSpPr>
            <a:xfrm>
              <a:off x="9722243" y="2901467"/>
              <a:ext cx="3574557" cy="1145612"/>
              <a:chOff x="1690303" y="2703454"/>
              <a:chExt cx="3574557" cy="1145612"/>
            </a:xfrm>
          </p:grpSpPr>
          <p:sp>
            <p:nvSpPr>
              <p:cNvPr id="43" name="Rechteck 42"/>
              <p:cNvSpPr/>
              <p:nvPr/>
            </p:nvSpPr>
            <p:spPr>
              <a:xfrm>
                <a:off x="1690303" y="3392018"/>
                <a:ext cx="2750210" cy="457048"/>
              </a:xfrm>
              <a:prstGeom prst="rect">
                <a:avLst/>
              </a:prstGeom>
            </p:spPr>
            <p:txBody>
              <a:bodyPr wrap="square" lIns="0" tIns="0" rIns="0" bIns="0">
                <a:spAutoFit/>
              </a:bodyPr>
              <a:lstStyle/>
              <a:p>
                <a:pPr>
                  <a:lnSpc>
                    <a:spcPct val="90000"/>
                  </a:lnSpc>
                  <a:spcAft>
                    <a:spcPts val="0"/>
                  </a:spcAft>
                </a:pPr>
                <a:r>
                  <a:rPr lang="de-DE" sz="110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Schulhaus Hohberg</a:t>
                </a:r>
              </a:p>
              <a:p>
                <a:pPr>
                  <a:lnSpc>
                    <a:spcPct val="90000"/>
                  </a:lnSpc>
                  <a:spcAft>
                    <a:spcPts val="0"/>
                  </a:spcAft>
                </a:pPr>
                <a:r>
                  <a:rPr lang="de-CH" sz="1100" spc="-4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Ersatz Wärmeerzeugung</a:t>
                </a:r>
              </a:p>
              <a:p>
                <a:pPr>
                  <a:lnSpc>
                    <a:spcPct val="90000"/>
                  </a:lnSpc>
                  <a:spcAft>
                    <a:spcPts val="0"/>
                  </a:spcAft>
                </a:pP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0.60 </a:t>
                </a:r>
                <a:r>
                  <a:rPr lang="de-CH" sz="110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Mio. Fr</a:t>
                </a: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a:t>
                </a:r>
                <a:endParaRPr lang="de-CH" sz="1100" spc="-4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37" name="Gerade Verbindung mit Pfeil 36"/>
              <p:cNvCxnSpPr/>
              <p:nvPr/>
            </p:nvCxnSpPr>
            <p:spPr>
              <a:xfrm flipH="1">
                <a:off x="2886270" y="2703454"/>
                <a:ext cx="2378590" cy="791148"/>
              </a:xfrm>
              <a:prstGeom prst="straightConnector1">
                <a:avLst/>
              </a:prstGeom>
              <a:ln w="3175">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27" name="Grafik 26"/>
            <p:cNvPicPr>
              <a:picLocks noChangeAspect="1"/>
            </p:cNvPicPr>
            <p:nvPr/>
          </p:nvPicPr>
          <p:blipFill rotWithShape="1">
            <a:blip r:embed="rId8" cstate="print">
              <a:extLst>
                <a:ext uri="{28A0092B-C50C-407E-A947-70E740481C1C}">
                  <a14:useLocalDpi xmlns:a14="http://schemas.microsoft.com/office/drawing/2010/main" val="0"/>
                </a:ext>
              </a:extLst>
            </a:blip>
            <a:srcRect l="50000" r="15744"/>
            <a:stretch/>
          </p:blipFill>
          <p:spPr>
            <a:xfrm>
              <a:off x="8429162" y="3555005"/>
              <a:ext cx="1212319" cy="813375"/>
            </a:xfrm>
            <a:prstGeom prst="rect">
              <a:avLst/>
            </a:prstGeom>
            <a:ln w="6350">
              <a:solidFill>
                <a:schemeClr val="tx1"/>
              </a:solidFill>
            </a:ln>
          </p:spPr>
        </p:pic>
      </p:grpSp>
      <p:grpSp>
        <p:nvGrpSpPr>
          <p:cNvPr id="28" name="Gruppieren 27"/>
          <p:cNvGrpSpPr/>
          <p:nvPr/>
        </p:nvGrpSpPr>
        <p:grpSpPr>
          <a:xfrm>
            <a:off x="7812650" y="3326292"/>
            <a:ext cx="4666108" cy="1530510"/>
            <a:chOff x="7132430" y="3956110"/>
            <a:chExt cx="4666108" cy="1530510"/>
          </a:xfrm>
        </p:grpSpPr>
        <p:sp>
          <p:nvSpPr>
            <p:cNvPr id="22" name="Rechteck 21"/>
            <p:cNvSpPr/>
            <p:nvPr/>
          </p:nvSpPr>
          <p:spPr>
            <a:xfrm>
              <a:off x="9722243" y="4632658"/>
              <a:ext cx="2076295" cy="457048"/>
            </a:xfrm>
            <a:prstGeom prst="rect">
              <a:avLst/>
            </a:prstGeom>
          </p:spPr>
          <p:txBody>
            <a:bodyPr wrap="square" lIns="0" tIns="0" rIns="0" bIns="0">
              <a:spAutoFit/>
            </a:bodyPr>
            <a:lstStyle/>
            <a:p>
              <a:pPr>
                <a:lnSpc>
                  <a:spcPct val="90000"/>
                </a:lnSpc>
                <a:spcAft>
                  <a:spcPts val="0"/>
                </a:spcAft>
              </a:pPr>
              <a:r>
                <a:rPr lang="de-DE" sz="1100" b="1" dirty="0" smtClean="0">
                  <a:latin typeface="Arial Narrow" panose="020B0606020202030204" pitchFamily="34" charset="0"/>
                  <a:ea typeface="Times New Roman" panose="02020603050405020304" pitchFamily="18" charset="0"/>
                  <a:cs typeface="Times New Roman" panose="02020603050405020304" pitchFamily="18" charset="0"/>
                </a:rPr>
                <a:t>Feuerwehr</a:t>
              </a:r>
            </a:p>
            <a:p>
              <a:pPr>
                <a:lnSpc>
                  <a:spcPct val="90000"/>
                </a:lnSpc>
                <a:spcAft>
                  <a:spcPts val="0"/>
                </a:spcAft>
              </a:pPr>
              <a:r>
                <a:rPr lang="de-CH" sz="1100" spc="-40"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Ersatz Tanklöschfahrzeug</a:t>
              </a:r>
              <a:endParaRPr lang="de-CH" sz="1100" spc="-4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a:p>
              <a:pPr>
                <a:lnSpc>
                  <a:spcPct val="90000"/>
                </a:lnSpc>
                <a:spcAft>
                  <a:spcPts val="0"/>
                </a:spcAft>
              </a:pP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0.90 </a:t>
              </a:r>
              <a:r>
                <a:rPr lang="de-CH" sz="110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Mio. Fr</a:t>
              </a:r>
              <a:r>
                <a:rPr lang="de-CH" sz="1100" dirty="0" smtClean="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rPr>
                <a:t>.</a:t>
              </a:r>
              <a:endParaRPr lang="de-CH" sz="1100" spc="-40" dirty="0">
                <a:solidFill>
                  <a:schemeClr val="tx1">
                    <a:lumMod val="65000"/>
                    <a:lumOff val="3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38" name="Grafik 37" descr="https://www.fwsh.ch/images/fz/florian10_3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31261" y="4562802"/>
              <a:ext cx="1231757" cy="923818"/>
            </a:xfrm>
            <a:prstGeom prst="rect">
              <a:avLst/>
            </a:prstGeom>
            <a:noFill/>
            <a:ln w="6350">
              <a:solidFill>
                <a:schemeClr val="tx1">
                  <a:lumMod val="95000"/>
                  <a:lumOff val="5000"/>
                </a:schemeClr>
              </a:solidFill>
            </a:ln>
          </p:spPr>
        </p:pic>
        <p:cxnSp>
          <p:nvCxnSpPr>
            <p:cNvPr id="49" name="Gerade Verbindung mit Pfeil 48"/>
            <p:cNvCxnSpPr/>
            <p:nvPr/>
          </p:nvCxnSpPr>
          <p:spPr>
            <a:xfrm>
              <a:off x="7132430" y="3956110"/>
              <a:ext cx="1220358" cy="1068601"/>
            </a:xfrm>
            <a:prstGeom prst="straightConnector1">
              <a:avLst/>
            </a:prstGeom>
            <a:ln w="3175">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531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5144655"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Übersicht</a:t>
            </a:r>
            <a:endParaRPr lang="de-CH" dirty="0">
              <a:solidFill>
                <a:srgbClr val="0070C0"/>
              </a:solidFill>
              <a:latin typeface="Arial Narrow" panose="020B0606020202030204" pitchFamily="34" charset="0"/>
            </a:endParaRPr>
          </a:p>
        </p:txBody>
      </p:sp>
      <p:sp>
        <p:nvSpPr>
          <p:cNvPr id="10" name="Rechteck 9"/>
          <p:cNvSpPr/>
          <p:nvPr/>
        </p:nvSpPr>
        <p:spPr bwMode="auto">
          <a:xfrm>
            <a:off x="315543" y="2722469"/>
            <a:ext cx="8499566" cy="418499"/>
          </a:xfrm>
          <a:prstGeom prst="rect">
            <a:avLst/>
          </a:prstGeom>
          <a:solidFill>
            <a:srgbClr val="0070C0">
              <a:alpha val="7843"/>
            </a:srgbClr>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Text Box 4"/>
          <p:cNvSpPr txBox="1">
            <a:spLocks noChangeArrowheads="1"/>
          </p:cNvSpPr>
          <p:nvPr/>
        </p:nvSpPr>
        <p:spPr bwMode="auto">
          <a:xfrm>
            <a:off x="609600" y="2286000"/>
            <a:ext cx="5342384"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Budget 2020</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a:solidFill>
                  <a:schemeClr val="tx1">
                    <a:lumMod val="75000"/>
                    <a:lumOff val="25000"/>
                  </a:schemeClr>
                </a:solidFill>
              </a:rPr>
              <a:t>Finanzplan </a:t>
            </a:r>
            <a:r>
              <a:rPr lang="de-CH" altLang="de-DE" sz="1800" dirty="0" smtClean="0">
                <a:solidFill>
                  <a:schemeClr val="tx1">
                    <a:lumMod val="75000"/>
                    <a:lumOff val="25000"/>
                  </a:schemeClr>
                </a:solidFill>
              </a:rPr>
              <a:t>2020 </a:t>
            </a:r>
            <a:r>
              <a:rPr lang="de-CH" altLang="de-DE" sz="1800" dirty="0">
                <a:solidFill>
                  <a:schemeClr val="tx1">
                    <a:lumMod val="75000"/>
                    <a:lumOff val="25000"/>
                  </a:schemeClr>
                </a:solidFill>
              </a:rPr>
              <a:t>bis </a:t>
            </a:r>
            <a:r>
              <a:rPr lang="de-CH" altLang="de-DE" sz="1800" dirty="0" smtClean="0">
                <a:solidFill>
                  <a:schemeClr val="tx1">
                    <a:lumMod val="75000"/>
                    <a:lumOff val="25000"/>
                  </a:schemeClr>
                </a:solidFill>
              </a:rPr>
              <a:t>2023</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Lohnrunde</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Steuerfuss</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Würdigung</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Zusammenfassung</a:t>
            </a:r>
            <a:endParaRPr lang="de-CH" altLang="de-DE" sz="1800" dirty="0">
              <a:solidFill>
                <a:schemeClr val="tx1">
                  <a:lumMod val="75000"/>
                  <a:lumOff val="25000"/>
                </a:schemeClr>
              </a:solidFill>
            </a:endParaRPr>
          </a:p>
        </p:txBody>
      </p:sp>
    </p:spTree>
    <p:extLst>
      <p:ext uri="{BB962C8B-B14F-4D97-AF65-F5344CB8AC3E}">
        <p14:creationId xmlns:p14="http://schemas.microsoft.com/office/powerpoint/2010/main" val="394544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Diagramm 54"/>
          <p:cNvGraphicFramePr/>
          <p:nvPr>
            <p:extLst>
              <p:ext uri="{D42A27DB-BD31-4B8C-83A1-F6EECF244321}">
                <p14:modId xmlns:p14="http://schemas.microsoft.com/office/powerpoint/2010/main" val="3934313210"/>
              </p:ext>
            </p:extLst>
          </p:nvPr>
        </p:nvGraphicFramePr>
        <p:xfrm>
          <a:off x="421340" y="2121024"/>
          <a:ext cx="6538756" cy="3773159"/>
        </p:xfrm>
        <a:graphic>
          <a:graphicData uri="http://schemas.openxmlformats.org/drawingml/2006/chart">
            <c:chart xmlns:c="http://schemas.openxmlformats.org/drawingml/2006/chart" xmlns:r="http://schemas.openxmlformats.org/officeDocument/2006/relationships" r:id="rId3"/>
          </a:graphicData>
        </a:graphic>
      </p:graphicFrame>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1963" t="11270"/>
          <a:stretch/>
        </p:blipFill>
        <p:spPr>
          <a:xfrm>
            <a:off x="8992067" y="3417877"/>
            <a:ext cx="1188558" cy="806799"/>
          </a:xfrm>
          <a:prstGeom prst="rect">
            <a:avLst/>
          </a:prstGeom>
          <a:ln w="3175">
            <a:solidFill>
              <a:schemeClr val="tx1"/>
            </a:solidFill>
          </a:ln>
        </p:spPr>
      </p:pic>
      <p:sp>
        <p:nvSpPr>
          <p:cNvPr id="15" name="Textfeld 14"/>
          <p:cNvSpPr txBox="1"/>
          <p:nvPr/>
        </p:nvSpPr>
        <p:spPr>
          <a:xfrm>
            <a:off x="407369" y="980728"/>
            <a:ext cx="3433478"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Finanzplan 2020-2023</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Nettoinvestitionen</a:t>
            </a:r>
            <a:endParaRPr lang="de-CH" dirty="0">
              <a:solidFill>
                <a:srgbClr val="0070C0"/>
              </a:solidFill>
              <a:latin typeface="Arial Narrow" panose="020B0606020202030204" pitchFamily="34" charset="0"/>
            </a:endParaRPr>
          </a:p>
        </p:txBody>
      </p:sp>
      <p:sp>
        <p:nvSpPr>
          <p:cNvPr id="19" name="Textfeld 18"/>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4.3</a:t>
            </a:r>
            <a:endParaRPr lang="de-CH" sz="1000" dirty="0"/>
          </a:p>
        </p:txBody>
      </p:sp>
      <p:sp>
        <p:nvSpPr>
          <p:cNvPr id="18" name="Textfeld 17"/>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grpSp>
        <p:nvGrpSpPr>
          <p:cNvPr id="46" name="Gruppieren 45"/>
          <p:cNvGrpSpPr/>
          <p:nvPr/>
        </p:nvGrpSpPr>
        <p:grpSpPr>
          <a:xfrm>
            <a:off x="3745593" y="1377121"/>
            <a:ext cx="3172183" cy="1449092"/>
            <a:chOff x="5800891" y="1768679"/>
            <a:chExt cx="5702091" cy="1449092"/>
          </a:xfrm>
        </p:grpSpPr>
        <p:cxnSp>
          <p:nvCxnSpPr>
            <p:cNvPr id="48" name="Gerader Verbinder 47"/>
            <p:cNvCxnSpPr/>
            <p:nvPr/>
          </p:nvCxnSpPr>
          <p:spPr>
            <a:xfrm>
              <a:off x="6462982" y="3217771"/>
              <a:ext cx="5040000" cy="0"/>
            </a:xfrm>
            <a:prstGeom prst="line">
              <a:avLst/>
            </a:prstGeom>
            <a:ln w="25400">
              <a:solidFill>
                <a:schemeClr val="tx1"/>
              </a:solidFill>
              <a:prstDash val="sysDash"/>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47" name="Rechteckige Legende 26"/>
            <p:cNvSpPr>
              <a:spLocks noChangeArrowheads="1"/>
            </p:cNvSpPr>
            <p:nvPr/>
          </p:nvSpPr>
          <p:spPr bwMode="auto">
            <a:xfrm>
              <a:off x="5800891" y="1768679"/>
              <a:ext cx="3883756" cy="1042501"/>
            </a:xfrm>
            <a:prstGeom prst="wedgeRectCallout">
              <a:avLst>
                <a:gd name="adj1" fmla="val -8560"/>
                <a:gd name="adj2" fmla="val 87178"/>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8000" tIns="18000" rIns="18000" bIns="18000" numCol="1" anchor="ctr" anchorCtr="0" compatLnSpc="1">
              <a:prstTxWarp prst="textNoShape">
                <a:avLst/>
              </a:prstTxWarp>
            </a:bodyPr>
            <a:lstStyle/>
            <a:p>
              <a:pPr algn="ctr">
                <a:spcAft>
                  <a:spcPts val="800"/>
                </a:spcAft>
              </a:pPr>
              <a:r>
                <a:rPr lang="de-CH" altLang="de-DE" sz="1400" b="1" dirty="0" smtClean="0">
                  <a:solidFill>
                    <a:srgbClr val="000000"/>
                  </a:solidFill>
                  <a:latin typeface="Arial Narrow" panose="020B0606020202030204" pitchFamily="34" charset="0"/>
                </a:rPr>
                <a:t>Durchschnitt</a:t>
              </a:r>
              <a:br>
                <a:rPr lang="de-CH" altLang="de-DE" sz="1400" b="1" dirty="0" smtClean="0">
                  <a:solidFill>
                    <a:srgbClr val="000000"/>
                  </a:solidFill>
                  <a:latin typeface="Arial Narrow" panose="020B0606020202030204" pitchFamily="34" charset="0"/>
                </a:rPr>
              </a:br>
              <a:r>
                <a:rPr lang="de-CH" altLang="de-DE" sz="1400" b="1" dirty="0" smtClean="0">
                  <a:solidFill>
                    <a:srgbClr val="000000"/>
                  </a:solidFill>
                  <a:latin typeface="Arial Narrow" panose="020B0606020202030204" pitchFamily="34" charset="0"/>
                </a:rPr>
                <a:t>Nettoinvestitionen</a:t>
              </a:r>
              <a:br>
                <a:rPr lang="de-CH" altLang="de-DE" sz="1400" b="1" dirty="0" smtClean="0">
                  <a:solidFill>
                    <a:srgbClr val="000000"/>
                  </a:solidFill>
                  <a:latin typeface="Arial Narrow" panose="020B0606020202030204" pitchFamily="34" charset="0"/>
                </a:rPr>
              </a:br>
              <a:r>
                <a:rPr lang="de-CH" altLang="de-DE" sz="1400" b="1" dirty="0" smtClean="0">
                  <a:solidFill>
                    <a:srgbClr val="000000"/>
                  </a:solidFill>
                  <a:latin typeface="Arial Narrow" panose="020B0606020202030204" pitchFamily="34" charset="0"/>
                </a:rPr>
                <a:t>in Planjahren</a:t>
              </a:r>
              <a:r>
                <a:rPr lang="de-CH" altLang="de-DE" sz="1400" b="1" dirty="0">
                  <a:solidFill>
                    <a:srgbClr val="000000"/>
                  </a:solidFill>
                  <a:latin typeface="Arial Narrow" panose="020B0606020202030204" pitchFamily="34" charset="0"/>
                </a:rPr>
                <a:t/>
              </a:r>
              <a:br>
                <a:rPr lang="de-CH" altLang="de-DE" sz="1400" b="1" dirty="0">
                  <a:solidFill>
                    <a:srgbClr val="000000"/>
                  </a:solidFill>
                  <a:latin typeface="Arial Narrow" panose="020B0606020202030204" pitchFamily="34" charset="0"/>
                </a:rPr>
              </a:br>
              <a:r>
                <a:rPr lang="de-CH" altLang="de-DE" sz="1400" b="1" dirty="0" smtClean="0">
                  <a:solidFill>
                    <a:srgbClr val="000000"/>
                  </a:solidFill>
                  <a:latin typeface="Arial Narrow" panose="020B0606020202030204" pitchFamily="34" charset="0"/>
                </a:rPr>
                <a:t>~42.2 </a:t>
              </a:r>
              <a:r>
                <a:rPr lang="de-CH" altLang="de-DE" sz="1400" b="1" dirty="0">
                  <a:solidFill>
                    <a:srgbClr val="000000"/>
                  </a:solidFill>
                  <a:latin typeface="Arial Narrow" panose="020B0606020202030204" pitchFamily="34" charset="0"/>
                </a:rPr>
                <a:t>Mio. Fr.</a:t>
              </a:r>
              <a:endParaRPr lang="de-DE" altLang="de-DE" sz="1400" b="1" dirty="0">
                <a:solidFill>
                  <a:srgbClr val="000000"/>
                </a:solidFill>
                <a:latin typeface="Arial Narrow" panose="020B0606020202030204" pitchFamily="34" charset="0"/>
              </a:endParaRPr>
            </a:p>
          </p:txBody>
        </p:sp>
      </p:grpSp>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l="5767" t="7963" r="35917" b="10762"/>
          <a:stretch/>
        </p:blipFill>
        <p:spPr>
          <a:xfrm>
            <a:off x="10394993" y="2258433"/>
            <a:ext cx="1240235" cy="756000"/>
          </a:xfrm>
          <a:prstGeom prst="rect">
            <a:avLst/>
          </a:prstGeom>
          <a:noFill/>
          <a:ln w="3175">
            <a:solidFill>
              <a:schemeClr val="tx1"/>
            </a:solidFill>
          </a:ln>
        </p:spPr>
      </p:pic>
      <p:sp>
        <p:nvSpPr>
          <p:cNvPr id="49" name="Rechteck 48"/>
          <p:cNvSpPr/>
          <p:nvPr/>
        </p:nvSpPr>
        <p:spPr>
          <a:xfrm>
            <a:off x="10394993" y="3037003"/>
            <a:ext cx="1317261" cy="290849"/>
          </a:xfrm>
          <a:prstGeom prst="rect">
            <a:avLst/>
          </a:prstGeom>
        </p:spPr>
        <p:txBody>
          <a:bodyPr wrap="square" lIns="0" tIns="0" rIns="0" bIns="0">
            <a:spAutoFit/>
          </a:bodyPr>
          <a:lstStyle/>
          <a:p>
            <a:pPr>
              <a:lnSpc>
                <a:spcPct val="90000"/>
              </a:lnSpc>
              <a:spcAft>
                <a:spcPts val="0"/>
              </a:spcAft>
            </a:pP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Aufwertung</a:t>
            </a:r>
            <a:b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b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Bahnhofstrasse</a:t>
            </a:r>
            <a:endParaRPr lang="de-CH" sz="105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50" name="Grafik 49"/>
          <p:cNvPicPr>
            <a:picLocks noChangeAspect="1"/>
          </p:cNvPicPr>
          <p:nvPr/>
        </p:nvPicPr>
        <p:blipFill>
          <a:blip r:embed="rId6" cstate="print"/>
          <a:srcRect/>
          <a:stretch>
            <a:fillRect/>
          </a:stretch>
        </p:blipFill>
        <p:spPr bwMode="auto">
          <a:xfrm>
            <a:off x="7514883" y="4638515"/>
            <a:ext cx="1221337" cy="756000"/>
          </a:xfrm>
          <a:prstGeom prst="rect">
            <a:avLst/>
          </a:prstGeom>
          <a:noFill/>
          <a:ln w="3175">
            <a:solidFill>
              <a:schemeClr val="tx1">
                <a:lumMod val="95000"/>
                <a:lumOff val="5000"/>
              </a:schemeClr>
            </a:solidFill>
            <a:miter lim="800000"/>
            <a:headEnd/>
            <a:tailEnd/>
          </a:ln>
        </p:spPr>
      </p:pic>
      <p:sp>
        <p:nvSpPr>
          <p:cNvPr id="51" name="Text Box 3"/>
          <p:cNvSpPr txBox="1">
            <a:spLocks noChangeAspect="1" noChangeArrowheads="1"/>
          </p:cNvSpPr>
          <p:nvPr/>
        </p:nvSpPr>
        <p:spPr bwMode="auto">
          <a:xfrm>
            <a:off x="7504284" y="5483574"/>
            <a:ext cx="1427828" cy="29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336675" indent="-1336675">
              <a:defRPr>
                <a:solidFill>
                  <a:schemeClr val="tx1"/>
                </a:solidFill>
                <a:latin typeface="Arial" charset="0"/>
              </a:defRPr>
            </a:lvl1pPr>
            <a:lvl2pPr marL="1789113">
              <a:defRPr>
                <a:solidFill>
                  <a:schemeClr val="tx1"/>
                </a:solidFill>
                <a:latin typeface="Arial" charset="0"/>
              </a:defRPr>
            </a:lvl2pPr>
            <a:lvl3pPr marL="1968500">
              <a:defRPr>
                <a:solidFill>
                  <a:schemeClr val="tx1"/>
                </a:solidFill>
                <a:latin typeface="Arial" charset="0"/>
              </a:defRPr>
            </a:lvl3pPr>
            <a:lvl4pPr marL="2147888">
              <a:defRPr>
                <a:solidFill>
                  <a:schemeClr val="tx1"/>
                </a:solidFill>
                <a:latin typeface="Arial" charset="0"/>
              </a:defRPr>
            </a:lvl4pPr>
            <a:lvl5pPr marL="2327275">
              <a:defRPr>
                <a:solidFill>
                  <a:schemeClr val="tx1"/>
                </a:solidFill>
                <a:latin typeface="Arial" charset="0"/>
              </a:defRPr>
            </a:lvl5pPr>
            <a:lvl6pPr marL="2784475" fontAlgn="base">
              <a:spcBef>
                <a:spcPct val="0"/>
              </a:spcBef>
              <a:spcAft>
                <a:spcPct val="0"/>
              </a:spcAft>
              <a:defRPr>
                <a:solidFill>
                  <a:schemeClr val="tx1"/>
                </a:solidFill>
                <a:latin typeface="Arial" charset="0"/>
              </a:defRPr>
            </a:lvl6pPr>
            <a:lvl7pPr marL="3241675" fontAlgn="base">
              <a:spcBef>
                <a:spcPct val="0"/>
              </a:spcBef>
              <a:spcAft>
                <a:spcPct val="0"/>
              </a:spcAft>
              <a:defRPr>
                <a:solidFill>
                  <a:schemeClr val="tx1"/>
                </a:solidFill>
                <a:latin typeface="Arial" charset="0"/>
              </a:defRPr>
            </a:lvl7pPr>
            <a:lvl8pPr marL="3698875" fontAlgn="base">
              <a:spcBef>
                <a:spcPct val="0"/>
              </a:spcBef>
              <a:spcAft>
                <a:spcPct val="0"/>
              </a:spcAft>
              <a:defRPr>
                <a:solidFill>
                  <a:schemeClr val="tx1"/>
                </a:solidFill>
                <a:latin typeface="Arial" charset="0"/>
              </a:defRPr>
            </a:lvl8pPr>
            <a:lvl9pPr marL="4156075" fontAlgn="base">
              <a:spcBef>
                <a:spcPct val="0"/>
              </a:spcBef>
              <a:spcAft>
                <a:spcPct val="0"/>
              </a:spcAft>
              <a:defRPr>
                <a:solidFill>
                  <a:schemeClr val="tx1"/>
                </a:solidFill>
                <a:latin typeface="Arial" charset="0"/>
              </a:defRPr>
            </a:lvl9pPr>
          </a:lstStyle>
          <a:p>
            <a:pPr marL="11112" indent="0">
              <a:lnSpc>
                <a:spcPct val="90000"/>
              </a:lnSpc>
              <a:spcBef>
                <a:spcPts val="200"/>
              </a:spcBef>
              <a:spcAft>
                <a:spcPts val="200"/>
              </a:spcAft>
            </a:pPr>
            <a:r>
              <a:rPr lang="de-DE" altLang="en-US" sz="1050" b="1" dirty="0" smtClean="0">
                <a:latin typeface="Arial Narrow" panose="020B0606020202030204" pitchFamily="34" charset="0"/>
              </a:rPr>
              <a:t>Entwicklung</a:t>
            </a:r>
            <a:br>
              <a:rPr lang="de-DE" altLang="en-US" sz="1050" b="1" dirty="0" smtClean="0">
                <a:latin typeface="Arial Narrow" panose="020B0606020202030204" pitchFamily="34" charset="0"/>
              </a:rPr>
            </a:br>
            <a:r>
              <a:rPr lang="de-DE" altLang="en-US" sz="1050" b="1" dirty="0" smtClean="0">
                <a:latin typeface="Arial Narrow" panose="020B0606020202030204" pitchFamily="34" charset="0"/>
              </a:rPr>
              <a:t>Kammgarn-Areal</a:t>
            </a:r>
          </a:p>
        </p:txBody>
      </p:sp>
      <p:pic>
        <p:nvPicPr>
          <p:cNvPr id="14" name="Grafik 1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9000"/>
                    </a14:imgEffect>
                  </a14:imgLayer>
                </a14:imgProps>
              </a:ext>
              <a:ext uri="{28A0092B-C50C-407E-A947-70E740481C1C}">
                <a14:useLocalDpi xmlns:a14="http://schemas.microsoft.com/office/drawing/2010/main" val="0"/>
              </a:ext>
            </a:extLst>
          </a:blip>
          <a:srcRect l="44684" r="20469"/>
          <a:stretch/>
        </p:blipFill>
        <p:spPr>
          <a:xfrm>
            <a:off x="8988203" y="4643453"/>
            <a:ext cx="1180831" cy="781118"/>
          </a:xfrm>
          <a:prstGeom prst="rect">
            <a:avLst/>
          </a:prstGeom>
          <a:ln w="3175">
            <a:solidFill>
              <a:schemeClr val="tx1"/>
            </a:solidFill>
          </a:ln>
        </p:spPr>
      </p:pic>
      <p:sp>
        <p:nvSpPr>
          <p:cNvPr id="52" name="Text Box 3"/>
          <p:cNvSpPr txBox="1">
            <a:spLocks noChangeAspect="1" noChangeArrowheads="1"/>
          </p:cNvSpPr>
          <p:nvPr/>
        </p:nvSpPr>
        <p:spPr bwMode="auto">
          <a:xfrm>
            <a:off x="8995931" y="5483574"/>
            <a:ext cx="1427828" cy="29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336675" indent="-1336675">
              <a:defRPr>
                <a:solidFill>
                  <a:schemeClr val="tx1"/>
                </a:solidFill>
                <a:latin typeface="Arial" charset="0"/>
              </a:defRPr>
            </a:lvl1pPr>
            <a:lvl2pPr marL="1789113">
              <a:defRPr>
                <a:solidFill>
                  <a:schemeClr val="tx1"/>
                </a:solidFill>
                <a:latin typeface="Arial" charset="0"/>
              </a:defRPr>
            </a:lvl2pPr>
            <a:lvl3pPr marL="1968500">
              <a:defRPr>
                <a:solidFill>
                  <a:schemeClr val="tx1"/>
                </a:solidFill>
                <a:latin typeface="Arial" charset="0"/>
              </a:defRPr>
            </a:lvl3pPr>
            <a:lvl4pPr marL="2147888">
              <a:defRPr>
                <a:solidFill>
                  <a:schemeClr val="tx1"/>
                </a:solidFill>
                <a:latin typeface="Arial" charset="0"/>
              </a:defRPr>
            </a:lvl4pPr>
            <a:lvl5pPr marL="2327275">
              <a:defRPr>
                <a:solidFill>
                  <a:schemeClr val="tx1"/>
                </a:solidFill>
                <a:latin typeface="Arial" charset="0"/>
              </a:defRPr>
            </a:lvl5pPr>
            <a:lvl6pPr marL="2784475" fontAlgn="base">
              <a:spcBef>
                <a:spcPct val="0"/>
              </a:spcBef>
              <a:spcAft>
                <a:spcPct val="0"/>
              </a:spcAft>
              <a:defRPr>
                <a:solidFill>
                  <a:schemeClr val="tx1"/>
                </a:solidFill>
                <a:latin typeface="Arial" charset="0"/>
              </a:defRPr>
            </a:lvl6pPr>
            <a:lvl7pPr marL="3241675" fontAlgn="base">
              <a:spcBef>
                <a:spcPct val="0"/>
              </a:spcBef>
              <a:spcAft>
                <a:spcPct val="0"/>
              </a:spcAft>
              <a:defRPr>
                <a:solidFill>
                  <a:schemeClr val="tx1"/>
                </a:solidFill>
                <a:latin typeface="Arial" charset="0"/>
              </a:defRPr>
            </a:lvl7pPr>
            <a:lvl8pPr marL="3698875" fontAlgn="base">
              <a:spcBef>
                <a:spcPct val="0"/>
              </a:spcBef>
              <a:spcAft>
                <a:spcPct val="0"/>
              </a:spcAft>
              <a:defRPr>
                <a:solidFill>
                  <a:schemeClr val="tx1"/>
                </a:solidFill>
                <a:latin typeface="Arial" charset="0"/>
              </a:defRPr>
            </a:lvl8pPr>
            <a:lvl9pPr marL="4156075" fontAlgn="base">
              <a:spcBef>
                <a:spcPct val="0"/>
              </a:spcBef>
              <a:spcAft>
                <a:spcPct val="0"/>
              </a:spcAft>
              <a:defRPr>
                <a:solidFill>
                  <a:schemeClr val="tx1"/>
                </a:solidFill>
                <a:latin typeface="Arial" charset="0"/>
              </a:defRPr>
            </a:lvl9pPr>
          </a:lstStyle>
          <a:p>
            <a:pPr marL="11112" indent="0">
              <a:lnSpc>
                <a:spcPct val="90000"/>
              </a:lnSpc>
              <a:spcBef>
                <a:spcPts val="200"/>
              </a:spcBef>
              <a:spcAft>
                <a:spcPts val="200"/>
              </a:spcAft>
            </a:pPr>
            <a:r>
              <a:rPr lang="de-DE" altLang="en-US" sz="1050" b="1" dirty="0" smtClean="0">
                <a:latin typeface="Arial Narrow" panose="020B0606020202030204" pitchFamily="34" charset="0"/>
              </a:rPr>
              <a:t>Erweiterung</a:t>
            </a:r>
            <a:br>
              <a:rPr lang="de-DE" altLang="en-US" sz="1050" b="1" dirty="0" smtClean="0">
                <a:latin typeface="Arial Narrow" panose="020B0606020202030204" pitchFamily="34" charset="0"/>
              </a:rPr>
            </a:br>
            <a:r>
              <a:rPr lang="de-DE" altLang="en-US" sz="1050" b="1" dirty="0" smtClean="0">
                <a:latin typeface="Arial Narrow" panose="020B0606020202030204" pitchFamily="34" charset="0"/>
              </a:rPr>
              <a:t>Schulhaus Kreuzgut</a:t>
            </a:r>
          </a:p>
        </p:txBody>
      </p:sp>
      <p:pic>
        <p:nvPicPr>
          <p:cNvPr id="53" name="Grafik 52"/>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5000"/>
                    </a14:imgEffect>
                  </a14:imgLayer>
                </a14:imgProps>
              </a:ext>
            </a:extLst>
          </a:blip>
          <a:srcRect l="56331" t="36288" r="22082" b="19660"/>
          <a:stretch/>
        </p:blipFill>
        <p:spPr bwMode="auto">
          <a:xfrm>
            <a:off x="10384042" y="4623290"/>
            <a:ext cx="1256573" cy="801281"/>
          </a:xfrm>
          <a:prstGeom prst="rect">
            <a:avLst/>
          </a:prstGeom>
          <a:ln w="3175">
            <a:solidFill>
              <a:schemeClr val="tx1"/>
            </a:solidFill>
          </a:ln>
          <a:extLst>
            <a:ext uri="{53640926-AAD7-44D8-BBD7-CCE9431645EC}">
              <a14:shadowObscured xmlns:a14="http://schemas.microsoft.com/office/drawing/2010/main"/>
            </a:ext>
          </a:extLst>
        </p:spPr>
      </p:pic>
      <p:sp>
        <p:nvSpPr>
          <p:cNvPr id="54" name="Text Box 3"/>
          <p:cNvSpPr txBox="1">
            <a:spLocks noChangeAspect="1" noChangeArrowheads="1"/>
          </p:cNvSpPr>
          <p:nvPr/>
        </p:nvSpPr>
        <p:spPr bwMode="auto">
          <a:xfrm>
            <a:off x="10384042" y="5462886"/>
            <a:ext cx="1535026" cy="29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336675" indent="-1336675">
              <a:defRPr>
                <a:solidFill>
                  <a:schemeClr val="tx1"/>
                </a:solidFill>
                <a:latin typeface="Arial" charset="0"/>
              </a:defRPr>
            </a:lvl1pPr>
            <a:lvl2pPr marL="1789113">
              <a:defRPr>
                <a:solidFill>
                  <a:schemeClr val="tx1"/>
                </a:solidFill>
                <a:latin typeface="Arial" charset="0"/>
              </a:defRPr>
            </a:lvl2pPr>
            <a:lvl3pPr marL="1968500">
              <a:defRPr>
                <a:solidFill>
                  <a:schemeClr val="tx1"/>
                </a:solidFill>
                <a:latin typeface="Arial" charset="0"/>
              </a:defRPr>
            </a:lvl3pPr>
            <a:lvl4pPr marL="2147888">
              <a:defRPr>
                <a:solidFill>
                  <a:schemeClr val="tx1"/>
                </a:solidFill>
                <a:latin typeface="Arial" charset="0"/>
              </a:defRPr>
            </a:lvl4pPr>
            <a:lvl5pPr marL="2327275">
              <a:defRPr>
                <a:solidFill>
                  <a:schemeClr val="tx1"/>
                </a:solidFill>
                <a:latin typeface="Arial" charset="0"/>
              </a:defRPr>
            </a:lvl5pPr>
            <a:lvl6pPr marL="2784475" fontAlgn="base">
              <a:spcBef>
                <a:spcPct val="0"/>
              </a:spcBef>
              <a:spcAft>
                <a:spcPct val="0"/>
              </a:spcAft>
              <a:defRPr>
                <a:solidFill>
                  <a:schemeClr val="tx1"/>
                </a:solidFill>
                <a:latin typeface="Arial" charset="0"/>
              </a:defRPr>
            </a:lvl6pPr>
            <a:lvl7pPr marL="3241675" fontAlgn="base">
              <a:spcBef>
                <a:spcPct val="0"/>
              </a:spcBef>
              <a:spcAft>
                <a:spcPct val="0"/>
              </a:spcAft>
              <a:defRPr>
                <a:solidFill>
                  <a:schemeClr val="tx1"/>
                </a:solidFill>
                <a:latin typeface="Arial" charset="0"/>
              </a:defRPr>
            </a:lvl7pPr>
            <a:lvl8pPr marL="3698875" fontAlgn="base">
              <a:spcBef>
                <a:spcPct val="0"/>
              </a:spcBef>
              <a:spcAft>
                <a:spcPct val="0"/>
              </a:spcAft>
              <a:defRPr>
                <a:solidFill>
                  <a:schemeClr val="tx1"/>
                </a:solidFill>
                <a:latin typeface="Arial" charset="0"/>
              </a:defRPr>
            </a:lvl8pPr>
            <a:lvl9pPr marL="4156075" fontAlgn="base">
              <a:spcBef>
                <a:spcPct val="0"/>
              </a:spcBef>
              <a:spcAft>
                <a:spcPct val="0"/>
              </a:spcAft>
              <a:defRPr>
                <a:solidFill>
                  <a:schemeClr val="tx1"/>
                </a:solidFill>
                <a:latin typeface="Arial" charset="0"/>
              </a:defRPr>
            </a:lvl9pPr>
          </a:lstStyle>
          <a:p>
            <a:pPr marL="11112" indent="0">
              <a:lnSpc>
                <a:spcPct val="90000"/>
              </a:lnSpc>
              <a:spcBef>
                <a:spcPts val="200"/>
              </a:spcBef>
              <a:spcAft>
                <a:spcPts val="200"/>
              </a:spcAft>
            </a:pPr>
            <a:r>
              <a:rPr lang="de-DE" altLang="en-US" sz="1050" b="1" dirty="0" smtClean="0">
                <a:latin typeface="Arial Narrow" panose="020B0606020202030204" pitchFamily="34" charset="0"/>
              </a:rPr>
              <a:t>Magazin Grün SH</a:t>
            </a:r>
            <a:br>
              <a:rPr lang="de-DE" altLang="en-US" sz="1050" b="1" dirty="0" smtClean="0">
                <a:latin typeface="Arial Narrow" panose="020B0606020202030204" pitchFamily="34" charset="0"/>
              </a:rPr>
            </a:br>
            <a:r>
              <a:rPr lang="de-DE" altLang="en-US" sz="1050" b="1" dirty="0" smtClean="0">
                <a:latin typeface="Arial Narrow" panose="020B0606020202030204" pitchFamily="34" charset="0"/>
              </a:rPr>
              <a:t>im Birch</a:t>
            </a:r>
          </a:p>
        </p:txBody>
      </p:sp>
      <p:grpSp>
        <p:nvGrpSpPr>
          <p:cNvPr id="43" name="Gruppieren 42"/>
          <p:cNvGrpSpPr/>
          <p:nvPr/>
        </p:nvGrpSpPr>
        <p:grpSpPr>
          <a:xfrm>
            <a:off x="741604" y="2938829"/>
            <a:ext cx="3312000" cy="1426275"/>
            <a:chOff x="220427" y="2524721"/>
            <a:chExt cx="5953417" cy="1426275"/>
          </a:xfrm>
        </p:grpSpPr>
        <p:cxnSp>
          <p:nvCxnSpPr>
            <p:cNvPr id="45" name="Gerader Verbinder 44"/>
            <p:cNvCxnSpPr/>
            <p:nvPr/>
          </p:nvCxnSpPr>
          <p:spPr>
            <a:xfrm>
              <a:off x="220427" y="3950996"/>
              <a:ext cx="5953417" cy="0"/>
            </a:xfrm>
            <a:prstGeom prst="line">
              <a:avLst/>
            </a:prstGeom>
            <a:ln w="25400">
              <a:solidFill>
                <a:schemeClr val="tx1"/>
              </a:solidFill>
              <a:prstDash val="sysDash"/>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44" name="Rechteckige Legende 25"/>
            <p:cNvSpPr>
              <a:spLocks noChangeArrowheads="1"/>
            </p:cNvSpPr>
            <p:nvPr/>
          </p:nvSpPr>
          <p:spPr bwMode="auto">
            <a:xfrm>
              <a:off x="1385355" y="2524721"/>
              <a:ext cx="3277796" cy="1044000"/>
            </a:xfrm>
            <a:prstGeom prst="wedgeRectCallout">
              <a:avLst>
                <a:gd name="adj1" fmla="val -19504"/>
                <a:gd name="adj2" fmla="val 86675"/>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8000" tIns="18000" rIns="18000" bIns="1800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de-CH" altLang="de-DE" sz="1400" b="1" i="0" u="none" strike="noStrike" cap="none" normalizeH="0" baseline="0" dirty="0" smtClean="0">
                  <a:ln>
                    <a:noFill/>
                  </a:ln>
                  <a:solidFill>
                    <a:srgbClr val="000000"/>
                  </a:solidFill>
                  <a:effectLst/>
                  <a:latin typeface="Arial Narrow" panose="020B0606020202030204" pitchFamily="34" charset="0"/>
                </a:rPr>
                <a:t>Durchschnitt</a:t>
              </a:r>
              <a:r>
                <a:rPr kumimoji="0" lang="de-CH" altLang="de-DE" sz="1400" b="1" i="0" u="none" strike="noStrike" cap="none" normalizeH="0" dirty="0" smtClean="0">
                  <a:ln>
                    <a:noFill/>
                  </a:ln>
                  <a:solidFill>
                    <a:srgbClr val="000000"/>
                  </a:solidFill>
                  <a:effectLst/>
                  <a:latin typeface="Arial Narrow" panose="020B0606020202030204" pitchFamily="34" charset="0"/>
                </a:rPr>
                <a:t> </a:t>
              </a:r>
              <a:r>
                <a:rPr kumimoji="0" lang="de-CH" altLang="de-DE" sz="1400" b="1" i="0" u="none" strike="noStrike" cap="none" normalizeH="0" baseline="0" dirty="0" smtClean="0">
                  <a:ln>
                    <a:noFill/>
                  </a:ln>
                  <a:solidFill>
                    <a:srgbClr val="000000"/>
                  </a:solidFill>
                  <a:effectLst/>
                  <a:latin typeface="Arial Narrow" panose="020B0606020202030204" pitchFamily="34" charset="0"/>
                </a:rPr>
                <a:t>Nettoinvestitionen</a:t>
              </a:r>
              <a:br>
                <a:rPr kumimoji="0" lang="de-CH" altLang="de-DE" sz="1400" b="1" i="0" u="none" strike="noStrike" cap="none" normalizeH="0" baseline="0" dirty="0" smtClean="0">
                  <a:ln>
                    <a:noFill/>
                  </a:ln>
                  <a:solidFill>
                    <a:srgbClr val="000000"/>
                  </a:solidFill>
                  <a:effectLst/>
                  <a:latin typeface="Arial Narrow" panose="020B0606020202030204" pitchFamily="34" charset="0"/>
                </a:rPr>
              </a:br>
              <a:r>
                <a:rPr kumimoji="0" lang="de-CH" altLang="de-DE" sz="1400" b="1" i="0" u="none" strike="noStrike" cap="none" normalizeH="0" baseline="0" dirty="0" smtClean="0">
                  <a:ln>
                    <a:noFill/>
                  </a:ln>
                  <a:solidFill>
                    <a:srgbClr val="000000"/>
                  </a:solidFill>
                  <a:effectLst/>
                  <a:latin typeface="Arial Narrow" panose="020B0606020202030204" pitchFamily="34" charset="0"/>
                </a:rPr>
                <a:t>in Vorjahren </a:t>
              </a:r>
              <a:br>
                <a:rPr kumimoji="0" lang="de-CH" altLang="de-DE" sz="1400" b="1" i="0" u="none" strike="noStrike" cap="none" normalizeH="0" baseline="0" dirty="0" smtClean="0">
                  <a:ln>
                    <a:noFill/>
                  </a:ln>
                  <a:solidFill>
                    <a:srgbClr val="000000"/>
                  </a:solidFill>
                  <a:effectLst/>
                  <a:latin typeface="Arial Narrow" panose="020B0606020202030204" pitchFamily="34" charset="0"/>
                </a:rPr>
              </a:br>
              <a:r>
                <a:rPr kumimoji="0" lang="de-CH" altLang="de-DE" sz="1400" b="1" i="0" u="none" strike="noStrike" cap="none" normalizeH="0" baseline="0" dirty="0" smtClean="0">
                  <a:ln>
                    <a:noFill/>
                  </a:ln>
                  <a:solidFill>
                    <a:srgbClr val="000000"/>
                  </a:solidFill>
                  <a:effectLst/>
                  <a:latin typeface="Arial Narrow" panose="020B0606020202030204" pitchFamily="34" charset="0"/>
                </a:rPr>
                <a:t>~15.4 Mio. Fr.</a:t>
              </a:r>
              <a:endParaRPr kumimoji="0" lang="de-DE" altLang="de-DE" sz="3600" b="1" i="0" u="none" strike="noStrike" cap="none" normalizeH="0" baseline="0" dirty="0" smtClean="0">
                <a:ln>
                  <a:noFill/>
                </a:ln>
                <a:solidFill>
                  <a:schemeClr val="tx1"/>
                </a:solidFill>
                <a:effectLst/>
              </a:endParaRPr>
            </a:p>
          </p:txBody>
        </p:sp>
      </p:grpSp>
      <p:grpSp>
        <p:nvGrpSpPr>
          <p:cNvPr id="4" name="Gruppieren 3"/>
          <p:cNvGrpSpPr/>
          <p:nvPr/>
        </p:nvGrpSpPr>
        <p:grpSpPr>
          <a:xfrm>
            <a:off x="7320135" y="1870501"/>
            <a:ext cx="4478404" cy="4023683"/>
            <a:chOff x="7320135" y="1870501"/>
            <a:chExt cx="4478404" cy="4023683"/>
          </a:xfrm>
        </p:grpSpPr>
        <p:grpSp>
          <p:nvGrpSpPr>
            <p:cNvPr id="10" name="Gruppieren 9"/>
            <p:cNvGrpSpPr/>
            <p:nvPr/>
          </p:nvGrpSpPr>
          <p:grpSpPr>
            <a:xfrm>
              <a:off x="7320135" y="1870501"/>
              <a:ext cx="4478404" cy="4023683"/>
              <a:chOff x="7320135" y="1870501"/>
              <a:chExt cx="4478404" cy="4023683"/>
            </a:xfrm>
          </p:grpSpPr>
          <p:grpSp>
            <p:nvGrpSpPr>
              <p:cNvPr id="21" name="Gruppieren 20"/>
              <p:cNvGrpSpPr/>
              <p:nvPr/>
            </p:nvGrpSpPr>
            <p:grpSpPr>
              <a:xfrm>
                <a:off x="7320135" y="1870501"/>
                <a:ext cx="4478404" cy="4023683"/>
                <a:chOff x="9072103" y="1484784"/>
                <a:chExt cx="2731867" cy="3886458"/>
              </a:xfrm>
            </p:grpSpPr>
            <p:sp>
              <p:nvSpPr>
                <p:cNvPr id="38" name="Text Box 4"/>
                <p:cNvSpPr txBox="1">
                  <a:spLocks noChangeArrowheads="1"/>
                </p:cNvSpPr>
                <p:nvPr/>
              </p:nvSpPr>
              <p:spPr bwMode="auto">
                <a:xfrm>
                  <a:off x="9072104" y="1484784"/>
                  <a:ext cx="2731865" cy="241980"/>
                </a:xfrm>
                <a:prstGeom prst="rect">
                  <a:avLst/>
                </a:prstGeom>
                <a:solidFill>
                  <a:schemeClr val="tx1">
                    <a:lumMod val="65000"/>
                    <a:lumOff val="35000"/>
                  </a:schemeClr>
                </a:solidFill>
                <a:ln w="3175">
                  <a:noFill/>
                </a:ln>
                <a:extLst/>
              </p:spPr>
              <p:txBody>
                <a:bodyPr wrap="square" lIns="36000" tIns="36000" rIns="36000" bIns="36000" anchor="ctr" anchorCtr="0">
                  <a:spAutoFit/>
                </a:bodyPr>
                <a:lstStyle>
                  <a:defPPr>
                    <a:defRPr lang="de-DE"/>
                  </a:defPPr>
                  <a:lvl1pPr>
                    <a:spcAft>
                      <a:spcPts val="1200"/>
                    </a:spcAft>
                    <a:defRPr sz="1100" b="1">
                      <a:solidFill>
                        <a:schemeClr val="bg1"/>
                      </a:solidFill>
                      <a:latin typeface="Arial Narrow" panose="020B0606020202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CH" altLang="de-DE" dirty="0" smtClean="0"/>
                    <a:t> Ausgesuchte Projekte aus dem Finanzplan</a:t>
                  </a:r>
                  <a:endParaRPr lang="de-CH" altLang="de-DE" dirty="0"/>
                </a:p>
              </p:txBody>
            </p:sp>
            <p:sp>
              <p:nvSpPr>
                <p:cNvPr id="39" name="Rechteck 38"/>
                <p:cNvSpPr/>
                <p:nvPr/>
              </p:nvSpPr>
              <p:spPr>
                <a:xfrm>
                  <a:off x="9072103" y="1484785"/>
                  <a:ext cx="2731867" cy="3886457"/>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grpSp>
          <p:sp>
            <p:nvSpPr>
              <p:cNvPr id="25" name="Rechteck 24"/>
              <p:cNvSpPr/>
              <p:nvPr/>
            </p:nvSpPr>
            <p:spPr>
              <a:xfrm>
                <a:off x="7532980" y="3054301"/>
                <a:ext cx="1299113" cy="290849"/>
              </a:xfrm>
              <a:prstGeom prst="rect">
                <a:avLst/>
              </a:prstGeom>
            </p:spPr>
            <p:txBody>
              <a:bodyPr wrap="square" lIns="0" tIns="0" rIns="0" bIns="0">
                <a:spAutoFit/>
              </a:bodyPr>
              <a:lstStyle/>
              <a:p>
                <a:pPr>
                  <a:lnSpc>
                    <a:spcPct val="90000"/>
                  </a:lnSpc>
                  <a:spcAft>
                    <a:spcPts val="0"/>
                  </a:spcAft>
                </a:pP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Aufwertung Adler-strasse / Schwabentor</a:t>
                </a:r>
                <a:endParaRPr lang="de-CH" sz="105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30" name="Grafik 29">
                <a:hlinkClick r:id="rId11" action="ppaction://hlinkpres?slideindex=1&amp;slidetitle="/>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1000"/>
                        </a14:imgEffect>
                      </a14:imgLayer>
                    </a14:imgProps>
                  </a:ext>
                </a:extLst>
              </a:blip>
              <a:srcRect l="18081" t="21412" r="16035" b="13102"/>
              <a:stretch/>
            </p:blipFill>
            <p:spPr bwMode="auto">
              <a:xfrm>
                <a:off x="7507006" y="3434610"/>
                <a:ext cx="1221337" cy="801475"/>
              </a:xfrm>
              <a:prstGeom prst="rect">
                <a:avLst/>
              </a:prstGeom>
              <a:ln w="3175">
                <a:solidFill>
                  <a:schemeClr val="tx1"/>
                </a:solidFill>
              </a:ln>
              <a:extLst>
                <a:ext uri="{53640926-AAD7-44D8-BBD7-CCE9431645EC}">
                  <a14:shadowObscured xmlns:a14="http://schemas.microsoft.com/office/drawing/2010/main"/>
                </a:ext>
              </a:extLst>
            </p:spPr>
          </p:pic>
          <p:sp>
            <p:nvSpPr>
              <p:cNvPr id="31" name="Text Box 3"/>
              <p:cNvSpPr txBox="1">
                <a:spLocks noChangeAspect="1" noChangeArrowheads="1"/>
              </p:cNvSpPr>
              <p:nvPr/>
            </p:nvSpPr>
            <p:spPr bwMode="auto">
              <a:xfrm>
                <a:off x="7532980" y="4278426"/>
                <a:ext cx="1427828" cy="29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336675" indent="-1336675">
                  <a:defRPr>
                    <a:solidFill>
                      <a:schemeClr val="tx1"/>
                    </a:solidFill>
                    <a:latin typeface="Arial" charset="0"/>
                  </a:defRPr>
                </a:lvl1pPr>
                <a:lvl2pPr marL="1789113">
                  <a:defRPr>
                    <a:solidFill>
                      <a:schemeClr val="tx1"/>
                    </a:solidFill>
                    <a:latin typeface="Arial" charset="0"/>
                  </a:defRPr>
                </a:lvl2pPr>
                <a:lvl3pPr marL="1968500">
                  <a:defRPr>
                    <a:solidFill>
                      <a:schemeClr val="tx1"/>
                    </a:solidFill>
                    <a:latin typeface="Arial" charset="0"/>
                  </a:defRPr>
                </a:lvl3pPr>
                <a:lvl4pPr marL="2147888">
                  <a:defRPr>
                    <a:solidFill>
                      <a:schemeClr val="tx1"/>
                    </a:solidFill>
                    <a:latin typeface="Arial" charset="0"/>
                  </a:defRPr>
                </a:lvl4pPr>
                <a:lvl5pPr marL="2327275">
                  <a:defRPr>
                    <a:solidFill>
                      <a:schemeClr val="tx1"/>
                    </a:solidFill>
                    <a:latin typeface="Arial" charset="0"/>
                  </a:defRPr>
                </a:lvl5pPr>
                <a:lvl6pPr marL="2784475" fontAlgn="base">
                  <a:spcBef>
                    <a:spcPct val="0"/>
                  </a:spcBef>
                  <a:spcAft>
                    <a:spcPct val="0"/>
                  </a:spcAft>
                  <a:defRPr>
                    <a:solidFill>
                      <a:schemeClr val="tx1"/>
                    </a:solidFill>
                    <a:latin typeface="Arial" charset="0"/>
                  </a:defRPr>
                </a:lvl6pPr>
                <a:lvl7pPr marL="3241675" fontAlgn="base">
                  <a:spcBef>
                    <a:spcPct val="0"/>
                  </a:spcBef>
                  <a:spcAft>
                    <a:spcPct val="0"/>
                  </a:spcAft>
                  <a:defRPr>
                    <a:solidFill>
                      <a:schemeClr val="tx1"/>
                    </a:solidFill>
                    <a:latin typeface="Arial" charset="0"/>
                  </a:defRPr>
                </a:lvl7pPr>
                <a:lvl8pPr marL="3698875" fontAlgn="base">
                  <a:spcBef>
                    <a:spcPct val="0"/>
                  </a:spcBef>
                  <a:spcAft>
                    <a:spcPct val="0"/>
                  </a:spcAft>
                  <a:defRPr>
                    <a:solidFill>
                      <a:schemeClr val="tx1"/>
                    </a:solidFill>
                    <a:latin typeface="Arial" charset="0"/>
                  </a:defRPr>
                </a:lvl8pPr>
                <a:lvl9pPr marL="4156075" fontAlgn="base">
                  <a:spcBef>
                    <a:spcPct val="0"/>
                  </a:spcBef>
                  <a:spcAft>
                    <a:spcPct val="0"/>
                  </a:spcAft>
                  <a:defRPr>
                    <a:solidFill>
                      <a:schemeClr val="tx1"/>
                    </a:solidFill>
                    <a:latin typeface="Arial" charset="0"/>
                  </a:defRPr>
                </a:lvl9pPr>
              </a:lstStyle>
              <a:p>
                <a:pPr marL="11112" indent="0">
                  <a:lnSpc>
                    <a:spcPct val="90000"/>
                  </a:lnSpc>
                  <a:spcBef>
                    <a:spcPts val="200"/>
                  </a:spcBef>
                  <a:spcAft>
                    <a:spcPts val="200"/>
                  </a:spcAft>
                </a:pPr>
                <a:r>
                  <a:rPr lang="de-DE" altLang="en-US" sz="1050" b="1" dirty="0" smtClean="0">
                    <a:latin typeface="Arial Narrow" panose="020B0606020202030204" pitchFamily="34" charset="0"/>
                  </a:rPr>
                  <a:t>Sanierung</a:t>
                </a:r>
                <a:br>
                  <a:rPr lang="de-DE" altLang="en-US" sz="1050" b="1" dirty="0" smtClean="0">
                    <a:latin typeface="Arial Narrow" panose="020B0606020202030204" pitchFamily="34" charset="0"/>
                  </a:rPr>
                </a:br>
                <a:r>
                  <a:rPr lang="de-DE" altLang="en-US" sz="1050" b="1" dirty="0" smtClean="0">
                    <a:latin typeface="Arial Narrow" panose="020B0606020202030204" pitchFamily="34" charset="0"/>
                  </a:rPr>
                  <a:t>Stadthaus-Geviert</a:t>
                </a:r>
              </a:p>
            </p:txBody>
          </p:sp>
          <p:pic>
            <p:nvPicPr>
              <p:cNvPr id="34" name="Picture 2" descr="http://www.kss.ch/Slideshow/Home/01.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940" r="42641" b="8698"/>
              <a:stretch/>
            </p:blipFill>
            <p:spPr bwMode="auto">
              <a:xfrm>
                <a:off x="8994058" y="2276873"/>
                <a:ext cx="1169123" cy="756000"/>
              </a:xfrm>
              <a:prstGeom prst="rect">
                <a:avLst/>
              </a:prstGeom>
              <a:ln w="3175">
                <a:solidFill>
                  <a:schemeClr val="tx1"/>
                </a:solidFill>
              </a:ln>
              <a:extLst>
                <a:ext uri="{909E8E84-426E-40DD-AFC4-6F175D3DCCD1}">
                  <a14:hiddenFill xmlns:a14="http://schemas.microsoft.com/office/drawing/2010/main">
                    <a:solidFill>
                      <a:srgbClr val="FFFFFF"/>
                    </a:solidFill>
                  </a14:hiddenFill>
                </a:ext>
              </a:extLst>
            </p:spPr>
          </p:pic>
          <p:sp>
            <p:nvSpPr>
              <p:cNvPr id="35" name="Rechteck 34"/>
              <p:cNvSpPr/>
              <p:nvPr/>
            </p:nvSpPr>
            <p:spPr>
              <a:xfrm>
                <a:off x="8989048" y="3054301"/>
                <a:ext cx="1299113" cy="290849"/>
              </a:xfrm>
              <a:prstGeom prst="rect">
                <a:avLst/>
              </a:prstGeom>
            </p:spPr>
            <p:txBody>
              <a:bodyPr wrap="square" lIns="0" tIns="0" rIns="0" bIns="0">
                <a:spAutoFit/>
              </a:bodyPr>
              <a:lstStyle/>
              <a:p>
                <a:pPr>
                  <a:lnSpc>
                    <a:spcPct val="90000"/>
                  </a:lnSpc>
                  <a:spcAft>
                    <a:spcPts val="0"/>
                  </a:spcAft>
                </a:pP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Sanierung / Neubau</a:t>
                </a:r>
                <a:b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b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KSS Hallenbad</a:t>
                </a:r>
                <a:endParaRPr lang="de-CH" sz="105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37" name="Rechteck 36"/>
              <p:cNvSpPr/>
              <p:nvPr/>
            </p:nvSpPr>
            <p:spPr>
              <a:xfrm>
                <a:off x="10394993" y="4278426"/>
                <a:ext cx="1389639" cy="145424"/>
              </a:xfrm>
              <a:prstGeom prst="rect">
                <a:avLst/>
              </a:prstGeom>
            </p:spPr>
            <p:txBody>
              <a:bodyPr wrap="square" lIns="0" tIns="0" rIns="0" bIns="0">
                <a:spAutoFit/>
              </a:bodyPr>
              <a:lstStyle/>
              <a:p>
                <a:pPr>
                  <a:lnSpc>
                    <a:spcPct val="90000"/>
                  </a:lnSpc>
                  <a:spcAft>
                    <a:spcPts val="0"/>
                  </a:spcAft>
                </a:pP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Duraduct</a:t>
                </a:r>
                <a:endParaRPr lang="de-CH" sz="105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41" name="Rechteck 40"/>
              <p:cNvSpPr/>
              <p:nvPr/>
            </p:nvSpPr>
            <p:spPr>
              <a:xfrm>
                <a:off x="9016655" y="4278426"/>
                <a:ext cx="1276790" cy="145424"/>
              </a:xfrm>
              <a:prstGeom prst="rect">
                <a:avLst/>
              </a:prstGeom>
            </p:spPr>
            <p:txBody>
              <a:bodyPr wrap="square" lIns="0" tIns="0" rIns="0" bIns="0">
                <a:spAutoFit/>
              </a:bodyPr>
              <a:lstStyle/>
              <a:p>
                <a:pPr>
                  <a:lnSpc>
                    <a:spcPct val="90000"/>
                  </a:lnSpc>
                  <a:spcAft>
                    <a:spcPts val="0"/>
                  </a:spcAft>
                </a:pP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E-Bus VBSH</a:t>
                </a:r>
                <a:endParaRPr lang="de-CH" sz="105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9" name="Grafik 8"/>
              <p:cNvPicPr>
                <a:picLocks noChangeAspect="1"/>
              </p:cNvPicPr>
              <p:nvPr/>
            </p:nvPicPr>
            <p:blipFill rotWithShape="1">
              <a:blip r:embed="rId15"/>
              <a:srcRect l="1828" r="13660" b="7465"/>
              <a:stretch/>
            </p:blipFill>
            <p:spPr>
              <a:xfrm>
                <a:off x="10385535" y="3411449"/>
                <a:ext cx="1275012" cy="809640"/>
              </a:xfrm>
              <a:prstGeom prst="rect">
                <a:avLst/>
              </a:prstGeom>
              <a:ln w="3175">
                <a:solidFill>
                  <a:schemeClr val="tx1"/>
                </a:solidFill>
              </a:ln>
            </p:spPr>
          </p:pic>
        </p:grpSp>
        <p:pic>
          <p:nvPicPr>
            <p:cNvPr id="3" name="Grafik 2"/>
            <p:cNvPicPr>
              <a:picLocks noChangeAspect="1"/>
            </p:cNvPicPr>
            <p:nvPr/>
          </p:nvPicPr>
          <p:blipFill rotWithShape="1">
            <a:blip r:embed="rId16" cstate="print">
              <a:extLst>
                <a:ext uri="{28A0092B-C50C-407E-A947-70E740481C1C}">
                  <a14:useLocalDpi xmlns:a14="http://schemas.microsoft.com/office/drawing/2010/main" val="0"/>
                </a:ext>
              </a:extLst>
            </a:blip>
            <a:srcRect b="18479"/>
            <a:stretch/>
          </p:blipFill>
          <p:spPr>
            <a:xfrm>
              <a:off x="7514883" y="2272580"/>
              <a:ext cx="1242392" cy="759600"/>
            </a:xfrm>
            <a:prstGeom prst="rect">
              <a:avLst/>
            </a:prstGeom>
            <a:noFill/>
            <a:ln w="3175">
              <a:solidFill>
                <a:schemeClr val="tx1"/>
              </a:solidFill>
            </a:ln>
          </p:spPr>
        </p:pic>
      </p:grpSp>
    </p:spTree>
    <p:extLst>
      <p:ext uri="{BB962C8B-B14F-4D97-AF65-F5344CB8AC3E}">
        <p14:creationId xmlns:p14="http://schemas.microsoft.com/office/powerpoint/2010/main" val="15006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407368" y="980728"/>
            <a:ext cx="10009112"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Investitionsgebirge 2020-2025:</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Jahre mit Rekordinvestitionen liegen vor uns. </a:t>
            </a:r>
            <a:endParaRPr lang="de-CH" dirty="0">
              <a:solidFill>
                <a:srgbClr val="0070C0"/>
              </a:solidFill>
              <a:latin typeface="Arial Narrow" panose="020B0606020202030204" pitchFamily="34" charset="0"/>
            </a:endParaRPr>
          </a:p>
        </p:txBody>
      </p:sp>
      <p:sp>
        <p:nvSpPr>
          <p:cNvPr id="19" name="Textfeld 18"/>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4.3</a:t>
            </a:r>
            <a:endParaRPr lang="de-CH" sz="1000" dirty="0"/>
          </a:p>
        </p:txBody>
      </p:sp>
      <p:sp>
        <p:nvSpPr>
          <p:cNvPr id="18" name="Textfeld 17"/>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graphicFrame>
        <p:nvGraphicFramePr>
          <p:cNvPr id="36" name="Diagramm 35"/>
          <p:cNvGraphicFramePr/>
          <p:nvPr>
            <p:extLst>
              <p:ext uri="{D42A27DB-BD31-4B8C-83A1-F6EECF244321}">
                <p14:modId xmlns:p14="http://schemas.microsoft.com/office/powerpoint/2010/main" val="3906058007"/>
              </p:ext>
            </p:extLst>
          </p:nvPr>
        </p:nvGraphicFramePr>
        <p:xfrm>
          <a:off x="3614592" y="2045271"/>
          <a:ext cx="6550204" cy="462408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8"/>
          <p:cNvGrpSpPr/>
          <p:nvPr/>
        </p:nvGrpSpPr>
        <p:grpSpPr>
          <a:xfrm>
            <a:off x="462450" y="5329893"/>
            <a:ext cx="1443237" cy="1183764"/>
            <a:chOff x="462450" y="4869160"/>
            <a:chExt cx="1443237" cy="1183764"/>
          </a:xfrm>
        </p:grpSpPr>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42427" r="25947" b="8071"/>
            <a:stretch/>
          </p:blipFill>
          <p:spPr>
            <a:xfrm>
              <a:off x="462451" y="4869160"/>
              <a:ext cx="1224000" cy="820111"/>
            </a:xfrm>
            <a:prstGeom prst="rect">
              <a:avLst/>
            </a:prstGeom>
            <a:ln w="19050">
              <a:solidFill>
                <a:schemeClr val="accent5"/>
              </a:solidFill>
            </a:ln>
          </p:spPr>
        </p:pic>
        <p:sp>
          <p:nvSpPr>
            <p:cNvPr id="56" name="Rechteck 55"/>
            <p:cNvSpPr/>
            <p:nvPr/>
          </p:nvSpPr>
          <p:spPr>
            <a:xfrm>
              <a:off x="462450" y="5762075"/>
              <a:ext cx="1443237" cy="290849"/>
            </a:xfrm>
            <a:prstGeom prst="rect">
              <a:avLst/>
            </a:prstGeom>
          </p:spPr>
          <p:txBody>
            <a:bodyPr wrap="square" lIns="0" tIns="0" rIns="0" bIns="0">
              <a:spAutoFit/>
            </a:bodyPr>
            <a:lstStyle/>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Schulhaus Kreuzgut,</a:t>
              </a:r>
            </a:p>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Erweiterung und Sanierung</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grpSp>
        <p:nvGrpSpPr>
          <p:cNvPr id="10" name="Gruppieren 9"/>
          <p:cNvGrpSpPr/>
          <p:nvPr/>
        </p:nvGrpSpPr>
        <p:grpSpPr>
          <a:xfrm>
            <a:off x="10413817" y="5397617"/>
            <a:ext cx="1443237" cy="1116040"/>
            <a:chOff x="10413817" y="5049264"/>
            <a:chExt cx="1443237" cy="1116040"/>
          </a:xfrm>
        </p:grpSpPr>
        <p:pic>
          <p:nvPicPr>
            <p:cNvPr id="50" name="Grafik 49"/>
            <p:cNvPicPr>
              <a:picLocks noChangeAspect="1"/>
            </p:cNvPicPr>
            <p:nvPr/>
          </p:nvPicPr>
          <p:blipFill>
            <a:blip r:embed="rId5" cstate="print"/>
            <a:srcRect/>
            <a:stretch>
              <a:fillRect/>
            </a:stretch>
          </p:blipFill>
          <p:spPr bwMode="auto">
            <a:xfrm>
              <a:off x="10416481" y="5049264"/>
              <a:ext cx="1221337" cy="756000"/>
            </a:xfrm>
            <a:prstGeom prst="rect">
              <a:avLst/>
            </a:prstGeom>
            <a:noFill/>
            <a:ln w="19050">
              <a:solidFill>
                <a:schemeClr val="accent1"/>
              </a:solidFill>
              <a:miter lim="800000"/>
              <a:headEnd/>
              <a:tailEnd/>
            </a:ln>
          </p:spPr>
        </p:pic>
        <p:sp>
          <p:nvSpPr>
            <p:cNvPr id="57" name="Rechteck 56"/>
            <p:cNvSpPr/>
            <p:nvPr/>
          </p:nvSpPr>
          <p:spPr>
            <a:xfrm>
              <a:off x="10413817" y="5874455"/>
              <a:ext cx="1443237" cy="290849"/>
            </a:xfrm>
            <a:prstGeom prst="rect">
              <a:avLst/>
            </a:prstGeom>
          </p:spPr>
          <p:txBody>
            <a:bodyPr wrap="square" lIns="0" tIns="0" rIns="0" bIns="0">
              <a:spAutoFit/>
            </a:bodyPr>
            <a:lstStyle/>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Kammgarn Westflügel,</a:t>
              </a:r>
            </a:p>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Platz und Tiefgarage</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cxnSp>
        <p:nvCxnSpPr>
          <p:cNvPr id="16" name="Gerader Verbinder 15"/>
          <p:cNvCxnSpPr/>
          <p:nvPr/>
        </p:nvCxnSpPr>
        <p:spPr>
          <a:xfrm flipH="1">
            <a:off x="9112951" y="2913257"/>
            <a:ext cx="1303529" cy="1008112"/>
          </a:xfrm>
          <a:prstGeom prst="line">
            <a:avLst/>
          </a:prstGeom>
          <a:ln w="19050">
            <a:solidFill>
              <a:srgbClr val="7030A0"/>
            </a:solidFill>
          </a:ln>
          <a:effectLst/>
        </p:spPr>
        <p:style>
          <a:lnRef idx="2">
            <a:schemeClr val="accent1"/>
          </a:lnRef>
          <a:fillRef idx="0">
            <a:schemeClr val="accent1"/>
          </a:fillRef>
          <a:effectRef idx="1">
            <a:schemeClr val="accent1"/>
          </a:effectRef>
          <a:fontRef idx="minor">
            <a:schemeClr val="tx1"/>
          </a:fontRef>
        </p:style>
      </p:cxnSp>
      <p:grpSp>
        <p:nvGrpSpPr>
          <p:cNvPr id="13" name="Gruppieren 12"/>
          <p:cNvGrpSpPr/>
          <p:nvPr/>
        </p:nvGrpSpPr>
        <p:grpSpPr>
          <a:xfrm>
            <a:off x="10413817" y="2193063"/>
            <a:ext cx="1299113" cy="1180048"/>
            <a:chOff x="10413817" y="1844710"/>
            <a:chExt cx="1299113" cy="1180048"/>
          </a:xfrm>
        </p:grpSpPr>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1844710"/>
              <a:ext cx="1221337" cy="813186"/>
            </a:xfrm>
            <a:prstGeom prst="rect">
              <a:avLst/>
            </a:prstGeom>
            <a:ln w="19050">
              <a:solidFill>
                <a:schemeClr val="accent4"/>
              </a:solidFill>
            </a:ln>
          </p:spPr>
        </p:pic>
        <p:sp>
          <p:nvSpPr>
            <p:cNvPr id="40" name="Rechteck 39"/>
            <p:cNvSpPr/>
            <p:nvPr/>
          </p:nvSpPr>
          <p:spPr>
            <a:xfrm>
              <a:off x="10413817" y="2733909"/>
              <a:ext cx="1299113" cy="290849"/>
            </a:xfrm>
            <a:prstGeom prst="rect">
              <a:avLst/>
            </a:prstGeom>
          </p:spPr>
          <p:txBody>
            <a:bodyPr wrap="square" lIns="0" tIns="0" rIns="0" bIns="0">
              <a:spAutoFit/>
            </a:bodyPr>
            <a:lstStyle/>
            <a:p>
              <a:pPr>
                <a:lnSpc>
                  <a:spcPct val="90000"/>
                </a:lnSpc>
                <a:spcAft>
                  <a:spcPts val="0"/>
                </a:spcAft>
              </a:pPr>
              <a:r>
                <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Erweiterung und Sanierung</a:t>
              </a:r>
              <a:r>
                <a:rPr lang="de-CH" sz="1050" b="1"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 </a:t>
              </a: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Alterszentren</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cxnSp>
        <p:nvCxnSpPr>
          <p:cNvPr id="31" name="Gerader Verbinder 30"/>
          <p:cNvCxnSpPr/>
          <p:nvPr/>
        </p:nvCxnSpPr>
        <p:spPr>
          <a:xfrm flipH="1">
            <a:off x="9192344" y="4243025"/>
            <a:ext cx="1257046" cy="787730"/>
          </a:xfrm>
          <a:prstGeom prst="line">
            <a:avLst/>
          </a:prstGeom>
          <a:ln w="190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2" name="Gruppieren 11"/>
          <p:cNvGrpSpPr/>
          <p:nvPr/>
        </p:nvGrpSpPr>
        <p:grpSpPr>
          <a:xfrm>
            <a:off x="10444146" y="3720771"/>
            <a:ext cx="1443237" cy="1329187"/>
            <a:chOff x="10444146" y="3356992"/>
            <a:chExt cx="1443237" cy="1329187"/>
          </a:xfrm>
        </p:grpSpPr>
        <p:pic>
          <p:nvPicPr>
            <p:cNvPr id="30" name="Grafik 29">
              <a:hlinkClick r:id="rId7" action="ppaction://hlinkpres?slideindex=1&amp;slidetitle="/>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1000"/>
                      </a14:imgEffect>
                    </a14:imgLayer>
                  </a14:imgProps>
                </a:ext>
              </a:extLst>
            </a:blip>
            <a:srcRect l="18081" t="21412" r="16035" b="13102"/>
            <a:stretch/>
          </p:blipFill>
          <p:spPr bwMode="auto">
            <a:xfrm>
              <a:off x="10444146" y="3356992"/>
              <a:ext cx="1221337" cy="801475"/>
            </a:xfrm>
            <a:prstGeom prst="rect">
              <a:avLst/>
            </a:prstGeom>
            <a:ln w="19050">
              <a:solidFill>
                <a:schemeClr val="accent6"/>
              </a:solidFill>
            </a:ln>
            <a:extLst>
              <a:ext uri="{53640926-AAD7-44D8-BBD7-CCE9431645EC}">
                <a14:shadowObscured xmlns:a14="http://schemas.microsoft.com/office/drawing/2010/main"/>
              </a:ext>
            </a:extLst>
          </p:spPr>
        </p:pic>
        <p:sp>
          <p:nvSpPr>
            <p:cNvPr id="58" name="Rechteck 57"/>
            <p:cNvSpPr/>
            <p:nvPr/>
          </p:nvSpPr>
          <p:spPr>
            <a:xfrm>
              <a:off x="10444146" y="4249906"/>
              <a:ext cx="1443237" cy="436273"/>
            </a:xfrm>
            <a:prstGeom prst="rect">
              <a:avLst/>
            </a:prstGeom>
          </p:spPr>
          <p:txBody>
            <a:bodyPr wrap="square" lIns="0" tIns="0" rIns="0" bIns="0">
              <a:spAutoFit/>
            </a:bodyPr>
            <a:lstStyle/>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Stadthausgeviert inkl.</a:t>
              </a:r>
            </a:p>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Sanierung freigespielter</a:t>
              </a:r>
            </a:p>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Liegenschaften</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cxnSp>
        <p:nvCxnSpPr>
          <p:cNvPr id="32" name="Gerader Verbinder 31"/>
          <p:cNvCxnSpPr/>
          <p:nvPr/>
        </p:nvCxnSpPr>
        <p:spPr>
          <a:xfrm flipH="1" flipV="1">
            <a:off x="8978488" y="5136213"/>
            <a:ext cx="1435330" cy="587320"/>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5" name="Gerader Verbinder 34"/>
          <p:cNvCxnSpPr/>
          <p:nvPr/>
        </p:nvCxnSpPr>
        <p:spPr>
          <a:xfrm>
            <a:off x="3195588" y="2913257"/>
            <a:ext cx="2756396" cy="1008112"/>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4" name="Gruppieren 3"/>
          <p:cNvGrpSpPr/>
          <p:nvPr/>
        </p:nvGrpSpPr>
        <p:grpSpPr>
          <a:xfrm>
            <a:off x="2035143" y="2193063"/>
            <a:ext cx="1301365" cy="1180048"/>
            <a:chOff x="2035143" y="1847939"/>
            <a:chExt cx="1301365" cy="1180048"/>
          </a:xfrm>
        </p:grpSpPr>
        <p:pic>
          <p:nvPicPr>
            <p:cNvPr id="11" name="Grafik 10"/>
            <p:cNvPicPr>
              <a:picLocks noChangeAspect="1"/>
            </p:cNvPicPr>
            <p:nvPr/>
          </p:nvPicPr>
          <p:blipFill rotWithShape="1">
            <a:blip r:embed="rId10"/>
            <a:srcRect l="22832" t="42914" r="67445" b="36526"/>
            <a:stretch/>
          </p:blipFill>
          <p:spPr>
            <a:xfrm>
              <a:off x="2035143" y="1847939"/>
              <a:ext cx="1220400" cy="806400"/>
            </a:xfrm>
            <a:prstGeom prst="rect">
              <a:avLst/>
            </a:prstGeom>
            <a:ln w="19050">
              <a:solidFill>
                <a:srgbClr val="CC0066"/>
              </a:solidFill>
            </a:ln>
          </p:spPr>
        </p:pic>
        <p:sp>
          <p:nvSpPr>
            <p:cNvPr id="60" name="Rechteck 59"/>
            <p:cNvSpPr/>
            <p:nvPr/>
          </p:nvSpPr>
          <p:spPr>
            <a:xfrm>
              <a:off x="2037395" y="2737138"/>
              <a:ext cx="1299113" cy="290849"/>
            </a:xfrm>
            <a:prstGeom prst="rect">
              <a:avLst/>
            </a:prstGeom>
          </p:spPr>
          <p:txBody>
            <a:bodyPr wrap="square" lIns="0" tIns="0" rIns="0" bIns="0">
              <a:spAutoFit/>
            </a:bodyPr>
            <a:lstStyle/>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Sportanlage Schweizersbild</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cxnSp>
        <p:nvCxnSpPr>
          <p:cNvPr id="39" name="Gerader Verbinder 38"/>
          <p:cNvCxnSpPr/>
          <p:nvPr/>
        </p:nvCxnSpPr>
        <p:spPr>
          <a:xfrm>
            <a:off x="1684816" y="4109658"/>
            <a:ext cx="3727108" cy="504027"/>
          </a:xfrm>
          <a:prstGeom prst="line">
            <a:avLst/>
          </a:prstGeom>
          <a:ln w="19050">
            <a:solidFill>
              <a:srgbClr val="EBE600"/>
            </a:solidFill>
          </a:ln>
          <a:effectLst/>
        </p:spPr>
        <p:style>
          <a:lnRef idx="2">
            <a:schemeClr val="accent1"/>
          </a:lnRef>
          <a:fillRef idx="0">
            <a:schemeClr val="accent1"/>
          </a:fillRef>
          <a:effectRef idx="1">
            <a:schemeClr val="accent1"/>
          </a:effectRef>
          <a:fontRef idx="minor">
            <a:schemeClr val="tx1"/>
          </a:fontRef>
        </p:style>
      </p:cxnSp>
      <p:grpSp>
        <p:nvGrpSpPr>
          <p:cNvPr id="7" name="Gruppieren 6"/>
          <p:cNvGrpSpPr/>
          <p:nvPr/>
        </p:nvGrpSpPr>
        <p:grpSpPr>
          <a:xfrm>
            <a:off x="462450" y="3761479"/>
            <a:ext cx="1656184" cy="1169137"/>
            <a:chOff x="462450" y="3284052"/>
            <a:chExt cx="1656184" cy="1169137"/>
          </a:xfrm>
        </p:grpSpPr>
        <p:pic>
          <p:nvPicPr>
            <p:cNvPr id="6" name="Grafik 5"/>
            <p:cNvPicPr>
              <a:picLocks noChangeAspect="1"/>
            </p:cNvPicPr>
            <p:nvPr/>
          </p:nvPicPr>
          <p:blipFill rotWithShape="1">
            <a:blip r:embed="rId11" cstate="print">
              <a:extLst>
                <a:ext uri="{28A0092B-C50C-407E-A947-70E740481C1C}">
                  <a14:useLocalDpi xmlns:a14="http://schemas.microsoft.com/office/drawing/2010/main" val="0"/>
                </a:ext>
              </a:extLst>
            </a:blip>
            <a:srcRect l="57678" r="7421"/>
            <a:stretch/>
          </p:blipFill>
          <p:spPr>
            <a:xfrm>
              <a:off x="462450" y="3284052"/>
              <a:ext cx="1231200" cy="813185"/>
            </a:xfrm>
            <a:prstGeom prst="rect">
              <a:avLst/>
            </a:prstGeom>
            <a:ln w="19050">
              <a:solidFill>
                <a:srgbClr val="FFFF00"/>
              </a:solidFill>
            </a:ln>
          </p:spPr>
        </p:pic>
        <p:sp>
          <p:nvSpPr>
            <p:cNvPr id="59" name="Rechteck 58"/>
            <p:cNvSpPr/>
            <p:nvPr/>
          </p:nvSpPr>
          <p:spPr>
            <a:xfrm>
              <a:off x="462450" y="4162340"/>
              <a:ext cx="1656184" cy="290849"/>
            </a:xfrm>
            <a:prstGeom prst="rect">
              <a:avLst/>
            </a:prstGeom>
          </p:spPr>
          <p:txBody>
            <a:bodyPr wrap="square" lIns="0" tIns="0" rIns="0" bIns="0">
              <a:spAutoFit/>
            </a:bodyPr>
            <a:lstStyle/>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Schulhaus Gräfler,</a:t>
              </a:r>
            </a:p>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Gesamtsanierung Haustechnik</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cxnSp>
        <p:nvCxnSpPr>
          <p:cNvPr id="41" name="Gerader Verbinder 40"/>
          <p:cNvCxnSpPr/>
          <p:nvPr/>
        </p:nvCxnSpPr>
        <p:spPr>
          <a:xfrm flipV="1">
            <a:off x="1693650" y="4946140"/>
            <a:ext cx="3466246" cy="736239"/>
          </a:xfrm>
          <a:prstGeom prst="line">
            <a:avLst/>
          </a:prstGeom>
          <a:ln w="190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7" name="Freihandform 26"/>
          <p:cNvSpPr/>
          <p:nvPr/>
        </p:nvSpPr>
        <p:spPr>
          <a:xfrm>
            <a:off x="1540042" y="3019364"/>
            <a:ext cx="4499811" cy="998621"/>
          </a:xfrm>
          <a:custGeom>
            <a:avLst/>
            <a:gdLst>
              <a:gd name="connsiteX0" fmla="*/ 0 w 4499811"/>
              <a:gd name="connsiteY0" fmla="*/ 0 h 998621"/>
              <a:gd name="connsiteX1" fmla="*/ 0 w 4499811"/>
              <a:gd name="connsiteY1" fmla="*/ 409073 h 998621"/>
              <a:gd name="connsiteX2" fmla="*/ 4499811 w 4499811"/>
              <a:gd name="connsiteY2" fmla="*/ 998621 h 998621"/>
            </a:gdLst>
            <a:ahLst/>
            <a:cxnLst>
              <a:cxn ang="0">
                <a:pos x="connsiteX0" y="connsiteY0"/>
              </a:cxn>
              <a:cxn ang="0">
                <a:pos x="connsiteX1" y="connsiteY1"/>
              </a:cxn>
              <a:cxn ang="0">
                <a:pos x="connsiteX2" y="connsiteY2"/>
              </a:cxn>
            </a:cxnLst>
            <a:rect l="l" t="t" r="r" b="b"/>
            <a:pathLst>
              <a:path w="4499811" h="998621">
                <a:moveTo>
                  <a:pt x="0" y="0"/>
                </a:moveTo>
                <a:lnTo>
                  <a:pt x="0" y="409073"/>
                </a:lnTo>
                <a:lnTo>
                  <a:pt x="4499811" y="998621"/>
                </a:lnTo>
              </a:path>
            </a:pathLst>
          </a:custGeom>
          <a:ln w="19050">
            <a:solidFill>
              <a:srgbClr val="33993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grpSp>
        <p:nvGrpSpPr>
          <p:cNvPr id="3" name="Gruppieren 2"/>
          <p:cNvGrpSpPr/>
          <p:nvPr/>
        </p:nvGrpSpPr>
        <p:grpSpPr>
          <a:xfrm>
            <a:off x="462450" y="2193063"/>
            <a:ext cx="1299113" cy="1169138"/>
            <a:chOff x="462450" y="1854905"/>
            <a:chExt cx="1299113" cy="1169138"/>
          </a:xfrm>
        </p:grpSpPr>
        <p:pic>
          <p:nvPicPr>
            <p:cNvPr id="53" name="Grafik 52"/>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5000"/>
                      </a14:imgEffect>
                    </a14:imgLayer>
                  </a14:imgProps>
                </a:ext>
              </a:extLst>
            </a:blip>
            <a:srcRect l="56331" t="36288" r="22642" b="19660"/>
            <a:stretch/>
          </p:blipFill>
          <p:spPr bwMode="auto">
            <a:xfrm>
              <a:off x="462451" y="1854905"/>
              <a:ext cx="1224000" cy="801281"/>
            </a:xfrm>
            <a:prstGeom prst="rect">
              <a:avLst/>
            </a:prstGeom>
            <a:ln w="19050">
              <a:solidFill>
                <a:srgbClr val="00B050"/>
              </a:solidFill>
            </a:ln>
            <a:extLst>
              <a:ext uri="{53640926-AAD7-44D8-BBD7-CCE9431645EC}">
                <a14:shadowObscured xmlns:a14="http://schemas.microsoft.com/office/drawing/2010/main"/>
              </a:ext>
            </a:extLst>
          </p:spPr>
        </p:pic>
        <p:sp>
          <p:nvSpPr>
            <p:cNvPr id="42" name="Rechteck 41"/>
            <p:cNvSpPr/>
            <p:nvPr/>
          </p:nvSpPr>
          <p:spPr>
            <a:xfrm>
              <a:off x="462450" y="2733194"/>
              <a:ext cx="1299113" cy="290849"/>
            </a:xfrm>
            <a:prstGeom prst="rect">
              <a:avLst/>
            </a:prstGeom>
          </p:spPr>
          <p:txBody>
            <a:bodyPr wrap="square" lIns="0" tIns="0" rIns="0" bIns="0">
              <a:spAutoFit/>
            </a:bodyPr>
            <a:lstStyle/>
            <a:p>
              <a:pPr>
                <a:lnSpc>
                  <a:spcPct val="90000"/>
                </a:lnSpc>
                <a:spcAft>
                  <a:spcPts val="0"/>
                </a:spcAft>
              </a:pPr>
              <a:r>
                <a:rPr lang="de-CH"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Magazin Birch, Ersatzneubau</a:t>
              </a:r>
              <a:endParaRPr lang="de-DE" sz="1050" b="1" dirty="0" smtClean="0">
                <a:solidFill>
                  <a:srgbClr val="000000"/>
                </a:solidFill>
                <a:latin typeface="Arial Narrow" panose="020B0606020202030204" pitchFamily="34" charset="0"/>
                <a:ea typeface="Times New Roman" panose="02020603050405020304" pitchFamily="18" charset="0"/>
                <a:cs typeface="Times New Roman" panose="02020603050405020304" pitchFamily="18" charset="0"/>
              </a:endParaRPr>
            </a:p>
          </p:txBody>
        </p:sp>
      </p:grpSp>
      <p:sp>
        <p:nvSpPr>
          <p:cNvPr id="28" name="AutoShape 2" descr="Bildergebnis für icon bergsteig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dirty="0"/>
          </a:p>
        </p:txBody>
      </p:sp>
      <p:pic>
        <p:nvPicPr>
          <p:cNvPr id="2054" name="Picture 6" descr="https://dbdzm869oupei.cloudfront.net/img/sticker/preview/519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09756" y="980728"/>
            <a:ext cx="738664" cy="73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5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p:cNvGraphicFramePr/>
          <p:nvPr>
            <p:extLst>
              <p:ext uri="{D42A27DB-BD31-4B8C-83A1-F6EECF244321}">
                <p14:modId xmlns:p14="http://schemas.microsoft.com/office/powerpoint/2010/main" val="2556490409"/>
              </p:ext>
            </p:extLst>
          </p:nvPr>
        </p:nvGraphicFramePr>
        <p:xfrm>
          <a:off x="407368" y="2353412"/>
          <a:ext cx="8784976" cy="38839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p:cNvSpPr txBox="1"/>
          <p:nvPr/>
        </p:nvSpPr>
        <p:spPr>
          <a:xfrm>
            <a:off x="407368" y="980728"/>
            <a:ext cx="10945216" cy="1107996"/>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Finanzplan 2020-2023</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Finanzierungsüberschuss bzw. -fehlbetrag</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Ziel = ausgeglichener Finanzhaushalt</a:t>
            </a:r>
            <a:endParaRPr lang="de-CH" dirty="0">
              <a:solidFill>
                <a:srgbClr val="0070C0"/>
              </a:solidFill>
              <a:latin typeface="Arial Narrow" panose="020B0606020202030204" pitchFamily="34" charset="0"/>
            </a:endParaRPr>
          </a:p>
        </p:txBody>
      </p:sp>
      <p:sp>
        <p:nvSpPr>
          <p:cNvPr id="13" name="Textfeld 12"/>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a:t>
            </a:r>
            <a:r>
              <a:rPr lang="de-CH" sz="1000" dirty="0" smtClean="0">
                <a:sym typeface="Webdings" panose="05030102010509060703" pitchFamily="18" charset="2"/>
              </a:rPr>
              <a:t>Ralph Kolb</a:t>
            </a:r>
            <a:endParaRPr lang="de-CH" sz="1000" dirty="0"/>
          </a:p>
        </p:txBody>
      </p:sp>
      <p:sp>
        <p:nvSpPr>
          <p:cNvPr id="15" name="Textfeld 14"/>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4.4.1</a:t>
            </a:r>
            <a:endParaRPr lang="de-CH" sz="1000" dirty="0"/>
          </a:p>
        </p:txBody>
      </p:sp>
      <p:grpSp>
        <p:nvGrpSpPr>
          <p:cNvPr id="4" name="Gruppieren 3"/>
          <p:cNvGrpSpPr/>
          <p:nvPr/>
        </p:nvGrpSpPr>
        <p:grpSpPr>
          <a:xfrm>
            <a:off x="8256240" y="2420888"/>
            <a:ext cx="3500270" cy="3091813"/>
            <a:chOff x="8256240" y="2420888"/>
            <a:chExt cx="3500270" cy="3091813"/>
          </a:xfrm>
        </p:grpSpPr>
        <p:sp>
          <p:nvSpPr>
            <p:cNvPr id="12" name="Rechteck 11"/>
            <p:cNvSpPr/>
            <p:nvPr/>
          </p:nvSpPr>
          <p:spPr>
            <a:xfrm>
              <a:off x="8256240" y="2420888"/>
              <a:ext cx="782040" cy="3091813"/>
            </a:xfrm>
            <a:prstGeom prst="rect">
              <a:avLst/>
            </a:prstGeom>
            <a:solidFill>
              <a:schemeClr val="tx1">
                <a:alpha val="4000"/>
              </a:schemeClr>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sp>
          <p:nvSpPr>
            <p:cNvPr id="11" name="AutoShape 2"/>
            <p:cNvSpPr>
              <a:spLocks noChangeArrowheads="1"/>
            </p:cNvSpPr>
            <p:nvPr/>
          </p:nvSpPr>
          <p:spPr bwMode="auto">
            <a:xfrm>
              <a:off x="9376388" y="3645749"/>
              <a:ext cx="2380122" cy="1859763"/>
            </a:xfrm>
            <a:prstGeom prst="wedgeRectCallout">
              <a:avLst>
                <a:gd name="adj1" fmla="val -67048"/>
                <a:gd name="adj2" fmla="val -6173"/>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800"/>
                </a:spcAft>
                <a:buClrTx/>
                <a:buSzTx/>
                <a:buFontTx/>
                <a:buNone/>
                <a:tabLst/>
              </a:pPr>
              <a:r>
                <a:rPr lang="de-CH" altLang="de-DE" sz="1400" b="1" dirty="0" smtClean="0">
                  <a:latin typeface="Arial Narrow" panose="020B0606020202030204" pitchFamily="34" charset="0"/>
                  <a:sym typeface="Wingdings 3" panose="05040102010807070707" pitchFamily="18" charset="2"/>
                </a:rPr>
                <a:t>Kumuliert von 2019 bis 2023 ergibt sich ein Fehlbetrag, der grösser ist als die kumulierten Überschüsse der Vorjahre.</a:t>
              </a:r>
            </a:p>
            <a:p>
              <a:pPr marL="271463" marR="0" lvl="0" indent="-271463" defTabSz="914400" rtl="0" eaLnBrk="0" fontAlgn="base" latinLnBrk="0" hangingPunct="0">
                <a:lnSpc>
                  <a:spcPct val="90000"/>
                </a:lnSpc>
                <a:spcBef>
                  <a:spcPct val="0"/>
                </a:spcBef>
                <a:spcAft>
                  <a:spcPts val="800"/>
                </a:spcAft>
                <a:buClrTx/>
                <a:buSzTx/>
                <a:buFontTx/>
                <a:buNone/>
                <a:tabLst/>
              </a:pPr>
              <a:r>
                <a:rPr lang="de-CH" altLang="de-DE" sz="1400" dirty="0" smtClean="0">
                  <a:latin typeface="Arial Narrow" panose="020B0606020202030204" pitchFamily="34" charset="0"/>
                  <a:sym typeface="Wingdings 3" panose="05040102010807070707" pitchFamily="18" charset="2"/>
                </a:rPr>
                <a:t>  	Es droht eine Neuverschuldung, welche grösser ist als der Schuldenabbau seit 2014 </a:t>
              </a:r>
              <a:r>
                <a:rPr lang="de-CH" altLang="de-DE" sz="1400" dirty="0" smtClean="0">
                  <a:latin typeface="Arial Narrow" panose="020B0606020202030204" pitchFamily="34" charset="0"/>
                  <a:sym typeface="Wingdings" panose="05000000000000000000" pitchFamily="2" charset="2"/>
                </a:rPr>
                <a:t></a:t>
              </a:r>
              <a:endParaRPr kumimoji="0" lang="de-CH" altLang="de-DE" sz="1400" i="0" u="none" strike="noStrike" cap="none" normalizeH="0" baseline="0" dirty="0" smtClean="0">
                <a:ln>
                  <a:noFill/>
                </a:ln>
                <a:effectLst/>
                <a:latin typeface="Arial Narrow" panose="020B0606020202030204" pitchFamily="34" charset="0"/>
              </a:endParaRPr>
            </a:p>
          </p:txBody>
        </p:sp>
      </p:grpSp>
      <p:grpSp>
        <p:nvGrpSpPr>
          <p:cNvPr id="2" name="Gruppieren 1"/>
          <p:cNvGrpSpPr/>
          <p:nvPr/>
        </p:nvGrpSpPr>
        <p:grpSpPr>
          <a:xfrm>
            <a:off x="4832108" y="1304230"/>
            <a:ext cx="6924402" cy="1548706"/>
            <a:chOff x="4832108" y="1304230"/>
            <a:chExt cx="6924402" cy="1548706"/>
          </a:xfrm>
        </p:grpSpPr>
        <p:sp>
          <p:nvSpPr>
            <p:cNvPr id="3" name="Rechteck 2"/>
            <p:cNvSpPr/>
            <p:nvPr/>
          </p:nvSpPr>
          <p:spPr>
            <a:xfrm>
              <a:off x="4832108" y="1631435"/>
              <a:ext cx="445956" cy="584775"/>
            </a:xfrm>
            <a:prstGeom prst="rect">
              <a:avLst/>
            </a:prstGeom>
          </p:spPr>
          <p:txBody>
            <a:bodyPr wrap="none">
              <a:spAutoFit/>
            </a:bodyPr>
            <a:lstStyle/>
            <a:p>
              <a:r>
                <a:rPr lang="de-CH" sz="3200" dirty="0">
                  <a:solidFill>
                    <a:srgbClr val="FF0000"/>
                  </a:solidFill>
                  <a:latin typeface="Wingdings" panose="05000000000000000000" pitchFamily="2" charset="2"/>
                </a:rPr>
                <a:t>û</a:t>
              </a:r>
            </a:p>
          </p:txBody>
        </p:sp>
        <p:sp>
          <p:nvSpPr>
            <p:cNvPr id="14" name="AutoShape 2"/>
            <p:cNvSpPr>
              <a:spLocks noChangeArrowheads="1"/>
            </p:cNvSpPr>
            <p:nvPr/>
          </p:nvSpPr>
          <p:spPr bwMode="auto">
            <a:xfrm>
              <a:off x="9376388" y="1304230"/>
              <a:ext cx="2380122" cy="1548706"/>
            </a:xfrm>
            <a:prstGeom prst="wedgeRectCallout">
              <a:avLst>
                <a:gd name="adj1" fmla="val -222145"/>
                <a:gd name="adj2" fmla="val -9618"/>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800"/>
                </a:spcAft>
                <a:buClrTx/>
                <a:buSzTx/>
                <a:buFontTx/>
                <a:buNone/>
                <a:tabLst/>
              </a:pPr>
              <a:r>
                <a:rPr lang="de-CH" altLang="de-DE" sz="1400" b="1" dirty="0" smtClean="0">
                  <a:latin typeface="Arial Narrow" panose="020B0606020202030204" pitchFamily="34" charset="0"/>
                </a:rPr>
                <a:t>Ohne Neupriorisierung der Investitionen in den Folge-jahren kann das Ziel nicht erreicht werden.</a:t>
              </a:r>
            </a:p>
            <a:p>
              <a:pPr marL="271463" lvl="0" indent="-271463">
                <a:lnSpc>
                  <a:spcPct val="90000"/>
                </a:lnSpc>
                <a:spcAft>
                  <a:spcPts val="800"/>
                </a:spcAft>
              </a:pPr>
              <a:r>
                <a:rPr lang="de-CH" altLang="de-DE" sz="1400" dirty="0">
                  <a:latin typeface="Arial Narrow" panose="020B0606020202030204" pitchFamily="34" charset="0"/>
                  <a:sym typeface="Wingdings 3" panose="05040102010807070707" pitchFamily="18" charset="2"/>
                </a:rPr>
                <a:t>  </a:t>
              </a:r>
              <a:r>
                <a:rPr lang="de-CH" altLang="de-DE" sz="1400" dirty="0" smtClean="0">
                  <a:latin typeface="Arial Narrow" panose="020B0606020202030204" pitchFamily="34" charset="0"/>
                  <a:sym typeface="Wingdings 3" panose="05040102010807070707" pitchFamily="18" charset="2"/>
                </a:rPr>
                <a:t>	Der Stadtrat wird im nächsten Budget die Investitionen neu priorisieren.</a:t>
              </a:r>
              <a:endParaRPr kumimoji="0" lang="de-CH" altLang="de-DE" sz="1400" b="1" i="0" u="none" strike="noStrike" cap="none" normalizeH="0" baseline="0" dirty="0" smtClean="0">
                <a:ln>
                  <a:noFill/>
                </a:ln>
                <a:effectLst/>
                <a:latin typeface="Arial Narrow" panose="020B0606020202030204" pitchFamily="34" charset="0"/>
              </a:endParaRPr>
            </a:p>
          </p:txBody>
        </p:sp>
      </p:grpSp>
    </p:spTree>
    <p:extLst>
      <p:ext uri="{BB962C8B-B14F-4D97-AF65-F5344CB8AC3E}">
        <p14:creationId xmlns:p14="http://schemas.microsoft.com/office/powerpoint/2010/main" val="345327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 16"/>
          <p:cNvGraphicFramePr/>
          <p:nvPr>
            <p:extLst>
              <p:ext uri="{D42A27DB-BD31-4B8C-83A1-F6EECF244321}">
                <p14:modId xmlns:p14="http://schemas.microsoft.com/office/powerpoint/2010/main" val="3885596166"/>
              </p:ext>
            </p:extLst>
          </p:nvPr>
        </p:nvGraphicFramePr>
        <p:xfrm>
          <a:off x="409386" y="2348880"/>
          <a:ext cx="11379104"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a:t>
            </a:r>
            <a:r>
              <a:rPr lang="de-CH" sz="1000" dirty="0" smtClean="0">
                <a:sym typeface="Webdings" panose="05030102010509060703" pitchFamily="18" charset="2"/>
              </a:rPr>
              <a:t>Ralph Kolb</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4.4.2</a:t>
            </a:r>
            <a:endParaRPr lang="de-CH" sz="1000" dirty="0"/>
          </a:p>
        </p:txBody>
      </p:sp>
      <p:sp>
        <p:nvSpPr>
          <p:cNvPr id="10" name="Textfeld 9"/>
          <p:cNvSpPr txBox="1"/>
          <p:nvPr/>
        </p:nvSpPr>
        <p:spPr>
          <a:xfrm>
            <a:off x="407368" y="980728"/>
            <a:ext cx="8446144"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Finanzplan 2020-2023</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Das Nettovermögen entwickelt sich in eine Nettoschuld</a:t>
            </a:r>
            <a:endParaRPr lang="de-CH" dirty="0">
              <a:solidFill>
                <a:srgbClr val="0070C0"/>
              </a:solidFill>
              <a:latin typeface="Arial Narrow" panose="020B0606020202030204" pitchFamily="34" charset="0"/>
            </a:endParaRPr>
          </a:p>
        </p:txBody>
      </p:sp>
      <p:sp>
        <p:nvSpPr>
          <p:cNvPr id="9" name="AutoShape 2"/>
          <p:cNvSpPr>
            <a:spLocks noChangeArrowheads="1"/>
          </p:cNvSpPr>
          <p:nvPr/>
        </p:nvSpPr>
        <p:spPr bwMode="auto">
          <a:xfrm>
            <a:off x="7140116" y="2128415"/>
            <a:ext cx="4212468" cy="580505"/>
          </a:xfrm>
          <a:prstGeom prst="wedgeRectCallout">
            <a:avLst>
              <a:gd name="adj1" fmla="val 27805"/>
              <a:gd name="adj2" fmla="val 177241"/>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800"/>
              </a:spcAft>
              <a:buClrTx/>
              <a:buSzTx/>
              <a:buFontTx/>
              <a:buNone/>
              <a:tabLst/>
            </a:pPr>
            <a:r>
              <a:rPr lang="de-CH" altLang="de-DE" sz="1400" b="1" dirty="0" smtClean="0">
                <a:latin typeface="Arial Narrow" panose="020B0606020202030204" pitchFamily="34" charset="0"/>
              </a:rPr>
              <a:t>Aufgrund der Investitionsstärke wechselt das Nettovermögen in eine Nettoschuld (ohne Priorisierung). </a:t>
            </a:r>
            <a:endParaRPr kumimoji="0" lang="de-CH" altLang="de-DE" sz="1400" b="1" i="0" u="none" strike="noStrike" cap="none" normalizeH="0" baseline="0" dirty="0" smtClean="0">
              <a:ln>
                <a:noFill/>
              </a:ln>
              <a:effectLst/>
              <a:latin typeface="Arial Narrow" panose="020B0606020202030204" pitchFamily="34" charset="0"/>
            </a:endParaRPr>
          </a:p>
        </p:txBody>
      </p:sp>
      <p:sp>
        <p:nvSpPr>
          <p:cNvPr id="11" name="Textfeld 10"/>
          <p:cNvSpPr txBox="1"/>
          <p:nvPr/>
        </p:nvSpPr>
        <p:spPr>
          <a:xfrm>
            <a:off x="407368" y="1989420"/>
            <a:ext cx="6804756" cy="215444"/>
          </a:xfrm>
          <a:prstGeom prst="rect">
            <a:avLst/>
          </a:prstGeom>
          <a:noFill/>
        </p:spPr>
        <p:txBody>
          <a:bodyPr wrap="square" lIns="0" tIns="0" rIns="0" bIns="0" rtlCol="0">
            <a:spAutoFit/>
          </a:bodyPr>
          <a:lstStyle/>
          <a:p>
            <a:r>
              <a:rPr lang="de-CH" sz="1400" b="1" dirty="0" smtClean="0">
                <a:latin typeface="Arial Narrow" panose="020B0606020202030204" pitchFamily="34" charset="0"/>
              </a:rPr>
              <a:t>Nettoverschuldung bzw. -vermögen in Franken/Einwohner</a:t>
            </a:r>
            <a:endParaRPr lang="de-CH" sz="1400" dirty="0">
              <a:latin typeface="Arial Narrow" panose="020B0606020202030204" pitchFamily="34" charset="0"/>
            </a:endParaRPr>
          </a:p>
        </p:txBody>
      </p:sp>
      <p:cxnSp>
        <p:nvCxnSpPr>
          <p:cNvPr id="3" name="Gerade Verbindung mit Pfeil 2"/>
          <p:cNvCxnSpPr/>
          <p:nvPr/>
        </p:nvCxnSpPr>
        <p:spPr>
          <a:xfrm>
            <a:off x="7536160" y="3136527"/>
            <a:ext cx="936104" cy="175169"/>
          </a:xfrm>
          <a:prstGeom prst="straightConnector1">
            <a:avLst/>
          </a:prstGeom>
          <a:ln>
            <a:solidFill>
              <a:srgbClr val="FF0000"/>
            </a:solidFill>
            <a:prstDash val="sysDash"/>
            <a:headEnd type="none" w="med" len="med"/>
            <a:tailEnd type="none" w="med" len="med"/>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a:off x="6284838" y="2924945"/>
            <a:ext cx="900100" cy="170728"/>
          </a:xfrm>
          <a:prstGeom prst="straightConnector1">
            <a:avLst/>
          </a:prstGeom>
          <a:ln>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7536160" y="3136527"/>
            <a:ext cx="792088" cy="364481"/>
          </a:xfrm>
          <a:prstGeom prst="straightConnector1">
            <a:avLst/>
          </a:prstGeom>
          <a:ln>
            <a:solidFill>
              <a:srgbClr val="FF0000"/>
            </a:solidFill>
            <a:prstDash val="sysDash"/>
            <a:headEnd type="none" w="med" len="med"/>
            <a:tailEnd type="none" w="med" len="med"/>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a:off x="8853512" y="3304506"/>
            <a:ext cx="783413" cy="412526"/>
          </a:xfrm>
          <a:prstGeom prst="straightConnector1">
            <a:avLst/>
          </a:prstGeom>
          <a:ln>
            <a:solidFill>
              <a:srgbClr val="FF0000"/>
            </a:solidFill>
            <a:prstDash val="sysDash"/>
            <a:headEnd type="none" w="med" len="med"/>
            <a:tailEnd type="none" w="med" len="med"/>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p:nvPr/>
        </p:nvCxnSpPr>
        <p:spPr>
          <a:xfrm>
            <a:off x="8853512" y="3510769"/>
            <a:ext cx="677664" cy="588574"/>
          </a:xfrm>
          <a:prstGeom prst="straightConnector1">
            <a:avLst/>
          </a:prstGeom>
          <a:ln>
            <a:solidFill>
              <a:srgbClr val="FF0000"/>
            </a:solidFill>
            <a:prstDash val="sysDash"/>
            <a:headEnd type="none" w="med" len="med"/>
            <a:tailEnd type="none" w="med" len="med"/>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p:nvPr/>
        </p:nvCxnSpPr>
        <p:spPr>
          <a:xfrm>
            <a:off x="10022191" y="3718442"/>
            <a:ext cx="754329" cy="286622"/>
          </a:xfrm>
          <a:prstGeom prst="straightConnector1">
            <a:avLst/>
          </a:prstGeom>
          <a:ln>
            <a:solidFill>
              <a:srgbClr val="FF0000"/>
            </a:solidFill>
            <a:prstDash val="sysDash"/>
            <a:headEnd type="none" w="med" len="med"/>
            <a:tailEnd type="none" w="med" len="med"/>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p:nvPr/>
        </p:nvCxnSpPr>
        <p:spPr>
          <a:xfrm>
            <a:off x="9891216" y="4097557"/>
            <a:ext cx="792088" cy="536995"/>
          </a:xfrm>
          <a:prstGeom prst="straightConnector1">
            <a:avLst/>
          </a:prstGeom>
          <a:ln>
            <a:solidFill>
              <a:srgbClr val="FF0000"/>
            </a:solidFill>
            <a:prstDash val="sysDash"/>
            <a:headEnd type="none" w="med" len="med"/>
            <a:tailEnd type="none" w="med" len="med"/>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25" name="Textfeld 24"/>
          <p:cNvSpPr txBox="1"/>
          <p:nvPr/>
        </p:nvSpPr>
        <p:spPr>
          <a:xfrm>
            <a:off x="611672" y="6381328"/>
            <a:ext cx="7417392" cy="153888"/>
          </a:xfrm>
          <a:prstGeom prst="rect">
            <a:avLst/>
          </a:prstGeom>
          <a:noFill/>
        </p:spPr>
        <p:txBody>
          <a:bodyPr wrap="square" lIns="0" tIns="0" rIns="0" bIns="0" rtlCol="0">
            <a:spAutoFit/>
          </a:bodyPr>
          <a:lstStyle/>
          <a:p>
            <a:r>
              <a:rPr lang="de-CH" sz="1000" dirty="0" smtClean="0">
                <a:latin typeface="Arial Narrow" panose="020B0606020202030204" pitchFamily="34" charset="0"/>
              </a:rPr>
              <a:t>Die Kennzahlen berücksichtigen die anstehende Neubewertung des Finanzvermögens nach HRM2 nicht.</a:t>
            </a:r>
            <a:endParaRPr lang="de-CH" sz="1000" dirty="0">
              <a:latin typeface="Arial Narrow" panose="020B0606020202030204" pitchFamily="34" charset="0"/>
            </a:endParaRPr>
          </a:p>
        </p:txBody>
      </p:sp>
    </p:spTree>
    <p:extLst>
      <p:ext uri="{BB962C8B-B14F-4D97-AF65-F5344CB8AC3E}">
        <p14:creationId xmlns:p14="http://schemas.microsoft.com/office/powerpoint/2010/main" val="46571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5144655"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Übersicht</a:t>
            </a:r>
            <a:endParaRPr lang="de-CH" dirty="0">
              <a:solidFill>
                <a:srgbClr val="0070C0"/>
              </a:solidFill>
              <a:latin typeface="Arial Narrow" panose="020B0606020202030204" pitchFamily="34" charset="0"/>
            </a:endParaRPr>
          </a:p>
        </p:txBody>
      </p:sp>
      <p:sp>
        <p:nvSpPr>
          <p:cNvPr id="10" name="Rechteck 9"/>
          <p:cNvSpPr/>
          <p:nvPr/>
        </p:nvSpPr>
        <p:spPr bwMode="auto">
          <a:xfrm>
            <a:off x="315543" y="3226525"/>
            <a:ext cx="8499566" cy="418499"/>
          </a:xfrm>
          <a:prstGeom prst="rect">
            <a:avLst/>
          </a:prstGeom>
          <a:solidFill>
            <a:srgbClr val="0070C0">
              <a:alpha val="7843"/>
            </a:srgbClr>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Text Box 4"/>
          <p:cNvSpPr txBox="1">
            <a:spLocks noChangeArrowheads="1"/>
          </p:cNvSpPr>
          <p:nvPr/>
        </p:nvSpPr>
        <p:spPr bwMode="auto">
          <a:xfrm>
            <a:off x="609600" y="2286000"/>
            <a:ext cx="5342384"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Budget 2020</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a:solidFill>
                  <a:schemeClr val="tx1">
                    <a:lumMod val="75000"/>
                    <a:lumOff val="25000"/>
                  </a:schemeClr>
                </a:solidFill>
              </a:rPr>
              <a:t>Finanzplan </a:t>
            </a:r>
            <a:r>
              <a:rPr lang="de-CH" altLang="de-DE" sz="1800" dirty="0" smtClean="0">
                <a:solidFill>
                  <a:schemeClr val="tx1">
                    <a:lumMod val="75000"/>
                    <a:lumOff val="25000"/>
                  </a:schemeClr>
                </a:solidFill>
              </a:rPr>
              <a:t>2020 </a:t>
            </a:r>
            <a:r>
              <a:rPr lang="de-CH" altLang="de-DE" sz="1800" dirty="0">
                <a:solidFill>
                  <a:schemeClr val="tx1">
                    <a:lumMod val="75000"/>
                    <a:lumOff val="25000"/>
                  </a:schemeClr>
                </a:solidFill>
              </a:rPr>
              <a:t>bis </a:t>
            </a:r>
            <a:r>
              <a:rPr lang="de-CH" altLang="de-DE" sz="1800" dirty="0" smtClean="0">
                <a:solidFill>
                  <a:schemeClr val="tx1">
                    <a:lumMod val="75000"/>
                    <a:lumOff val="25000"/>
                  </a:schemeClr>
                </a:solidFill>
              </a:rPr>
              <a:t>2023</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Lohnrunde</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Steuerfuss</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Würdigung</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Zusammenfassung</a:t>
            </a:r>
            <a:endParaRPr lang="de-CH" altLang="de-DE" sz="1800" dirty="0">
              <a:solidFill>
                <a:schemeClr val="tx1">
                  <a:lumMod val="75000"/>
                  <a:lumOff val="25000"/>
                </a:schemeClr>
              </a:solidFill>
            </a:endParaRPr>
          </a:p>
        </p:txBody>
      </p:sp>
    </p:spTree>
    <p:extLst>
      <p:ext uri="{BB962C8B-B14F-4D97-AF65-F5344CB8AC3E}">
        <p14:creationId xmlns:p14="http://schemas.microsoft.com/office/powerpoint/2010/main" val="169679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6</a:t>
            </a:r>
            <a:endParaRPr lang="de-CH" sz="1000" dirty="0"/>
          </a:p>
        </p:txBody>
      </p:sp>
      <p:sp>
        <p:nvSpPr>
          <p:cNvPr id="10" name="Textfeld 9"/>
          <p:cNvSpPr txBox="1"/>
          <p:nvPr/>
        </p:nvSpPr>
        <p:spPr>
          <a:xfrm>
            <a:off x="407368" y="980728"/>
            <a:ext cx="10945216"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Lohnrunde 2020</a:t>
            </a:r>
            <a:endParaRPr lang="de-CH" dirty="0">
              <a:solidFill>
                <a:srgbClr val="0070C0"/>
              </a:solidFill>
              <a:latin typeface="Arial Narrow" panose="020B0606020202030204" pitchFamily="34" charset="0"/>
            </a:endParaRPr>
          </a:p>
        </p:txBody>
      </p:sp>
      <p:grpSp>
        <p:nvGrpSpPr>
          <p:cNvPr id="5" name="Gruppieren 4"/>
          <p:cNvGrpSpPr/>
          <p:nvPr/>
        </p:nvGrpSpPr>
        <p:grpSpPr>
          <a:xfrm>
            <a:off x="407368" y="1628800"/>
            <a:ext cx="3744416" cy="4587588"/>
            <a:chOff x="407368" y="1628800"/>
            <a:chExt cx="3542355" cy="4587588"/>
          </a:xfrm>
        </p:grpSpPr>
        <p:sp>
          <p:nvSpPr>
            <p:cNvPr id="2" name="Rechteck 1"/>
            <p:cNvSpPr/>
            <p:nvPr/>
          </p:nvSpPr>
          <p:spPr>
            <a:xfrm>
              <a:off x="407368" y="2076388"/>
              <a:ext cx="3542355" cy="4140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8" name="Text Box 4"/>
            <p:cNvSpPr txBox="1">
              <a:spLocks noChangeArrowheads="1"/>
            </p:cNvSpPr>
            <p:nvPr/>
          </p:nvSpPr>
          <p:spPr bwMode="auto">
            <a:xfrm>
              <a:off x="531975" y="2178812"/>
              <a:ext cx="3297891" cy="3544047"/>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a:lnSpc>
                  <a:spcPct val="95000"/>
                </a:lnSpc>
                <a:spcAft>
                  <a:spcPts val="700"/>
                </a:spcAft>
                <a:buFont typeface="Wingdings 3" panose="05040102010807070707" pitchFamily="18" charset="2"/>
                <a:buChar char="&quot;"/>
              </a:pPr>
              <a:r>
                <a:rPr lang="de-CH" sz="1400" b="1" dirty="0">
                  <a:latin typeface="Arial Narrow" panose="020B0606020202030204" pitchFamily="34" charset="0"/>
                </a:rPr>
                <a:t>Im Umfeld anspruchsvoller Finanzen </a:t>
              </a:r>
              <a:r>
                <a:rPr lang="de-CH" sz="1400" dirty="0">
                  <a:latin typeface="Arial Narrow" panose="020B0606020202030204" pitchFamily="34" charset="0"/>
                </a:rPr>
                <a:t>beantragt der Stadtrat eine individuelle </a:t>
              </a:r>
              <a:r>
                <a:rPr lang="de-CH" sz="1400" dirty="0" smtClean="0">
                  <a:latin typeface="Arial Narrow" panose="020B0606020202030204" pitchFamily="34" charset="0"/>
                </a:rPr>
                <a:t>Lohnsummenentwicklung </a:t>
              </a:r>
              <a:r>
                <a:rPr lang="de-CH" sz="1400" dirty="0">
                  <a:latin typeface="Arial Narrow" panose="020B0606020202030204" pitchFamily="34" charset="0"/>
                </a:rPr>
                <a:t>von 1.0%. </a:t>
              </a:r>
              <a:endParaRPr lang="de-DE" sz="1400" dirty="0" smtClean="0">
                <a:latin typeface="Arial Narrow" panose="020B0606020202030204" pitchFamily="34" charset="0"/>
              </a:endParaRPr>
            </a:p>
            <a:p>
              <a:pPr marL="285750" indent="-285750">
                <a:lnSpc>
                  <a:spcPct val="95000"/>
                </a:lnSpc>
                <a:spcAft>
                  <a:spcPts val="700"/>
                </a:spcAft>
                <a:buFont typeface="Wingdings 3" panose="05040102010807070707" pitchFamily="18" charset="2"/>
                <a:buChar char="&quot;"/>
              </a:pPr>
              <a:r>
                <a:rPr lang="de-DE" sz="1400" dirty="0" smtClean="0">
                  <a:latin typeface="Arial Narrow" panose="020B0606020202030204" pitchFamily="34" charset="0"/>
                </a:rPr>
                <a:t>Das Leistungslohnsystem braucht eine Lohnsummenentwicklung, </a:t>
              </a:r>
              <a:r>
                <a:rPr lang="de-DE" sz="1400" b="1" dirty="0" smtClean="0">
                  <a:latin typeface="Arial Narrow" panose="020B0606020202030204" pitchFamily="34" charset="0"/>
                </a:rPr>
                <a:t>damit </a:t>
              </a:r>
              <a:r>
                <a:rPr lang="de-DE" sz="1400" b="1" dirty="0">
                  <a:latin typeface="Arial Narrow" panose="020B0606020202030204" pitchFamily="34" charset="0"/>
                </a:rPr>
                <a:t>gute und sehr gute Leistungen </a:t>
              </a:r>
              <a:r>
                <a:rPr lang="de-DE" sz="1400" b="1" dirty="0" smtClean="0">
                  <a:latin typeface="Arial Narrow" panose="020B0606020202030204" pitchFamily="34" charset="0"/>
                </a:rPr>
                <a:t>angemessen honoriert </a:t>
              </a:r>
              <a:r>
                <a:rPr lang="de-DE" sz="1400" dirty="0">
                  <a:latin typeface="Arial Narrow" panose="020B0606020202030204" pitchFamily="34" charset="0"/>
                </a:rPr>
                <a:t>werden </a:t>
              </a:r>
              <a:r>
                <a:rPr lang="de-DE" sz="1400" dirty="0" smtClean="0">
                  <a:latin typeface="Arial Narrow" panose="020B0606020202030204" pitchFamily="34" charset="0"/>
                </a:rPr>
                <a:t>können.</a:t>
              </a:r>
            </a:p>
            <a:p>
              <a:pPr marL="285750" indent="-285750">
                <a:lnSpc>
                  <a:spcPct val="95000"/>
                </a:lnSpc>
                <a:spcAft>
                  <a:spcPts val="700"/>
                </a:spcAft>
                <a:buFont typeface="Wingdings 3" panose="05040102010807070707" pitchFamily="18" charset="2"/>
                <a:buChar char="&quot;"/>
              </a:pPr>
              <a:r>
                <a:rPr lang="de-DE" sz="1400" dirty="0" smtClean="0">
                  <a:latin typeface="Arial Narrow" panose="020B0606020202030204" pitchFamily="34" charset="0"/>
                </a:rPr>
                <a:t>Im Wettbewerb um die besten Köpfe will die Stadt als Arbeitgeberin ihren Mitarbeitenden </a:t>
              </a:r>
              <a:r>
                <a:rPr lang="de-DE" sz="1400" b="1" dirty="0" smtClean="0">
                  <a:latin typeface="Arial Narrow" panose="020B0606020202030204" pitchFamily="34" charset="0"/>
                </a:rPr>
                <a:t>eine Lohnperspektive geben </a:t>
              </a:r>
              <a:r>
                <a:rPr lang="de-DE" sz="1400" dirty="0" smtClean="0">
                  <a:latin typeface="Arial Narrow" panose="020B0606020202030204" pitchFamily="34" charset="0"/>
                </a:rPr>
                <a:t>können, vor allem auch jüngeren Mitarbeitenden.</a:t>
              </a:r>
            </a:p>
            <a:p>
              <a:pPr marL="285750" indent="-285750">
                <a:lnSpc>
                  <a:spcPct val="95000"/>
                </a:lnSpc>
                <a:spcAft>
                  <a:spcPts val="0"/>
                </a:spcAft>
                <a:buFont typeface="Wingdings 3" panose="05040102010807070707" pitchFamily="18" charset="2"/>
                <a:buChar char="&quot;"/>
              </a:pPr>
              <a:r>
                <a:rPr lang="de-DE" sz="1400" spc="-10" dirty="0" smtClean="0">
                  <a:latin typeface="Arial Narrow" panose="020B0606020202030204" pitchFamily="34" charset="0"/>
                </a:rPr>
                <a:t>Finanzielle </a:t>
              </a:r>
              <a:r>
                <a:rPr lang="de-DE" sz="1400" spc="-10" dirty="0">
                  <a:latin typeface="Arial Narrow" panose="020B0606020202030204" pitchFamily="34" charset="0"/>
                </a:rPr>
                <a:t>Auswirkungen Personalaufwand (jeweils inkl. Sozialleistungen</a:t>
              </a:r>
              <a:r>
                <a:rPr lang="de-DE" sz="1400" spc="-10" dirty="0" smtClean="0">
                  <a:latin typeface="Arial Narrow" panose="020B0606020202030204" pitchFamily="34" charset="0"/>
                </a:rPr>
                <a:t>):</a:t>
              </a:r>
            </a:p>
            <a:p>
              <a:pPr marL="447675" indent="-180975">
                <a:lnSpc>
                  <a:spcPct val="95000"/>
                </a:lnSpc>
                <a:spcAft>
                  <a:spcPts val="0"/>
                </a:spcAft>
                <a:buFont typeface="+mj-lt"/>
                <a:buAutoNum type="alphaLcParenR"/>
              </a:pPr>
              <a:r>
                <a:rPr lang="de-DE" sz="1400" spc="-10" dirty="0" smtClean="0">
                  <a:latin typeface="Arial Narrow" panose="020B0606020202030204" pitchFamily="34" charset="0"/>
                </a:rPr>
                <a:t>Verwaltungspersonal +882‘800 Fr.</a:t>
              </a:r>
            </a:p>
            <a:p>
              <a:pPr marL="447675" indent="-180975">
                <a:lnSpc>
                  <a:spcPct val="95000"/>
                </a:lnSpc>
                <a:spcAft>
                  <a:spcPts val="700"/>
                </a:spcAft>
                <a:buFont typeface="+mj-lt"/>
                <a:buAutoNum type="alphaLcParenR"/>
              </a:pPr>
              <a:r>
                <a:rPr lang="de-DE" sz="1400" spc="-10" dirty="0" smtClean="0">
                  <a:latin typeface="Arial Narrow" panose="020B0606020202030204" pitchFamily="34" charset="0"/>
                </a:rPr>
                <a:t>Lehrkräfte: +300'600 Fr. (Kt. SH, Annahme: Kanton gewährt 1.25% Lohnentwicklung)</a:t>
              </a:r>
            </a:p>
          </p:txBody>
        </p:sp>
        <p:sp>
          <p:nvSpPr>
            <p:cNvPr id="11" name="Textfeld 10"/>
            <p:cNvSpPr txBox="1"/>
            <p:nvPr/>
          </p:nvSpPr>
          <p:spPr>
            <a:xfrm>
              <a:off x="407368" y="1628800"/>
              <a:ext cx="3542355" cy="380480"/>
            </a:xfrm>
            <a:prstGeom prst="rect">
              <a:avLst/>
            </a:prstGeom>
            <a:solidFill>
              <a:srgbClr val="006BBC"/>
            </a:solidFill>
          </p:spPr>
          <p:txBody>
            <a:bodyPr wrap="square" lIns="72000" tIns="36000" rIns="72000" bIns="36000" rtlCol="0">
              <a:spAutoFit/>
            </a:bodyPr>
            <a:lstStyle/>
            <a:p>
              <a:r>
                <a:rPr lang="de-CH" sz="2000" b="1" dirty="0" smtClean="0">
                  <a:solidFill>
                    <a:schemeClr val="bg1"/>
                  </a:solidFill>
                  <a:latin typeface="Arial Narrow" panose="020B0606020202030204" pitchFamily="34" charset="0"/>
                </a:rPr>
                <a:t>Lohnsummenentwicklung: 1.0%</a:t>
              </a:r>
              <a:endParaRPr lang="de-CH" sz="2000" dirty="0">
                <a:solidFill>
                  <a:schemeClr val="bg1"/>
                </a:solidFill>
                <a:latin typeface="Arial Narrow" panose="020B0606020202030204" pitchFamily="34" charset="0"/>
              </a:endParaRPr>
            </a:p>
          </p:txBody>
        </p:sp>
      </p:grpSp>
      <p:pic>
        <p:nvPicPr>
          <p:cNvPr id="4098" name="Picture 2" descr="Bildergebnis für pers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264" y="1628800"/>
            <a:ext cx="3379911" cy="1426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07368" y="6299448"/>
            <a:ext cx="8975044" cy="153888"/>
          </a:xfrm>
          <a:prstGeom prst="rect">
            <a:avLst/>
          </a:prstGeom>
          <a:noFill/>
        </p:spPr>
        <p:txBody>
          <a:bodyPr wrap="square" lIns="0" tIns="0" rIns="0" bIns="0" rtlCol="0">
            <a:spAutoFit/>
          </a:bodyPr>
          <a:lstStyle/>
          <a:p>
            <a:r>
              <a:rPr lang="de-CH" sz="1000" dirty="0" smtClean="0">
                <a:latin typeface="Arial Narrow" panose="020B0606020202030204" pitchFamily="34" charset="0"/>
              </a:rPr>
              <a:t>Die Lohnsummenentwicklung und der Ferientag sind im Budget bereits enthalten. Die Festlegung erfolgte nach Verhandlungen mit der Personalkommission.</a:t>
            </a:r>
            <a:endParaRPr lang="de-CH" sz="1000" dirty="0">
              <a:latin typeface="Arial Narrow" panose="020B0606020202030204" pitchFamily="34" charset="0"/>
            </a:endParaRPr>
          </a:p>
        </p:txBody>
      </p:sp>
      <p:sp>
        <p:nvSpPr>
          <p:cNvPr id="16" name="AutoShape 2"/>
          <p:cNvSpPr>
            <a:spLocks noChangeArrowheads="1"/>
          </p:cNvSpPr>
          <p:nvPr/>
        </p:nvSpPr>
        <p:spPr bwMode="auto">
          <a:xfrm>
            <a:off x="8679965" y="3861048"/>
            <a:ext cx="3172210" cy="1779180"/>
          </a:xfrm>
          <a:prstGeom prst="wedgeRectCallout">
            <a:avLst>
              <a:gd name="adj1" fmla="val -44835"/>
              <a:gd name="adj2" fmla="val -88641"/>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285750" indent="-285750">
              <a:lnSpc>
                <a:spcPct val="90000"/>
              </a:lnSpc>
              <a:spcAft>
                <a:spcPts val="800"/>
              </a:spcAft>
              <a:buFont typeface="Wingdings" panose="05000000000000000000" pitchFamily="2" charset="2"/>
              <a:buChar char="ü"/>
            </a:pPr>
            <a:r>
              <a:rPr lang="de-CH" altLang="de-DE" sz="1400" b="1" dirty="0">
                <a:latin typeface="Arial Narrow" panose="020B0606020202030204" pitchFamily="34" charset="0"/>
              </a:rPr>
              <a:t>Gute Leistungen werden belohnt!</a:t>
            </a:r>
          </a:p>
          <a:p>
            <a:pPr marL="285750" lvl="0" indent="-285750">
              <a:lnSpc>
                <a:spcPct val="90000"/>
              </a:lnSpc>
              <a:spcAft>
                <a:spcPts val="800"/>
              </a:spcAft>
              <a:buFont typeface="Wingdings" panose="05000000000000000000" pitchFamily="2" charset="2"/>
              <a:buChar char="ü"/>
            </a:pPr>
            <a:r>
              <a:rPr lang="de-CH" altLang="de-DE" sz="1400" b="1" dirty="0">
                <a:latin typeface="Arial Narrow" panose="020B0606020202030204" pitchFamily="34" charset="0"/>
              </a:rPr>
              <a:t>Mit dem Mindestanspruch von fünf Wochen Ferien kann die Stadt </a:t>
            </a:r>
            <a:r>
              <a:rPr lang="de-CH" altLang="de-DE" sz="1400" b="1" dirty="0" smtClean="0">
                <a:latin typeface="Arial Narrow" panose="020B0606020202030204" pitchFamily="34" charset="0"/>
              </a:rPr>
              <a:t>auch</a:t>
            </a:r>
            <a:br>
              <a:rPr lang="de-CH" altLang="de-DE" sz="1400" b="1" dirty="0" smtClean="0">
                <a:latin typeface="Arial Narrow" panose="020B0606020202030204" pitchFamily="34" charset="0"/>
              </a:rPr>
            </a:br>
            <a:r>
              <a:rPr lang="de-CH" altLang="de-DE" sz="1400" b="1" dirty="0" smtClean="0">
                <a:latin typeface="Arial Narrow" panose="020B0606020202030204" pitchFamily="34" charset="0"/>
              </a:rPr>
              <a:t>in </a:t>
            </a:r>
            <a:r>
              <a:rPr lang="de-CH" altLang="de-DE" sz="1400" b="1" dirty="0">
                <a:latin typeface="Arial Narrow" panose="020B0606020202030204" pitchFamily="34" charset="0"/>
              </a:rPr>
              <a:t>einem finanziell herausfordernden Jahr ein positives Signal im immer anspruchsvolleren </a:t>
            </a:r>
            <a:r>
              <a:rPr lang="de-CH" altLang="de-DE" sz="1400" b="1" dirty="0" smtClean="0">
                <a:latin typeface="Arial Narrow" panose="020B0606020202030204" pitchFamily="34" charset="0"/>
              </a:rPr>
              <a:t>Arbeitsmarkt </a:t>
            </a:r>
            <a:r>
              <a:rPr lang="de-CH" altLang="de-DE" sz="1400" b="1" dirty="0">
                <a:latin typeface="Arial Narrow" panose="020B0606020202030204" pitchFamily="34" charset="0"/>
              </a:rPr>
              <a:t>aussenden.</a:t>
            </a:r>
          </a:p>
        </p:txBody>
      </p:sp>
      <p:grpSp>
        <p:nvGrpSpPr>
          <p:cNvPr id="15" name="Gruppieren 14"/>
          <p:cNvGrpSpPr/>
          <p:nvPr/>
        </p:nvGrpSpPr>
        <p:grpSpPr>
          <a:xfrm>
            <a:off x="4367808" y="1628800"/>
            <a:ext cx="3672408" cy="4587588"/>
            <a:chOff x="407368" y="1628800"/>
            <a:chExt cx="3542355" cy="4587588"/>
          </a:xfrm>
        </p:grpSpPr>
        <p:sp>
          <p:nvSpPr>
            <p:cNvPr id="17" name="Rechteck 16"/>
            <p:cNvSpPr/>
            <p:nvPr/>
          </p:nvSpPr>
          <p:spPr>
            <a:xfrm>
              <a:off x="407368" y="2076388"/>
              <a:ext cx="3542355" cy="4140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9" name="Text Box 4"/>
            <p:cNvSpPr txBox="1">
              <a:spLocks noChangeArrowheads="1"/>
            </p:cNvSpPr>
            <p:nvPr/>
          </p:nvSpPr>
          <p:spPr bwMode="auto">
            <a:xfrm>
              <a:off x="531975" y="2178812"/>
              <a:ext cx="3297891" cy="1816908"/>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indent="-285750">
                <a:lnSpc>
                  <a:spcPct val="95000"/>
                </a:lnSpc>
                <a:spcAft>
                  <a:spcPts val="700"/>
                </a:spcAft>
                <a:buFont typeface="Wingdings 3" panose="05040102010807070707" pitchFamily="18" charset="2"/>
                <a:buChar char="&quot;"/>
              </a:pPr>
              <a:r>
                <a:rPr lang="de-CH" sz="1400" dirty="0" smtClean="0">
                  <a:latin typeface="Arial Narrow" panose="020B0606020202030204" pitchFamily="34" charset="0"/>
                </a:rPr>
                <a:t>Zusätzlich zur Lohnsummenentwicklung beantragt der Stadtrat die finanziellen Mittel für einen </a:t>
              </a:r>
              <a:r>
                <a:rPr lang="de-CH" sz="1400" b="1" dirty="0" smtClean="0">
                  <a:latin typeface="Arial Narrow" panose="020B0606020202030204" pitchFamily="34" charset="0"/>
                </a:rPr>
                <a:t>zusätzlichen Ferientag </a:t>
              </a:r>
              <a:r>
                <a:rPr lang="de-CH" sz="1400" dirty="0" smtClean="0">
                  <a:latin typeface="Arial Narrow" panose="020B0606020202030204" pitchFamily="34" charset="0"/>
                </a:rPr>
                <a:t>für alle Mitarbeitenden zwischen 21 und 49 Jahren.</a:t>
              </a:r>
              <a:endParaRPr lang="de-DE" sz="1400" dirty="0" smtClean="0">
                <a:latin typeface="Arial Narrow" panose="020B0606020202030204" pitchFamily="34" charset="0"/>
              </a:endParaRPr>
            </a:p>
            <a:p>
              <a:pPr marL="285750" indent="-285750">
                <a:lnSpc>
                  <a:spcPct val="95000"/>
                </a:lnSpc>
                <a:spcAft>
                  <a:spcPts val="700"/>
                </a:spcAft>
                <a:buFont typeface="Wingdings 3" panose="05040102010807070707" pitchFamily="18" charset="2"/>
                <a:buChar char="&quot;"/>
              </a:pPr>
              <a:r>
                <a:rPr lang="de-CH" sz="1400" dirty="0">
                  <a:latin typeface="Arial Narrow" panose="020B0606020202030204" pitchFamily="34" charset="0"/>
                </a:rPr>
                <a:t>Damit haben alle Mitarbeitenden der Stadt mindestens 25 Tage (5 Wochen) Ferien. </a:t>
              </a:r>
              <a:endParaRPr lang="de-CH" sz="1400" dirty="0" smtClean="0">
                <a:latin typeface="Arial Narrow" panose="020B0606020202030204" pitchFamily="34" charset="0"/>
              </a:endParaRPr>
            </a:p>
            <a:p>
              <a:pPr marL="285750" indent="-285750">
                <a:lnSpc>
                  <a:spcPct val="95000"/>
                </a:lnSpc>
                <a:spcAft>
                  <a:spcPts val="700"/>
                </a:spcAft>
                <a:buFont typeface="Wingdings 3" panose="05040102010807070707" pitchFamily="18" charset="2"/>
                <a:buChar char="&quot;"/>
              </a:pPr>
              <a:r>
                <a:rPr lang="de-DE" sz="1400" spc="-10" dirty="0" smtClean="0">
                  <a:latin typeface="Arial Narrow" panose="020B0606020202030204" pitchFamily="34" charset="0"/>
                </a:rPr>
                <a:t>Finanzielle Auswirkungen (inkl. Sozialleistungen):</a:t>
              </a:r>
              <a:br>
                <a:rPr lang="de-DE" sz="1400" spc="-10" dirty="0" smtClean="0">
                  <a:latin typeface="Arial Narrow" panose="020B0606020202030204" pitchFamily="34" charset="0"/>
                </a:rPr>
              </a:br>
              <a:r>
                <a:rPr lang="de-DE" sz="1400" spc="-10" dirty="0" smtClean="0">
                  <a:latin typeface="Arial Narrow" panose="020B0606020202030204" pitchFamily="34" charset="0"/>
                </a:rPr>
                <a:t>+95'000 Fr.</a:t>
              </a:r>
            </a:p>
          </p:txBody>
        </p:sp>
        <p:sp>
          <p:nvSpPr>
            <p:cNvPr id="20" name="Textfeld 19"/>
            <p:cNvSpPr txBox="1"/>
            <p:nvPr/>
          </p:nvSpPr>
          <p:spPr>
            <a:xfrm>
              <a:off x="407368" y="1628800"/>
              <a:ext cx="3542355" cy="380480"/>
            </a:xfrm>
            <a:prstGeom prst="rect">
              <a:avLst/>
            </a:prstGeom>
            <a:solidFill>
              <a:srgbClr val="006BBC"/>
            </a:solidFill>
          </p:spPr>
          <p:txBody>
            <a:bodyPr wrap="square" lIns="72000" tIns="36000" rIns="72000" bIns="36000" rtlCol="0">
              <a:spAutoFit/>
            </a:bodyPr>
            <a:lstStyle/>
            <a:p>
              <a:r>
                <a:rPr lang="de-CH" sz="2000" b="1" dirty="0" smtClean="0">
                  <a:solidFill>
                    <a:schemeClr val="bg1"/>
                  </a:solidFill>
                  <a:latin typeface="Arial Narrow" panose="020B0606020202030204" pitchFamily="34" charset="0"/>
                </a:rPr>
                <a:t>Zusätzlicher Ferientag</a:t>
              </a:r>
              <a:endParaRPr lang="de-CH" sz="2000"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315648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5144655"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Übersicht</a:t>
            </a:r>
            <a:endParaRPr lang="de-CH" dirty="0">
              <a:solidFill>
                <a:srgbClr val="0070C0"/>
              </a:solidFill>
              <a:latin typeface="Arial Narrow" panose="020B0606020202030204" pitchFamily="34" charset="0"/>
            </a:endParaRPr>
          </a:p>
        </p:txBody>
      </p:sp>
      <p:sp>
        <p:nvSpPr>
          <p:cNvPr id="10" name="Rechteck 9"/>
          <p:cNvSpPr/>
          <p:nvPr/>
        </p:nvSpPr>
        <p:spPr bwMode="auto">
          <a:xfrm>
            <a:off x="315543" y="3730581"/>
            <a:ext cx="8499566" cy="418499"/>
          </a:xfrm>
          <a:prstGeom prst="rect">
            <a:avLst/>
          </a:prstGeom>
          <a:solidFill>
            <a:srgbClr val="0070C0">
              <a:alpha val="7843"/>
            </a:srgbClr>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Text Box 4"/>
          <p:cNvSpPr txBox="1">
            <a:spLocks noChangeArrowheads="1"/>
          </p:cNvSpPr>
          <p:nvPr/>
        </p:nvSpPr>
        <p:spPr bwMode="auto">
          <a:xfrm>
            <a:off x="609600" y="2286000"/>
            <a:ext cx="5342384"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Budget 2020</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a:solidFill>
                  <a:schemeClr val="tx1">
                    <a:lumMod val="75000"/>
                    <a:lumOff val="25000"/>
                  </a:schemeClr>
                </a:solidFill>
              </a:rPr>
              <a:t>Finanzplan </a:t>
            </a:r>
            <a:r>
              <a:rPr lang="de-CH" altLang="de-DE" sz="1800" dirty="0" smtClean="0">
                <a:solidFill>
                  <a:schemeClr val="tx1">
                    <a:lumMod val="75000"/>
                    <a:lumOff val="25000"/>
                  </a:schemeClr>
                </a:solidFill>
              </a:rPr>
              <a:t>2020 </a:t>
            </a:r>
            <a:r>
              <a:rPr lang="de-CH" altLang="de-DE" sz="1800" dirty="0">
                <a:solidFill>
                  <a:schemeClr val="tx1">
                    <a:lumMod val="75000"/>
                    <a:lumOff val="25000"/>
                  </a:schemeClr>
                </a:solidFill>
              </a:rPr>
              <a:t>bis </a:t>
            </a:r>
            <a:r>
              <a:rPr lang="de-CH" altLang="de-DE" sz="1800" dirty="0" smtClean="0">
                <a:solidFill>
                  <a:schemeClr val="tx1">
                    <a:lumMod val="75000"/>
                    <a:lumOff val="25000"/>
                  </a:schemeClr>
                </a:solidFill>
              </a:rPr>
              <a:t>2023</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Lohnrunde</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Steuerfuss</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Würdigung</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Zusammenfassung</a:t>
            </a:r>
            <a:endParaRPr lang="de-CH" altLang="de-DE" sz="1800" dirty="0">
              <a:solidFill>
                <a:schemeClr val="tx1">
                  <a:lumMod val="75000"/>
                  <a:lumOff val="25000"/>
                </a:schemeClr>
              </a:solidFill>
            </a:endParaRPr>
          </a:p>
        </p:txBody>
      </p:sp>
    </p:spTree>
    <p:extLst>
      <p:ext uri="{BB962C8B-B14F-4D97-AF65-F5344CB8AC3E}">
        <p14:creationId xmlns:p14="http://schemas.microsoft.com/office/powerpoint/2010/main" val="204722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7</a:t>
            </a:r>
            <a:endParaRPr lang="de-CH" sz="1000" dirty="0"/>
          </a:p>
        </p:txBody>
      </p:sp>
      <p:sp>
        <p:nvSpPr>
          <p:cNvPr id="16" name="Textfeld 15"/>
          <p:cNvSpPr txBox="1"/>
          <p:nvPr/>
        </p:nvSpPr>
        <p:spPr>
          <a:xfrm>
            <a:off x="407368" y="980728"/>
            <a:ext cx="8496944"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Steuerfuss 2020: Der Steuerfuss bleibt unverändert bei attraktiven 93%</a:t>
            </a:r>
            <a:endParaRPr lang="de-CH" dirty="0">
              <a:solidFill>
                <a:srgbClr val="0070C0"/>
              </a:solidFill>
              <a:latin typeface="Arial Narrow" panose="020B0606020202030204" pitchFamily="34" charset="0"/>
            </a:endParaRPr>
          </a:p>
        </p:txBody>
      </p:sp>
      <p:sp>
        <p:nvSpPr>
          <p:cNvPr id="12" name="Textfeld 11"/>
          <p:cNvSpPr txBox="1"/>
          <p:nvPr/>
        </p:nvSpPr>
        <p:spPr>
          <a:xfrm>
            <a:off x="407368" y="1916832"/>
            <a:ext cx="6804756" cy="215444"/>
          </a:xfrm>
          <a:prstGeom prst="rect">
            <a:avLst/>
          </a:prstGeom>
          <a:noFill/>
        </p:spPr>
        <p:txBody>
          <a:bodyPr wrap="square" lIns="0" tIns="0" rIns="0" bIns="0" rtlCol="0">
            <a:spAutoFit/>
          </a:bodyPr>
          <a:lstStyle/>
          <a:p>
            <a:r>
              <a:rPr lang="de-CH" sz="1400" b="1" dirty="0" smtClean="0">
                <a:latin typeface="Arial Narrow" panose="020B0606020202030204" pitchFamily="34" charset="0"/>
              </a:rPr>
              <a:t>Entwicklung wirksame Steuerbelastung seit 2012</a:t>
            </a:r>
            <a:endParaRPr lang="de-CH" sz="1400" dirty="0">
              <a:latin typeface="Arial Narrow" panose="020B0606020202030204" pitchFamily="34" charset="0"/>
            </a:endParaRPr>
          </a:p>
        </p:txBody>
      </p:sp>
      <p:graphicFrame>
        <p:nvGraphicFramePr>
          <p:cNvPr id="9" name="Diagramm 8"/>
          <p:cNvGraphicFramePr/>
          <p:nvPr>
            <p:extLst>
              <p:ext uri="{D42A27DB-BD31-4B8C-83A1-F6EECF244321}">
                <p14:modId xmlns:p14="http://schemas.microsoft.com/office/powerpoint/2010/main" val="103751598"/>
              </p:ext>
            </p:extLst>
          </p:nvPr>
        </p:nvGraphicFramePr>
        <p:xfrm>
          <a:off x="407368" y="2204284"/>
          <a:ext cx="6804756"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15" name="AutoShape 2"/>
          <p:cNvSpPr>
            <a:spLocks noChangeArrowheads="1"/>
          </p:cNvSpPr>
          <p:nvPr/>
        </p:nvSpPr>
        <p:spPr bwMode="auto">
          <a:xfrm>
            <a:off x="7464152" y="2636912"/>
            <a:ext cx="4334387" cy="2735724"/>
          </a:xfrm>
          <a:prstGeom prst="wedgeRectCallout">
            <a:avLst>
              <a:gd name="adj1" fmla="val -65791"/>
              <a:gd name="adj2" fmla="val 19675"/>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1346200" marR="0" lvl="0" defTabSz="914400" rtl="0" eaLnBrk="0" fontAlgn="base" latinLnBrk="0" hangingPunct="0">
              <a:lnSpc>
                <a:spcPct val="90000"/>
              </a:lnSpc>
              <a:spcBef>
                <a:spcPct val="0"/>
              </a:spcBef>
              <a:spcAft>
                <a:spcPts val="800"/>
              </a:spcAft>
              <a:buClrTx/>
              <a:buSzTx/>
              <a:tabLst/>
            </a:pPr>
            <a:r>
              <a:rPr kumimoji="0" lang="de-CH" altLang="de-DE" sz="1400" b="1" i="0" u="none" strike="noStrike" cap="none" normalizeH="0" dirty="0" smtClean="0">
                <a:ln>
                  <a:noFill/>
                </a:ln>
                <a:effectLst/>
                <a:latin typeface="Arial Narrow" panose="020B0606020202030204" pitchFamily="34" charset="0"/>
              </a:rPr>
              <a:t>Nach dem klaren Abstimmungs-ergebnis erachtet es der Stadtrat als politisch nicht opportun, den Steuerfuss höher zu beantragen.</a:t>
            </a:r>
          </a:p>
          <a:p>
            <a:pPr marL="1346200" marR="0" lvl="0" defTabSz="914400" rtl="0" eaLnBrk="0" fontAlgn="base" latinLnBrk="0" hangingPunct="0">
              <a:lnSpc>
                <a:spcPct val="90000"/>
              </a:lnSpc>
              <a:spcBef>
                <a:spcPct val="0"/>
              </a:spcBef>
              <a:spcAft>
                <a:spcPts val="800"/>
              </a:spcAft>
              <a:buClrTx/>
              <a:buSzTx/>
              <a:tabLst/>
            </a:pPr>
            <a:r>
              <a:rPr lang="de-CH" altLang="de-DE" sz="1400" b="1" dirty="0" smtClean="0">
                <a:latin typeface="Arial Narrow" panose="020B0606020202030204" pitchFamily="34" charset="0"/>
              </a:rPr>
              <a:t>Der Steuerfuss bleibt auf einem innerkantonal wettbewerbsfähigen Niveau. Die Stadt bleibt steuerlich attraktiv.</a:t>
            </a:r>
          </a:p>
          <a:p>
            <a:pPr marL="1527175" marR="0" lvl="0" indent="-180975" defTabSz="914400" rtl="0" eaLnBrk="0" fontAlgn="base" latinLnBrk="0" hangingPunct="0">
              <a:lnSpc>
                <a:spcPct val="90000"/>
              </a:lnSpc>
              <a:spcBef>
                <a:spcPct val="0"/>
              </a:spcBef>
              <a:spcAft>
                <a:spcPts val="800"/>
              </a:spcAft>
              <a:buClrTx/>
              <a:buSzTx/>
              <a:tabLst>
                <a:tab pos="1527175" algn="l"/>
              </a:tabLst>
            </a:pPr>
            <a:r>
              <a:rPr lang="de-CH" altLang="de-DE" sz="1400" dirty="0" smtClean="0">
                <a:latin typeface="Arial Narrow" panose="020B0606020202030204" pitchFamily="34" charset="0"/>
                <a:sym typeface="Wingdings 3" panose="05040102010807070707" pitchFamily="18" charset="2"/>
              </a:rPr>
              <a:t>	</a:t>
            </a:r>
            <a:r>
              <a:rPr lang="de-CH" altLang="de-DE" sz="1400" dirty="0" smtClean="0">
                <a:latin typeface="Arial Narrow" panose="020B0606020202030204" pitchFamily="34" charset="0"/>
              </a:rPr>
              <a:t>Mit Blick auf die aus heutiger Sicht ungenügende Finanzierungssituation wird der Steuerfuss in den Folgejahren zu diskutieren sein.</a:t>
            </a:r>
          </a:p>
        </p:txBody>
      </p:sp>
      <p:pic>
        <p:nvPicPr>
          <p:cNvPr id="8" name="Picture 2" descr="Bildergebnis fÃ¼r wahlen schaffhaus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9984" y="2801024"/>
            <a:ext cx="1100027" cy="62760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AutoShape 2"/>
          <p:cNvSpPr>
            <a:spLocks noChangeArrowheads="1"/>
          </p:cNvSpPr>
          <p:nvPr/>
        </p:nvSpPr>
        <p:spPr bwMode="auto">
          <a:xfrm>
            <a:off x="5231904" y="2043401"/>
            <a:ext cx="1886114" cy="855190"/>
          </a:xfrm>
          <a:prstGeom prst="wedgeRectCallout">
            <a:avLst>
              <a:gd name="adj1" fmla="val -5870"/>
              <a:gd name="adj2" fmla="val 132328"/>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R="0" lvl="0" defTabSz="914400" rtl="0" eaLnBrk="0" fontAlgn="base" latinLnBrk="0" hangingPunct="0">
              <a:spcBef>
                <a:spcPct val="0"/>
              </a:spcBef>
              <a:spcAft>
                <a:spcPts val="0"/>
              </a:spcAft>
              <a:buClrTx/>
              <a:buSzTx/>
              <a:tabLst/>
            </a:pPr>
            <a:r>
              <a:rPr kumimoji="0" lang="de-CH" altLang="de-DE" sz="1400" b="1" i="0" u="none" strike="noStrike" cap="none" normalizeH="0" dirty="0" smtClean="0">
                <a:ln>
                  <a:noFill/>
                </a:ln>
                <a:effectLst/>
                <a:latin typeface="Arial Narrow" panose="020B0606020202030204" pitchFamily="34" charset="0"/>
              </a:rPr>
              <a:t>Steuerfuss-Abstimmung vom 24. März 2019:</a:t>
            </a:r>
          </a:p>
          <a:p>
            <a:pPr marR="0" lvl="0" defTabSz="914400" rtl="0" eaLnBrk="0" fontAlgn="base" latinLnBrk="0" hangingPunct="0">
              <a:spcBef>
                <a:spcPct val="0"/>
              </a:spcBef>
              <a:spcAft>
                <a:spcPts val="0"/>
              </a:spcAft>
              <a:buClrTx/>
              <a:buSzTx/>
              <a:tabLst/>
            </a:pPr>
            <a:r>
              <a:rPr lang="de-CH" altLang="de-DE" sz="1400" b="1" dirty="0" smtClean="0">
                <a:latin typeface="Arial Narrow" panose="020B0606020202030204" pitchFamily="34" charset="0"/>
              </a:rPr>
              <a:t>68.8% Nein-Stimmen</a:t>
            </a:r>
          </a:p>
        </p:txBody>
      </p:sp>
    </p:spTree>
    <p:extLst>
      <p:ext uri="{BB962C8B-B14F-4D97-AF65-F5344CB8AC3E}">
        <p14:creationId xmlns:p14="http://schemas.microsoft.com/office/powerpoint/2010/main" val="179233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5144655"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Übersicht</a:t>
            </a:r>
            <a:endParaRPr lang="de-CH" dirty="0">
              <a:solidFill>
                <a:srgbClr val="0070C0"/>
              </a:solidFill>
              <a:latin typeface="Arial Narrow" panose="020B0606020202030204" pitchFamily="34" charset="0"/>
            </a:endParaRPr>
          </a:p>
        </p:txBody>
      </p:sp>
      <p:sp>
        <p:nvSpPr>
          <p:cNvPr id="10" name="Rechteck 9"/>
          <p:cNvSpPr/>
          <p:nvPr/>
        </p:nvSpPr>
        <p:spPr bwMode="auto">
          <a:xfrm>
            <a:off x="315543" y="2214834"/>
            <a:ext cx="8499566" cy="418499"/>
          </a:xfrm>
          <a:prstGeom prst="rect">
            <a:avLst/>
          </a:prstGeom>
          <a:solidFill>
            <a:srgbClr val="0070C0">
              <a:alpha val="7843"/>
            </a:srgbClr>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Text Box 4"/>
          <p:cNvSpPr txBox="1">
            <a:spLocks noChangeArrowheads="1"/>
          </p:cNvSpPr>
          <p:nvPr/>
        </p:nvSpPr>
        <p:spPr bwMode="auto">
          <a:xfrm>
            <a:off x="609600" y="2286000"/>
            <a:ext cx="5342384"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Budget 2020</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Finanzplan 2020 bis 2023</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Lohnrunde</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Steuerfuss</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Würdigung</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Zusammenfassung</a:t>
            </a:r>
            <a:endParaRPr lang="de-CH" altLang="de-DE" sz="1800" dirty="0">
              <a:solidFill>
                <a:schemeClr val="tx1">
                  <a:lumMod val="75000"/>
                  <a:lumOff val="25000"/>
                </a:schemeClr>
              </a:solidFill>
            </a:endParaRPr>
          </a:p>
        </p:txBody>
      </p:sp>
    </p:spTree>
    <p:extLst>
      <p:ext uri="{BB962C8B-B14F-4D97-AF65-F5344CB8AC3E}">
        <p14:creationId xmlns:p14="http://schemas.microsoft.com/office/powerpoint/2010/main" val="89597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5144655"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Übersicht</a:t>
            </a:r>
            <a:endParaRPr lang="de-CH" dirty="0">
              <a:solidFill>
                <a:srgbClr val="0070C0"/>
              </a:solidFill>
              <a:latin typeface="Arial Narrow" panose="020B0606020202030204" pitchFamily="34" charset="0"/>
            </a:endParaRPr>
          </a:p>
        </p:txBody>
      </p:sp>
      <p:sp>
        <p:nvSpPr>
          <p:cNvPr id="10" name="Rechteck 9"/>
          <p:cNvSpPr/>
          <p:nvPr/>
        </p:nvSpPr>
        <p:spPr bwMode="auto">
          <a:xfrm>
            <a:off x="315543" y="4234637"/>
            <a:ext cx="8499566" cy="418499"/>
          </a:xfrm>
          <a:prstGeom prst="rect">
            <a:avLst/>
          </a:prstGeom>
          <a:solidFill>
            <a:srgbClr val="0070C0">
              <a:alpha val="7843"/>
            </a:srgbClr>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Text Box 4"/>
          <p:cNvSpPr txBox="1">
            <a:spLocks noChangeArrowheads="1"/>
          </p:cNvSpPr>
          <p:nvPr/>
        </p:nvSpPr>
        <p:spPr bwMode="auto">
          <a:xfrm>
            <a:off x="609600" y="2286000"/>
            <a:ext cx="5342384"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Budget 2020</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a:solidFill>
                  <a:schemeClr val="tx1">
                    <a:lumMod val="75000"/>
                    <a:lumOff val="25000"/>
                  </a:schemeClr>
                </a:solidFill>
              </a:rPr>
              <a:t>Finanzplan </a:t>
            </a:r>
            <a:r>
              <a:rPr lang="de-CH" altLang="de-DE" sz="1800" dirty="0" smtClean="0">
                <a:solidFill>
                  <a:schemeClr val="tx1">
                    <a:lumMod val="75000"/>
                    <a:lumOff val="25000"/>
                  </a:schemeClr>
                </a:solidFill>
              </a:rPr>
              <a:t>2020 </a:t>
            </a:r>
            <a:r>
              <a:rPr lang="de-CH" altLang="de-DE" sz="1800" dirty="0">
                <a:solidFill>
                  <a:schemeClr val="tx1">
                    <a:lumMod val="75000"/>
                    <a:lumOff val="25000"/>
                  </a:schemeClr>
                </a:solidFill>
              </a:rPr>
              <a:t>bis </a:t>
            </a:r>
            <a:r>
              <a:rPr lang="de-CH" altLang="de-DE" sz="1800" dirty="0" smtClean="0">
                <a:solidFill>
                  <a:schemeClr val="tx1">
                    <a:lumMod val="75000"/>
                    <a:lumOff val="25000"/>
                  </a:schemeClr>
                </a:solidFill>
              </a:rPr>
              <a:t>2023</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Lohnrunde</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Steuerfuss</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Würdigung</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Zusammenfassung</a:t>
            </a:r>
            <a:endParaRPr lang="de-CH" altLang="de-DE" sz="1800" dirty="0">
              <a:solidFill>
                <a:schemeClr val="tx1">
                  <a:lumMod val="75000"/>
                  <a:lumOff val="25000"/>
                </a:schemeClr>
              </a:solidFill>
            </a:endParaRPr>
          </a:p>
        </p:txBody>
      </p:sp>
    </p:spTree>
    <p:extLst>
      <p:ext uri="{BB962C8B-B14F-4D97-AF65-F5344CB8AC3E}">
        <p14:creationId xmlns:p14="http://schemas.microsoft.com/office/powerpoint/2010/main" val="9429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8928992"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Würdigung</a:t>
            </a:r>
            <a:endParaRPr lang="de-CH" dirty="0">
              <a:solidFill>
                <a:srgbClr val="0070C0"/>
              </a:solidFill>
              <a:latin typeface="Arial Narrow" panose="020B0606020202030204" pitchFamily="34" charset="0"/>
            </a:endParaRPr>
          </a:p>
        </p:txBody>
      </p:sp>
      <p:sp>
        <p:nvSpPr>
          <p:cNvPr id="23" name="Textfeld 22"/>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24" name="Textfeld 23"/>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8</a:t>
            </a:r>
            <a:endParaRPr lang="de-CH" sz="1000" dirty="0"/>
          </a:p>
        </p:txBody>
      </p:sp>
      <p:sp>
        <p:nvSpPr>
          <p:cNvPr id="26" name="Text Box 4"/>
          <p:cNvSpPr txBox="1">
            <a:spLocks noChangeArrowheads="1"/>
          </p:cNvSpPr>
          <p:nvPr/>
        </p:nvSpPr>
        <p:spPr bwMode="auto">
          <a:xfrm>
            <a:off x="407368" y="3306252"/>
            <a:ext cx="7920880" cy="97462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00"/>
              </a:spcBef>
              <a:spcAft>
                <a:spcPts val="100"/>
              </a:spcAft>
              <a:buClr>
                <a:schemeClr val="tx1">
                  <a:lumMod val="50000"/>
                  <a:lumOff val="50000"/>
                </a:schemeClr>
              </a:buClr>
            </a:pPr>
            <a:r>
              <a:rPr lang="de-CH" altLang="de-DE" sz="1800" b="1" dirty="0" smtClean="0">
                <a:solidFill>
                  <a:srgbClr val="0070C0"/>
                </a:solidFill>
                <a:effectLst/>
                <a:latin typeface="Arial Narrow" panose="020B0606020202030204" pitchFamily="34" charset="0"/>
                <a:ea typeface="+mn-ea"/>
                <a:cs typeface="Arial" panose="020B0604020202020204" pitchFamily="34" charset="0"/>
              </a:rPr>
              <a:t>Neue Investitionsstärke …</a:t>
            </a:r>
            <a:endParaRPr lang="de-CH" altLang="de-DE" sz="1800" dirty="0" smtClean="0">
              <a:solidFill>
                <a:srgbClr val="0070C0"/>
              </a:solidFill>
              <a:effectLst/>
              <a:latin typeface="Arial Narrow" panose="020B0606020202030204" pitchFamily="34" charset="0"/>
              <a:ea typeface="+mn-ea"/>
              <a:cs typeface="Arial" panose="020B0604020202020204" pitchFamily="34" charset="0"/>
            </a:endParaRPr>
          </a:p>
          <a:p>
            <a:pPr marL="285750" indent="-285750">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Der Stadtrat hat die Investitionstätigkeit erheblich verstärkt. Viele wichtige Projekte haben Vorlagenreife oder sind bereits in Umsetzung.</a:t>
            </a:r>
            <a:endParaRPr lang="de-CH" altLang="de-DE" sz="1400" dirty="0">
              <a:effectLst/>
              <a:latin typeface="Arial Narrow" panose="020B0606020202030204" pitchFamily="34" charset="0"/>
              <a:cs typeface="Arial" panose="020B0604020202020204" pitchFamily="34" charset="0"/>
              <a:sym typeface="Wingdings 3" panose="05040102010807070707" pitchFamily="18" charset="2"/>
            </a:endParaRPr>
          </a:p>
          <a:p>
            <a:pPr marL="285750" indent="-285750">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ea typeface="+mn-ea"/>
                <a:cs typeface="Arial" panose="020B0604020202020204" pitchFamily="34" charset="0"/>
                <a:sym typeface="Wingdings 3" panose="05040102010807070707" pitchFamily="18" charset="2"/>
              </a:rPr>
              <a:t>Viele dieser Projekte sind wichtig für die Lebensqualität und die Standortattraktivität von Schaffhausen.</a:t>
            </a:r>
            <a:endParaRPr lang="de-CH" altLang="de-DE" sz="1400" dirty="0" smtClean="0">
              <a:effectLst/>
              <a:latin typeface="Arial Narrow" panose="020B0606020202030204" pitchFamily="34" charset="0"/>
              <a:ea typeface="+mn-ea"/>
              <a:cs typeface="Arial" panose="020B0604020202020204" pitchFamily="34" charset="0"/>
              <a:sym typeface="Wingdings 3" panose="05040102010807070707" pitchFamily="18" charset="2"/>
            </a:endParaRPr>
          </a:p>
        </p:txBody>
      </p:sp>
      <p:sp>
        <p:nvSpPr>
          <p:cNvPr id="17" name="Text Box 4"/>
          <p:cNvSpPr txBox="1">
            <a:spLocks noChangeArrowheads="1"/>
          </p:cNvSpPr>
          <p:nvPr/>
        </p:nvSpPr>
        <p:spPr bwMode="auto">
          <a:xfrm>
            <a:off x="407368" y="4463048"/>
            <a:ext cx="7776864" cy="1990288"/>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200"/>
              </a:spcBef>
              <a:spcAft>
                <a:spcPts val="200"/>
              </a:spcAft>
              <a:buClr>
                <a:schemeClr val="tx1">
                  <a:lumMod val="50000"/>
                  <a:lumOff val="50000"/>
                </a:schemeClr>
              </a:buClr>
            </a:pPr>
            <a:r>
              <a:rPr lang="de-CH" altLang="de-DE" sz="1800" b="1" dirty="0" smtClean="0">
                <a:solidFill>
                  <a:srgbClr val="0070C0"/>
                </a:solidFill>
                <a:effectLst/>
                <a:latin typeface="Arial Narrow" panose="020B0606020202030204" pitchFamily="34" charset="0"/>
                <a:ea typeface="+mn-ea"/>
                <a:cs typeface="Arial" panose="020B0604020202020204" pitchFamily="34" charset="0"/>
              </a:rPr>
              <a:t>… bringt Herausforderungen bei der Finanzierung</a:t>
            </a:r>
            <a:endParaRPr lang="de-CH" altLang="de-DE" sz="1800" dirty="0" smtClean="0">
              <a:solidFill>
                <a:srgbClr val="0070C0"/>
              </a:solidFill>
              <a:effectLst/>
              <a:latin typeface="Arial Narrow" panose="020B0606020202030204" pitchFamily="34" charset="0"/>
              <a:ea typeface="+mn-ea"/>
              <a:cs typeface="Arial" panose="020B0604020202020204" pitchFamily="34" charset="0"/>
            </a:endParaRPr>
          </a:p>
          <a:p>
            <a:pPr marL="285750" indent="-285750">
              <a:spcBef>
                <a:spcPts val="200"/>
              </a:spcBef>
              <a:spcAft>
                <a:spcPts val="200"/>
              </a:spcAft>
              <a:buClr>
                <a:schemeClr val="tx1">
                  <a:lumMod val="50000"/>
                  <a:lumOff val="50000"/>
                </a:schemeClr>
              </a:buClr>
              <a:buFont typeface="Wingdings 3" panose="05040102010807070707" pitchFamily="18" charset="2"/>
              <a:buChar char="&quot;"/>
            </a:pPr>
            <a:r>
              <a:rPr lang="de-CH" altLang="de-DE" sz="1400" dirty="0" smtClean="0">
                <a:effectLst/>
                <a:latin typeface="Arial Narrow" panose="020B0606020202030204" pitchFamily="34" charset="0"/>
                <a:cs typeface="Arial" panose="020B0604020202020204" pitchFamily="34" charset="0"/>
                <a:sym typeface="Wingdings 3" panose="05040102010807070707" pitchFamily="18" charset="2"/>
              </a:rPr>
              <a:t>Die andere Seite der Medaille der neuen Investitionsstärke ("Investitionsberg") ist der erhöhte Finanzierungsbedarf.</a:t>
            </a:r>
          </a:p>
          <a:p>
            <a:pPr marL="285750" indent="-285750">
              <a:spcBef>
                <a:spcPts val="200"/>
              </a:spcBef>
              <a:spcAft>
                <a:spcPts val="2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Die h</a:t>
            </a:r>
            <a:r>
              <a:rPr lang="de-CH" altLang="de-DE" sz="1400" dirty="0" smtClean="0">
                <a:effectLst/>
                <a:latin typeface="Arial Narrow" panose="020B0606020202030204" pitchFamily="34" charset="0"/>
                <a:cs typeface="Arial" panose="020B0604020202020204" pitchFamily="34" charset="0"/>
                <a:sym typeface="Wingdings 3" panose="05040102010807070707" pitchFamily="18" charset="2"/>
              </a:rPr>
              <a:t>ohen Investitionen können nicht aus eigener Kraft finanziert werden.</a:t>
            </a:r>
          </a:p>
          <a:p>
            <a:pPr marL="285750" indent="-285750">
              <a:spcBef>
                <a:spcPts val="200"/>
              </a:spcBef>
              <a:spcAft>
                <a:spcPts val="2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ea typeface="+mn-ea"/>
                <a:cs typeface="Arial" panose="020B0604020202020204" pitchFamily="34" charset="0"/>
                <a:sym typeface="Wingdings 3" panose="05040102010807070707" pitchFamily="18" charset="2"/>
              </a:rPr>
              <a:t>Gesamtbeurteilung des Stadtrates: Eine beschränkte, investitionsbedingte Neuverschuldung ist nach Jahren mit tiefen Investitionen und signifikantem Schuldenabbau verantwortbar. Eine Priorisierung ist dennoch unumgänglich.</a:t>
            </a:r>
          </a:p>
          <a:p>
            <a:pPr marL="285750" indent="-285750">
              <a:spcBef>
                <a:spcPts val="200"/>
              </a:spcBef>
              <a:spcAft>
                <a:spcPts val="200"/>
              </a:spcAft>
              <a:buClr>
                <a:schemeClr val="tx1">
                  <a:lumMod val="50000"/>
                  <a:lumOff val="50000"/>
                </a:schemeClr>
              </a:buClr>
              <a:buFont typeface="Wingdings 3" panose="05040102010807070707" pitchFamily="18" charset="2"/>
              <a:buChar char="&quot;"/>
            </a:pPr>
            <a:r>
              <a:rPr lang="de-CH" altLang="de-DE" sz="1400" dirty="0">
                <a:latin typeface="Arial Narrow" panose="020B0606020202030204" pitchFamily="34" charset="0"/>
                <a:ea typeface="+mn-ea"/>
                <a:cs typeface="Arial" panose="020B0604020202020204" pitchFamily="34" charset="0"/>
                <a:sym typeface="Wingdings 3" panose="05040102010807070707" pitchFamily="18" charset="2"/>
              </a:rPr>
              <a:t>Um ein strukturelles Defizit in den Folgejahren zu verhindern und den Unterhalt der städtischen Infrastruktur nicht dauerhaft aufschieben zu müssen, wird der Stadtrat die finanzielle Situation im ersten Halbjahr 2020 analysieren und mit dem Budget 2021 eine Neubeurteilung </a:t>
            </a:r>
            <a:r>
              <a:rPr lang="de-CH" altLang="de-DE" sz="1400" dirty="0" smtClean="0">
                <a:latin typeface="Arial Narrow" panose="020B0606020202030204" pitchFamily="34" charset="0"/>
                <a:ea typeface="+mn-ea"/>
                <a:cs typeface="Arial" panose="020B0604020202020204" pitchFamily="34" charset="0"/>
                <a:sym typeface="Wingdings 3" panose="05040102010807070707" pitchFamily="18" charset="2"/>
              </a:rPr>
              <a:t>vornehmen</a:t>
            </a:r>
            <a:r>
              <a:rPr lang="de-CH" altLang="de-DE" sz="1400" dirty="0">
                <a:latin typeface="Arial Narrow" panose="020B0606020202030204" pitchFamily="34" charset="0"/>
                <a:ea typeface="+mn-ea"/>
                <a:cs typeface="Arial" panose="020B0604020202020204" pitchFamily="34" charset="0"/>
                <a:sym typeface="Wingdings 3" panose="05040102010807070707" pitchFamily="18" charset="2"/>
              </a:rPr>
              <a:t>. </a:t>
            </a:r>
            <a:endParaRPr lang="de-CH" altLang="de-DE" sz="1400" dirty="0" smtClean="0">
              <a:effectLst/>
              <a:latin typeface="Arial Narrow" panose="020B0606020202030204" pitchFamily="34" charset="0"/>
              <a:ea typeface="+mn-ea"/>
              <a:cs typeface="Arial" panose="020B0604020202020204" pitchFamily="34" charset="0"/>
            </a:endParaRPr>
          </a:p>
        </p:txBody>
      </p:sp>
      <p:sp>
        <p:nvSpPr>
          <p:cNvPr id="20" name="Text Box 4"/>
          <p:cNvSpPr txBox="1">
            <a:spLocks noChangeArrowheads="1"/>
          </p:cNvSpPr>
          <p:nvPr/>
        </p:nvSpPr>
        <p:spPr bwMode="auto">
          <a:xfrm>
            <a:off x="407368" y="1628800"/>
            <a:ext cx="7848872" cy="1495281"/>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200"/>
              </a:spcBef>
              <a:spcAft>
                <a:spcPts val="200"/>
              </a:spcAft>
              <a:buClr>
                <a:schemeClr val="tx1">
                  <a:lumMod val="50000"/>
                  <a:lumOff val="50000"/>
                </a:schemeClr>
              </a:buClr>
            </a:pPr>
            <a:r>
              <a:rPr lang="de-CH" altLang="de-DE" sz="1800" b="1" dirty="0" smtClean="0">
                <a:solidFill>
                  <a:srgbClr val="0070C0"/>
                </a:solidFill>
                <a:latin typeface="Arial Narrow" panose="020B0606020202030204" pitchFamily="34" charset="0"/>
                <a:ea typeface="+mn-ea"/>
                <a:cs typeface="Arial" panose="020B0604020202020204" pitchFamily="34" charset="0"/>
              </a:rPr>
              <a:t>Ausgeglichenes Budget mit gleichbleibendem Steuerfuss von 93%</a:t>
            </a:r>
            <a:endParaRPr lang="de-CH" altLang="de-DE" sz="1800" dirty="0" smtClean="0">
              <a:solidFill>
                <a:srgbClr val="0070C0"/>
              </a:solidFill>
              <a:effectLst/>
              <a:latin typeface="Arial Narrow" panose="020B0606020202030204" pitchFamily="34" charset="0"/>
              <a:ea typeface="+mn-ea"/>
              <a:cs typeface="Arial" panose="020B0604020202020204" pitchFamily="34" charset="0"/>
            </a:endParaRPr>
          </a:p>
          <a:p>
            <a:pPr marL="285750" indent="-285750">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Budget wurde mit den klaren Vorgaben "ausgeglichene Erfolgsrechnung" und "gleichbleibender Steuerfuss" erstellt.</a:t>
            </a:r>
            <a:endParaRPr lang="de-CH" altLang="de-DE" sz="1400" dirty="0">
              <a:latin typeface="Arial Narrow" panose="020B0606020202030204" pitchFamily="34" charset="0"/>
              <a:cs typeface="Arial" panose="020B0604020202020204" pitchFamily="34" charset="0"/>
              <a:sym typeface="Wingdings 3" panose="05040102010807070707" pitchFamily="18" charset="2"/>
            </a:endParaRPr>
          </a:p>
          <a:p>
            <a:pPr marL="285750" indent="-285750">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a:latin typeface="Arial Narrow" panose="020B0606020202030204" pitchFamily="34" charset="0"/>
                <a:cs typeface="Arial" panose="020B0604020202020204" pitchFamily="34" charset="0"/>
                <a:sym typeface="Wingdings 3" panose="05040102010807070707" pitchFamily="18" charset="2"/>
              </a:rPr>
              <a:t>Ausgeglichenes Budget </a:t>
            </a: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2020 erreicht, aber nur …</a:t>
            </a:r>
          </a:p>
          <a:p>
            <a:pPr marL="538163" lvl="1" indent="-269875">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dank Budgetkürzungen;</a:t>
            </a:r>
          </a:p>
          <a:p>
            <a:pPr marL="538163" lvl="1" indent="-269875">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dank STAF-Kompensation und Schwankungsreserve;</a:t>
            </a:r>
          </a:p>
          <a:p>
            <a:pPr marL="538163" lvl="1" indent="-269875">
              <a:spcBef>
                <a:spcPts val="100"/>
              </a:spcBef>
              <a:spcAft>
                <a:spcPts val="100"/>
              </a:spcAft>
              <a:buClr>
                <a:schemeClr val="tx1">
                  <a:lumMod val="50000"/>
                  <a:lumOff val="50000"/>
                </a:schemeClr>
              </a:buClr>
              <a:buFont typeface="Wingdings 3" panose="05040102010807070707" pitchFamily="18" charset="2"/>
              <a:buChar char="&quot;"/>
            </a:pPr>
            <a:r>
              <a:rPr lang="de-CH" altLang="de-DE" sz="1400" dirty="0" smtClean="0">
                <a:latin typeface="Arial Narrow" panose="020B0606020202030204" pitchFamily="34" charset="0"/>
                <a:cs typeface="Arial" panose="020B0604020202020204" pitchFamily="34" charset="0"/>
                <a:sym typeface="Wingdings 3" panose="05040102010807070707" pitchFamily="18" charset="2"/>
              </a:rPr>
              <a:t>dank überdurchschnittlicher Beanspruchung von Fonds.</a:t>
            </a:r>
          </a:p>
        </p:txBody>
      </p:sp>
    </p:spTree>
    <p:extLst>
      <p:ext uri="{BB962C8B-B14F-4D97-AF65-F5344CB8AC3E}">
        <p14:creationId xmlns:p14="http://schemas.microsoft.com/office/powerpoint/2010/main" val="2169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407368" y="980728"/>
            <a:ext cx="5144655"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Übersicht</a:t>
            </a:r>
            <a:endParaRPr lang="de-CH" dirty="0">
              <a:solidFill>
                <a:srgbClr val="0070C0"/>
              </a:solidFill>
              <a:latin typeface="Arial Narrow" panose="020B0606020202030204" pitchFamily="34" charset="0"/>
            </a:endParaRPr>
          </a:p>
        </p:txBody>
      </p:sp>
      <p:sp>
        <p:nvSpPr>
          <p:cNvPr id="10" name="Rechteck 9"/>
          <p:cNvSpPr/>
          <p:nvPr/>
        </p:nvSpPr>
        <p:spPr bwMode="auto">
          <a:xfrm>
            <a:off x="315543" y="4738693"/>
            <a:ext cx="8499566" cy="418499"/>
          </a:xfrm>
          <a:prstGeom prst="rect">
            <a:avLst/>
          </a:prstGeom>
          <a:solidFill>
            <a:srgbClr val="0070C0">
              <a:alpha val="7843"/>
            </a:srgbClr>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endParaRPr>
          </a:p>
        </p:txBody>
      </p:sp>
      <p:sp>
        <p:nvSpPr>
          <p:cNvPr id="11" name="Text Box 4"/>
          <p:cNvSpPr txBox="1">
            <a:spLocks noChangeArrowheads="1"/>
          </p:cNvSpPr>
          <p:nvPr/>
        </p:nvSpPr>
        <p:spPr bwMode="auto">
          <a:xfrm>
            <a:off x="609600" y="2286000"/>
            <a:ext cx="5342384"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Budget 2020</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a:solidFill>
                  <a:schemeClr val="tx1">
                    <a:lumMod val="75000"/>
                    <a:lumOff val="25000"/>
                  </a:schemeClr>
                </a:solidFill>
              </a:rPr>
              <a:t>Finanzplan </a:t>
            </a:r>
            <a:r>
              <a:rPr lang="de-CH" altLang="de-DE" sz="1800" dirty="0" smtClean="0">
                <a:solidFill>
                  <a:schemeClr val="tx1">
                    <a:lumMod val="75000"/>
                    <a:lumOff val="25000"/>
                  </a:schemeClr>
                </a:solidFill>
              </a:rPr>
              <a:t>2020 </a:t>
            </a:r>
            <a:r>
              <a:rPr lang="de-CH" altLang="de-DE" sz="1800" dirty="0">
                <a:solidFill>
                  <a:schemeClr val="tx1">
                    <a:lumMod val="75000"/>
                    <a:lumOff val="25000"/>
                  </a:schemeClr>
                </a:solidFill>
              </a:rPr>
              <a:t>bis </a:t>
            </a:r>
            <a:r>
              <a:rPr lang="de-CH" altLang="de-DE" sz="1800" dirty="0" smtClean="0">
                <a:solidFill>
                  <a:schemeClr val="tx1">
                    <a:lumMod val="75000"/>
                    <a:lumOff val="25000"/>
                  </a:schemeClr>
                </a:solidFill>
              </a:rPr>
              <a:t>2023</a:t>
            </a:r>
            <a:endParaRPr lang="de-CH" altLang="de-DE" sz="1800" dirty="0">
              <a:solidFill>
                <a:schemeClr val="tx1">
                  <a:lumMod val="75000"/>
                  <a:lumOff val="25000"/>
                </a:schemeClr>
              </a:solidFill>
            </a:endParaRP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Lohnrunde</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Steuerfuss</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Würdigung</a:t>
            </a:r>
          </a:p>
          <a:p>
            <a:pPr marL="342900" indent="-342900">
              <a:spcBef>
                <a:spcPts val="1200"/>
              </a:spcBef>
              <a:spcAft>
                <a:spcPts val="600"/>
              </a:spcAft>
              <a:buClr>
                <a:schemeClr val="bg1">
                  <a:lumMod val="50000"/>
                </a:schemeClr>
              </a:buClr>
              <a:buFont typeface="+mj-lt"/>
              <a:buAutoNum type="arabicPeriod"/>
            </a:pPr>
            <a:r>
              <a:rPr lang="de-CH" altLang="de-DE" sz="1800" dirty="0" smtClean="0">
                <a:solidFill>
                  <a:schemeClr val="tx1">
                    <a:lumMod val="75000"/>
                    <a:lumOff val="25000"/>
                  </a:schemeClr>
                </a:solidFill>
              </a:rPr>
              <a:t>Zusammenfassung</a:t>
            </a:r>
            <a:endParaRPr lang="de-CH" altLang="de-DE" sz="1800" dirty="0">
              <a:solidFill>
                <a:schemeClr val="tx1">
                  <a:lumMod val="75000"/>
                  <a:lumOff val="25000"/>
                </a:schemeClr>
              </a:solidFill>
            </a:endParaRPr>
          </a:p>
        </p:txBody>
      </p:sp>
    </p:spTree>
    <p:extLst>
      <p:ext uri="{BB962C8B-B14F-4D97-AF65-F5344CB8AC3E}">
        <p14:creationId xmlns:p14="http://schemas.microsoft.com/office/powerpoint/2010/main" val="30222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94892285"/>
              </p:ext>
            </p:extLst>
          </p:nvPr>
        </p:nvGraphicFramePr>
        <p:xfrm>
          <a:off x="7642942" y="1478332"/>
          <a:ext cx="4147530" cy="1735881"/>
        </p:xfrm>
        <a:graphic>
          <a:graphicData uri="http://schemas.openxmlformats.org/drawingml/2006/table">
            <a:tbl>
              <a:tblPr firstRow="1" bandRow="1">
                <a:tableStyleId>{5C22544A-7EE6-4342-B048-85BDC9FD1C3A}</a:tableStyleId>
              </a:tblPr>
              <a:tblGrid>
                <a:gridCol w="2940513">
                  <a:extLst>
                    <a:ext uri="{9D8B030D-6E8A-4147-A177-3AD203B41FA5}">
                      <a16:colId xmlns="" xmlns:a16="http://schemas.microsoft.com/office/drawing/2014/main" val="20000"/>
                    </a:ext>
                  </a:extLst>
                </a:gridCol>
                <a:gridCol w="820676">
                  <a:extLst>
                    <a:ext uri="{9D8B030D-6E8A-4147-A177-3AD203B41FA5}">
                      <a16:colId xmlns="" xmlns:a16="http://schemas.microsoft.com/office/drawing/2014/main" val="20001"/>
                    </a:ext>
                  </a:extLst>
                </a:gridCol>
                <a:gridCol w="386341">
                  <a:extLst>
                    <a:ext uri="{9D8B030D-6E8A-4147-A177-3AD203B41FA5}">
                      <a16:colId xmlns="" xmlns:a16="http://schemas.microsoft.com/office/drawing/2014/main" val="20002"/>
                    </a:ext>
                  </a:extLst>
                </a:gridCol>
              </a:tblGrid>
              <a:tr h="247983">
                <a:tc>
                  <a:txBody>
                    <a:bodyPr/>
                    <a:lstStyle/>
                    <a:p>
                      <a:r>
                        <a:rPr lang="de-CH" sz="1200" b="1" dirty="0" smtClean="0">
                          <a:solidFill>
                            <a:schemeClr val="tx1">
                              <a:lumMod val="75000"/>
                              <a:lumOff val="25000"/>
                            </a:schemeClr>
                          </a:solidFill>
                          <a:latin typeface="Arial Narrow" panose="020B0606020202030204" pitchFamily="34" charset="0"/>
                        </a:rPr>
                        <a:t>Kennzahlen Budget</a:t>
                      </a:r>
                      <a:r>
                        <a:rPr lang="de-CH" sz="1200" b="1" baseline="0" dirty="0" smtClean="0">
                          <a:solidFill>
                            <a:schemeClr val="tx1">
                              <a:lumMod val="75000"/>
                              <a:lumOff val="25000"/>
                            </a:schemeClr>
                          </a:solidFill>
                          <a:latin typeface="Arial Narrow" panose="020B0606020202030204" pitchFamily="34" charset="0"/>
                        </a:rPr>
                        <a:t> 2020</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247983">
                <a:tc>
                  <a:txBody>
                    <a:bodyPr/>
                    <a:lstStyle/>
                    <a:p>
                      <a:r>
                        <a:rPr lang="de-CH" sz="1200" b="1" dirty="0" smtClean="0">
                          <a:solidFill>
                            <a:schemeClr val="tx1">
                              <a:lumMod val="75000"/>
                              <a:lumOff val="25000"/>
                            </a:schemeClr>
                          </a:solidFill>
                          <a:latin typeface="Arial Narrow" panose="020B0606020202030204" pitchFamily="34" charset="0"/>
                        </a:rPr>
                        <a:t>Aufwand</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262.5 Mio.</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Fr.</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247983">
                <a:tc>
                  <a:txBody>
                    <a:bodyPr/>
                    <a:lstStyle/>
                    <a:p>
                      <a:r>
                        <a:rPr lang="de-CH" sz="1200" b="1" dirty="0" smtClean="0">
                          <a:solidFill>
                            <a:schemeClr val="tx1">
                              <a:lumMod val="75000"/>
                              <a:lumOff val="25000"/>
                            </a:schemeClr>
                          </a:solidFill>
                          <a:latin typeface="Arial Narrow" panose="020B0606020202030204" pitchFamily="34" charset="0"/>
                        </a:rPr>
                        <a:t>Ertrag</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260.6 Mio.</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Fr.</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247983">
                <a:tc>
                  <a:txBody>
                    <a:bodyPr/>
                    <a:lstStyle/>
                    <a:p>
                      <a:r>
                        <a:rPr lang="de-CH" sz="1200" b="1" dirty="0" smtClean="0">
                          <a:solidFill>
                            <a:schemeClr val="tx1">
                              <a:lumMod val="75000"/>
                              <a:lumOff val="25000"/>
                            </a:schemeClr>
                          </a:solidFill>
                          <a:latin typeface="Arial Narrow" panose="020B0606020202030204" pitchFamily="34" charset="0"/>
                        </a:rPr>
                        <a:t>Aufwandüberschuss</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0.8 Mio.</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Fr.</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247983">
                <a:tc>
                  <a:txBody>
                    <a:bodyPr/>
                    <a:lstStyle/>
                    <a:p>
                      <a:r>
                        <a:rPr lang="de-CH" sz="1200" b="1" dirty="0" smtClean="0">
                          <a:solidFill>
                            <a:schemeClr val="tx1">
                              <a:lumMod val="75000"/>
                              <a:lumOff val="25000"/>
                            </a:schemeClr>
                          </a:solidFill>
                          <a:latin typeface="Arial Narrow" panose="020B0606020202030204" pitchFamily="34" charset="0"/>
                        </a:rPr>
                        <a:t>mit Budget bewilligte Netto-Investitionen</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10.3 Mio.</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Fr.</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247983">
                <a:tc>
                  <a:txBody>
                    <a:bodyPr/>
                    <a:lstStyle/>
                    <a:p>
                      <a:r>
                        <a:rPr lang="de-CH" sz="1200" b="1" dirty="0" smtClean="0">
                          <a:solidFill>
                            <a:schemeClr val="tx1">
                              <a:lumMod val="75000"/>
                              <a:lumOff val="25000"/>
                            </a:schemeClr>
                          </a:solidFill>
                          <a:latin typeface="Arial Narrow" panose="020B0606020202030204" pitchFamily="34" charset="0"/>
                        </a:rPr>
                        <a:t>Steuerfuss</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baseline="0" dirty="0" smtClean="0">
                          <a:solidFill>
                            <a:schemeClr val="tx1">
                              <a:lumMod val="75000"/>
                              <a:lumOff val="25000"/>
                            </a:schemeClr>
                          </a:solidFill>
                          <a:latin typeface="Arial Narrow" panose="020B0606020202030204" pitchFamily="34" charset="0"/>
                        </a:rPr>
                        <a:t>93</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247983">
                <a:tc>
                  <a:txBody>
                    <a:bodyPr/>
                    <a:lstStyle/>
                    <a:p>
                      <a:r>
                        <a:rPr lang="de-CH" sz="1200" b="1" dirty="0" smtClean="0">
                          <a:solidFill>
                            <a:schemeClr val="tx1">
                              <a:lumMod val="75000"/>
                              <a:lumOff val="25000"/>
                            </a:schemeClr>
                          </a:solidFill>
                          <a:latin typeface="Arial Narrow" panose="020B0606020202030204" pitchFamily="34" charset="0"/>
                        </a:rPr>
                        <a:t>Lohnsummenentwicklung 2020</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1.00</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r"/>
                      <a:r>
                        <a:rPr lang="de-CH" sz="1200" b="1" dirty="0" smtClean="0">
                          <a:solidFill>
                            <a:schemeClr val="tx1">
                              <a:lumMod val="75000"/>
                              <a:lumOff val="25000"/>
                            </a:schemeClr>
                          </a:solidFill>
                          <a:latin typeface="Arial Narrow" panose="020B0606020202030204" pitchFamily="34" charset="0"/>
                        </a:rPr>
                        <a:t>%</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bl>
          </a:graphicData>
        </a:graphic>
      </p:graphicFrame>
      <p:sp>
        <p:nvSpPr>
          <p:cNvPr id="5" name="Text Box 4"/>
          <p:cNvSpPr txBox="1">
            <a:spLocks noChangeArrowheads="1"/>
          </p:cNvSpPr>
          <p:nvPr/>
        </p:nvSpPr>
        <p:spPr bwMode="auto">
          <a:xfrm>
            <a:off x="407368" y="1412776"/>
            <a:ext cx="6768752" cy="520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5113" lvl="1" indent="-265113">
              <a:lnSpc>
                <a:spcPct val="98000"/>
              </a:lnSpc>
              <a:spcBef>
                <a:spcPts val="0"/>
              </a:spcBef>
              <a:spcAft>
                <a:spcPts val="0"/>
              </a:spcAft>
              <a:buClr>
                <a:schemeClr val="bg1">
                  <a:lumMod val="50000"/>
                </a:schemeClr>
              </a:buClr>
            </a:pPr>
            <a:r>
              <a:rPr lang="de-CH" altLang="de-DE" sz="1500" b="1" dirty="0" smtClean="0">
                <a:latin typeface="Arial Narrow" panose="020B0606020202030204" pitchFamily="34" charset="0"/>
                <a:cs typeface="Arial" panose="020B0604020202020204" pitchFamily="34" charset="0"/>
              </a:rPr>
              <a:t>Ausgeglichenes Budget 2020 mit gleichbleibendem Steuerfuss 93%</a:t>
            </a: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rPr>
              <a:t>Ausgeglichenes </a:t>
            </a:r>
            <a:r>
              <a:rPr lang="de-CH" altLang="de-DE" sz="1500" dirty="0">
                <a:latin typeface="Arial Narrow" panose="020B0606020202030204" pitchFamily="34" charset="0"/>
                <a:cs typeface="Arial" panose="020B0604020202020204" pitchFamily="34" charset="0"/>
              </a:rPr>
              <a:t>Budget mit einer roten Null (-0.8 Mio. Franken) nur erreicht wegen …</a:t>
            </a:r>
          </a:p>
          <a:p>
            <a:pPr marL="685800" lvl="2">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a:latin typeface="Arial Narrow" panose="020B0606020202030204" pitchFamily="34" charset="0"/>
                <a:cs typeface="Arial" panose="020B0604020202020204" pitchFamily="34" charset="0"/>
              </a:rPr>
              <a:t>signifikanter </a:t>
            </a:r>
            <a:r>
              <a:rPr lang="de-CH" altLang="de-DE" sz="1500" dirty="0" smtClean="0">
                <a:latin typeface="Arial Narrow" panose="020B0606020202030204" pitchFamily="34" charset="0"/>
                <a:cs typeface="Arial" panose="020B0604020202020204" pitchFamily="34" charset="0"/>
              </a:rPr>
              <a:t>Budgetkürzungen,</a:t>
            </a:r>
          </a:p>
          <a:p>
            <a:pPr marL="685800" lvl="2">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rPr>
              <a:t>Fondsbeanspruchungen (+4.9 Mio. Fr.) und</a:t>
            </a:r>
            <a:endParaRPr lang="de-CH" altLang="de-DE" sz="1500" dirty="0">
              <a:latin typeface="Arial Narrow" panose="020B0606020202030204" pitchFamily="34" charset="0"/>
              <a:cs typeface="Arial" panose="020B0604020202020204" pitchFamily="34" charset="0"/>
            </a:endParaRPr>
          </a:p>
          <a:p>
            <a:pPr marL="685800" lvl="2">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a:latin typeface="Arial Narrow" panose="020B0606020202030204" pitchFamily="34" charset="0"/>
                <a:cs typeface="Arial" panose="020B0604020202020204" pitchFamily="34" charset="0"/>
              </a:rPr>
              <a:t>u</a:t>
            </a:r>
            <a:r>
              <a:rPr lang="de-CH" altLang="de-DE" sz="1500" dirty="0" smtClean="0">
                <a:latin typeface="Arial Narrow" panose="020B0606020202030204" pitchFamily="34" charset="0"/>
                <a:cs typeface="Arial" panose="020B0604020202020204" pitchFamily="34" charset="0"/>
              </a:rPr>
              <a:t>nd der Entnahme </a:t>
            </a:r>
            <a:r>
              <a:rPr lang="de-CH" altLang="de-DE" sz="1500" dirty="0">
                <a:latin typeface="Arial Narrow" panose="020B0606020202030204" pitchFamily="34" charset="0"/>
                <a:cs typeface="Arial" panose="020B0604020202020204" pitchFamily="34" charset="0"/>
              </a:rPr>
              <a:t>aus der Schwankungsreserve (3.3 Mio. Fr</a:t>
            </a:r>
            <a:r>
              <a:rPr lang="de-CH" altLang="de-DE" sz="1500" dirty="0" smtClean="0">
                <a:latin typeface="Arial Narrow" panose="020B0606020202030204" pitchFamily="34" charset="0"/>
                <a:cs typeface="Arial" panose="020B0604020202020204" pitchFamily="34" charset="0"/>
              </a:rPr>
              <a:t>.).</a:t>
            </a:r>
            <a:endParaRPr lang="de-CH" altLang="de-DE" sz="1500" dirty="0">
              <a:latin typeface="Arial Narrow" panose="020B0606020202030204" pitchFamily="34" charset="0"/>
              <a:cs typeface="Arial" panose="020B0604020202020204" pitchFamily="34" charset="0"/>
            </a:endParaRP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rPr>
              <a:t>Mit dem Budget werden 2’100% neue Stellen beantragt (davon Feuerwehrpikett 1'030%).</a:t>
            </a:r>
          </a:p>
          <a:p>
            <a:pPr marL="265113" lvl="1" indent="-265113">
              <a:lnSpc>
                <a:spcPct val="98000"/>
              </a:lnSpc>
              <a:spcBef>
                <a:spcPts val="0"/>
              </a:spcBef>
              <a:spcAft>
                <a:spcPts val="0"/>
              </a:spcAft>
              <a:buClr>
                <a:schemeClr val="bg1">
                  <a:lumMod val="50000"/>
                </a:schemeClr>
              </a:buClr>
            </a:pPr>
            <a:endParaRPr lang="de-CH" altLang="de-DE" sz="800" b="1" dirty="0">
              <a:solidFill>
                <a:srgbClr val="FF0000"/>
              </a:solidFill>
              <a:latin typeface="Arial Narrow" panose="020B0606020202030204" pitchFamily="34" charset="0"/>
              <a:cs typeface="Arial" panose="020B0604020202020204" pitchFamily="34" charset="0"/>
            </a:endParaRPr>
          </a:p>
          <a:p>
            <a:pPr marL="265113" lvl="1" indent="-265113">
              <a:lnSpc>
                <a:spcPct val="98000"/>
              </a:lnSpc>
              <a:spcBef>
                <a:spcPts val="0"/>
              </a:spcBef>
              <a:spcAft>
                <a:spcPts val="0"/>
              </a:spcAft>
              <a:buClr>
                <a:schemeClr val="bg1">
                  <a:lumMod val="50000"/>
                </a:schemeClr>
              </a:buClr>
            </a:pPr>
            <a:r>
              <a:rPr lang="de-CH" altLang="de-DE" sz="1500" b="1" dirty="0" smtClean="0">
                <a:latin typeface="Arial Narrow" panose="020B0606020202030204" pitchFamily="34" charset="0"/>
                <a:cs typeface="Arial" panose="020B0604020202020204" pitchFamily="34" charset="0"/>
              </a:rPr>
              <a:t>1.0% mehr Lohn und ein zusätzlicher Ferientag für das Personal</a:t>
            </a:r>
            <a:endParaRPr lang="de-CH" altLang="de-DE" sz="1500" b="1" dirty="0">
              <a:latin typeface="Arial Narrow" panose="020B0606020202030204" pitchFamily="34" charset="0"/>
              <a:cs typeface="Arial" panose="020B0604020202020204" pitchFamily="34" charset="0"/>
            </a:endParaRPr>
          </a:p>
          <a:p>
            <a:pPr marL="285750" lvl="1">
              <a:lnSpc>
                <a:spcPct val="98000"/>
              </a:lnSpc>
              <a:spcBef>
                <a:spcPts val="0"/>
              </a:spcBef>
              <a:spcAft>
                <a:spcPts val="0"/>
              </a:spcAft>
              <a:buClr>
                <a:schemeClr val="bg1">
                  <a:lumMod val="50000"/>
                </a:schemeClr>
              </a:buClr>
              <a:buFont typeface="Wingdings 3" panose="05040102010807070707" pitchFamily="18" charset="2"/>
              <a:buChar char="9"/>
              <a:tabLst>
                <a:tab pos="265113" algn="l"/>
              </a:tabLst>
            </a:pPr>
            <a:r>
              <a:rPr lang="de-CH" altLang="de-DE" sz="1500" dirty="0">
                <a:latin typeface="Arial Narrow" panose="020B0606020202030204" pitchFamily="34" charset="0"/>
                <a:cs typeface="Arial" panose="020B0604020202020204" pitchFamily="34" charset="0"/>
              </a:rPr>
              <a:t>Gute und sehr gute Leistungen des Personals werden belohnt.</a:t>
            </a:r>
          </a:p>
          <a:p>
            <a:pPr marL="285750" lvl="1">
              <a:lnSpc>
                <a:spcPct val="98000"/>
              </a:lnSpc>
              <a:spcBef>
                <a:spcPts val="0"/>
              </a:spcBef>
              <a:spcAft>
                <a:spcPts val="0"/>
              </a:spcAft>
              <a:buClr>
                <a:schemeClr val="bg1">
                  <a:lumMod val="50000"/>
                </a:schemeClr>
              </a:buClr>
              <a:buFont typeface="Wingdings 3" panose="05040102010807070707" pitchFamily="18" charset="2"/>
              <a:buChar char="9"/>
              <a:tabLst>
                <a:tab pos="265113" algn="l"/>
              </a:tabLst>
            </a:pPr>
            <a:r>
              <a:rPr lang="de-CH" altLang="de-DE" sz="1500" dirty="0" smtClean="0">
                <a:latin typeface="Arial Narrow" panose="020B0606020202030204" pitchFamily="34" charset="0"/>
                <a:cs typeface="Arial" panose="020B0604020202020204" pitchFamily="34" charset="0"/>
              </a:rPr>
              <a:t>Die </a:t>
            </a:r>
            <a:r>
              <a:rPr lang="de-CH" altLang="de-DE" sz="1500" dirty="0">
                <a:latin typeface="Arial Narrow" panose="020B0606020202030204" pitchFamily="34" charset="0"/>
                <a:cs typeface="Arial" panose="020B0604020202020204" pitchFamily="34" charset="0"/>
              </a:rPr>
              <a:t>Stadt </a:t>
            </a:r>
            <a:r>
              <a:rPr lang="de-CH" altLang="de-DE" sz="1500" dirty="0" smtClean="0">
                <a:latin typeface="Arial Narrow" panose="020B0606020202030204" pitchFamily="34" charset="0"/>
                <a:cs typeface="Arial" panose="020B0604020202020204" pitchFamily="34" charset="0"/>
              </a:rPr>
              <a:t>kann auch bei schwieriger finanzieller Situation ein positives Signal im immer anspruchsvolleren Arbeitsmarkt aussenden.</a:t>
            </a:r>
          </a:p>
          <a:p>
            <a:pPr marL="265113" lvl="1" indent="-265113">
              <a:lnSpc>
                <a:spcPct val="98000"/>
              </a:lnSpc>
              <a:spcBef>
                <a:spcPts val="0"/>
              </a:spcBef>
              <a:spcAft>
                <a:spcPts val="0"/>
              </a:spcAft>
              <a:buClr>
                <a:schemeClr val="bg1">
                  <a:lumMod val="50000"/>
                </a:schemeClr>
              </a:buClr>
            </a:pPr>
            <a:endParaRPr lang="de-CH" altLang="de-DE" sz="800" b="1" dirty="0" smtClean="0">
              <a:solidFill>
                <a:srgbClr val="FF0000"/>
              </a:solidFill>
              <a:latin typeface="Arial Narrow" panose="020B0606020202030204" pitchFamily="34" charset="0"/>
              <a:cs typeface="Arial" panose="020B0604020202020204" pitchFamily="34" charset="0"/>
            </a:endParaRPr>
          </a:p>
          <a:p>
            <a:pPr marL="265113" lvl="1" indent="-265113">
              <a:lnSpc>
                <a:spcPct val="98000"/>
              </a:lnSpc>
              <a:spcBef>
                <a:spcPts val="0"/>
              </a:spcBef>
              <a:spcAft>
                <a:spcPts val="0"/>
              </a:spcAft>
              <a:buClr>
                <a:schemeClr val="bg1">
                  <a:lumMod val="50000"/>
                </a:schemeClr>
              </a:buClr>
            </a:pPr>
            <a:endParaRPr lang="de-CH" altLang="de-DE" sz="500" b="1" dirty="0" smtClean="0">
              <a:solidFill>
                <a:srgbClr val="FF0000"/>
              </a:solidFill>
              <a:latin typeface="Arial Narrow" panose="020B0606020202030204" pitchFamily="34" charset="0"/>
              <a:cs typeface="Arial" panose="020B0604020202020204" pitchFamily="34" charset="0"/>
            </a:endParaRPr>
          </a:p>
          <a:p>
            <a:pPr marL="265113" lvl="1" indent="-265113">
              <a:lnSpc>
                <a:spcPct val="98000"/>
              </a:lnSpc>
              <a:spcBef>
                <a:spcPts val="0"/>
              </a:spcBef>
              <a:spcAft>
                <a:spcPts val="0"/>
              </a:spcAft>
              <a:buClr>
                <a:schemeClr val="bg1">
                  <a:lumMod val="50000"/>
                </a:schemeClr>
              </a:buClr>
            </a:pPr>
            <a:r>
              <a:rPr lang="de-CH" altLang="de-DE" sz="1500" b="1" dirty="0" smtClean="0">
                <a:latin typeface="Arial Narrow" panose="020B0606020202030204" pitchFamily="34" charset="0"/>
                <a:cs typeface="Arial" panose="020B0604020202020204" pitchFamily="34" charset="0"/>
              </a:rPr>
              <a:t>Hohe Investitionskredite für Strassen, Schulen und Freizeit im Budget 2020</a:t>
            </a: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rPr>
              <a:t>Mit dem Budget werden Investitionskredite im Umfang von netto 10.3 Mio. Fr. beantragt.</a:t>
            </a:r>
          </a:p>
          <a:p>
            <a:pPr marL="265113" lvl="1" indent="-265113">
              <a:lnSpc>
                <a:spcPct val="98000"/>
              </a:lnSpc>
              <a:spcBef>
                <a:spcPts val="0"/>
              </a:spcBef>
              <a:spcAft>
                <a:spcPts val="0"/>
              </a:spcAft>
              <a:buClr>
                <a:schemeClr val="bg1">
                  <a:lumMod val="50000"/>
                </a:schemeClr>
              </a:buClr>
            </a:pPr>
            <a:r>
              <a:rPr lang="de-CH" altLang="de-DE" sz="800" b="1" dirty="0" smtClean="0">
                <a:solidFill>
                  <a:srgbClr val="FF0000"/>
                </a:solidFill>
                <a:latin typeface="Arial Narrow" panose="020B0606020202030204" pitchFamily="34" charset="0"/>
                <a:cs typeface="Arial" panose="020B0604020202020204" pitchFamily="34" charset="0"/>
              </a:rPr>
              <a:t> </a:t>
            </a:r>
          </a:p>
          <a:p>
            <a:pPr marL="265113" lvl="1" indent="-265113">
              <a:lnSpc>
                <a:spcPct val="98000"/>
              </a:lnSpc>
              <a:spcBef>
                <a:spcPts val="0"/>
              </a:spcBef>
              <a:spcAft>
                <a:spcPts val="0"/>
              </a:spcAft>
              <a:buClr>
                <a:schemeClr val="bg1">
                  <a:lumMod val="50000"/>
                </a:schemeClr>
              </a:buClr>
            </a:pPr>
            <a:r>
              <a:rPr lang="de-CH" altLang="de-DE" sz="1500" b="1" dirty="0" smtClean="0">
                <a:latin typeface="Arial Narrow" panose="020B0606020202030204" pitchFamily="34" charset="0"/>
                <a:cs typeface="Arial" panose="020B0604020202020204" pitchFamily="34" charset="0"/>
              </a:rPr>
              <a:t>Die neue Investitionsstärke …</a:t>
            </a: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rPr>
              <a:t>Der Stadtrat hat die Investitionstätigkeit erheblich verstärkt.</a:t>
            </a: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rPr>
              <a:t>Verschiedene grosse und für Schaffhausen wichtige Projekte haben Vorlagenreife erlangt oder sind bereits in Umsetzung.</a:t>
            </a:r>
            <a:endParaRPr lang="de-CH" altLang="de-DE" sz="1500" dirty="0">
              <a:latin typeface="Arial Narrow" panose="020B0606020202030204" pitchFamily="34" charset="0"/>
              <a:cs typeface="Arial" panose="020B0604020202020204" pitchFamily="34" charset="0"/>
            </a:endParaRPr>
          </a:p>
          <a:p>
            <a:pPr marL="265113" lvl="1" indent="-265113">
              <a:lnSpc>
                <a:spcPct val="98000"/>
              </a:lnSpc>
              <a:spcBef>
                <a:spcPts val="0"/>
              </a:spcBef>
              <a:spcAft>
                <a:spcPts val="0"/>
              </a:spcAft>
              <a:buClr>
                <a:schemeClr val="bg1">
                  <a:lumMod val="50000"/>
                </a:schemeClr>
              </a:buClr>
            </a:pPr>
            <a:endParaRPr lang="de-CH" altLang="de-DE" sz="800" b="1" dirty="0">
              <a:solidFill>
                <a:srgbClr val="FF0000"/>
              </a:solidFill>
              <a:latin typeface="Arial Narrow" panose="020B0606020202030204" pitchFamily="34" charset="0"/>
              <a:cs typeface="Arial" panose="020B0604020202020204" pitchFamily="34" charset="0"/>
            </a:endParaRPr>
          </a:p>
          <a:p>
            <a:pPr marL="265113" lvl="1" indent="-265113">
              <a:lnSpc>
                <a:spcPct val="98000"/>
              </a:lnSpc>
              <a:spcBef>
                <a:spcPts val="0"/>
              </a:spcBef>
              <a:spcAft>
                <a:spcPts val="0"/>
              </a:spcAft>
              <a:buClr>
                <a:schemeClr val="bg1">
                  <a:lumMod val="50000"/>
                </a:schemeClr>
              </a:buClr>
            </a:pPr>
            <a:r>
              <a:rPr lang="de-CH" altLang="de-DE" sz="1500" b="1" dirty="0" smtClean="0">
                <a:latin typeface="Arial Narrow" panose="020B0606020202030204" pitchFamily="34" charset="0"/>
                <a:cs typeface="Arial" panose="020B0604020202020204" pitchFamily="34" charset="0"/>
              </a:rPr>
              <a:t>… bringt Herausforderungen bei der Finanzierung.</a:t>
            </a:r>
            <a:endParaRPr lang="de-CH" altLang="de-DE" sz="1500" b="1" dirty="0">
              <a:latin typeface="Arial Narrow" panose="020B0606020202030204" pitchFamily="34" charset="0"/>
              <a:cs typeface="Arial" panose="020B0604020202020204" pitchFamily="34" charset="0"/>
            </a:endParaRP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sym typeface="Wingdings 3" panose="05040102010807070707" pitchFamily="18" charset="2"/>
              </a:rPr>
              <a:t>Kehrseite der Medaille ist der erhöhte Finanzierungsbedarf. Eine Neuverschuldung droht.</a:t>
            </a:r>
          </a:p>
          <a:p>
            <a:pPr marL="285750" lvl="1">
              <a:lnSpc>
                <a:spcPct val="98000"/>
              </a:lnSpc>
              <a:spcBef>
                <a:spcPts val="0"/>
              </a:spcBef>
              <a:spcAft>
                <a:spcPts val="0"/>
              </a:spcAft>
              <a:buClr>
                <a:schemeClr val="bg1">
                  <a:lumMod val="50000"/>
                </a:schemeClr>
              </a:buClr>
              <a:buFont typeface="Wingdings 3" panose="05040102010807070707" pitchFamily="18" charset="2"/>
              <a:buChar char="&quot;"/>
            </a:pPr>
            <a:r>
              <a:rPr lang="de-CH" altLang="de-DE" sz="1500" dirty="0" smtClean="0">
                <a:latin typeface="Arial Narrow" panose="020B0606020202030204" pitchFamily="34" charset="0"/>
                <a:cs typeface="Arial" panose="020B0604020202020204" pitchFamily="34" charset="0"/>
                <a:sym typeface="Wingdings 3" panose="05040102010807070707" pitchFamily="18" charset="2"/>
              </a:rPr>
              <a:t>Der Stadtrat wird mit Budget 2021 eine Neubeurteilung der Situation vornehmen. </a:t>
            </a:r>
          </a:p>
          <a:p>
            <a:pPr marL="0" lvl="1" indent="0">
              <a:lnSpc>
                <a:spcPct val="98000"/>
              </a:lnSpc>
              <a:spcBef>
                <a:spcPts val="0"/>
              </a:spcBef>
              <a:spcAft>
                <a:spcPts val="0"/>
              </a:spcAft>
              <a:buClr>
                <a:schemeClr val="bg1">
                  <a:lumMod val="50000"/>
                </a:schemeClr>
              </a:buClr>
            </a:pPr>
            <a:endParaRPr lang="de-CH" altLang="de-DE" sz="800" dirty="0">
              <a:latin typeface="Arial Narrow" panose="020B0606020202030204" pitchFamily="34" charset="0"/>
              <a:cs typeface="Arial" panose="020B0604020202020204" pitchFamily="34" charset="0"/>
              <a:sym typeface="Wingdings 3" panose="05040102010807070707" pitchFamily="18" charset="2"/>
            </a:endParaRPr>
          </a:p>
          <a:p>
            <a:pPr marL="0" lvl="1" indent="0">
              <a:lnSpc>
                <a:spcPct val="98000"/>
              </a:lnSpc>
              <a:spcBef>
                <a:spcPts val="0"/>
              </a:spcBef>
              <a:spcAft>
                <a:spcPts val="0"/>
              </a:spcAft>
              <a:buClr>
                <a:schemeClr val="bg1">
                  <a:lumMod val="50000"/>
                </a:schemeClr>
              </a:buClr>
            </a:pPr>
            <a:r>
              <a:rPr lang="de-CH" altLang="de-DE" sz="1500" dirty="0" smtClean="0">
                <a:solidFill>
                  <a:schemeClr val="accent1">
                    <a:lumMod val="75000"/>
                  </a:schemeClr>
                </a:solidFill>
                <a:latin typeface="Arial Narrow" panose="020B0606020202030204" pitchFamily="34" charset="0"/>
                <a:cs typeface="Arial" panose="020B0604020202020204" pitchFamily="34" charset="0"/>
                <a:sym typeface="Wingdings 3" panose="05040102010807070707" pitchFamily="18" charset="2"/>
              </a:rPr>
              <a:t>Der Grosse Stadtrat entscheidet am </a:t>
            </a:r>
            <a:r>
              <a:rPr lang="de-CH" altLang="de-DE" sz="1500" u="sng" dirty="0" smtClean="0">
                <a:solidFill>
                  <a:schemeClr val="accent1">
                    <a:lumMod val="75000"/>
                  </a:schemeClr>
                </a:solidFill>
                <a:latin typeface="Arial Narrow" panose="020B0606020202030204" pitchFamily="34" charset="0"/>
                <a:cs typeface="Arial" panose="020B0604020202020204" pitchFamily="34" charset="0"/>
                <a:sym typeface="Wingdings 3" panose="05040102010807070707" pitchFamily="18" charset="2"/>
              </a:rPr>
              <a:t>26. November 2019</a:t>
            </a:r>
            <a:r>
              <a:rPr lang="de-CH" altLang="de-DE" sz="1500" dirty="0" smtClean="0">
                <a:solidFill>
                  <a:schemeClr val="accent1">
                    <a:lumMod val="75000"/>
                  </a:schemeClr>
                </a:solidFill>
                <a:latin typeface="Arial Narrow" panose="020B0606020202030204" pitchFamily="34" charset="0"/>
                <a:cs typeface="Arial" panose="020B0604020202020204" pitchFamily="34" charset="0"/>
                <a:sym typeface="Wingdings 3" panose="05040102010807070707" pitchFamily="18" charset="2"/>
              </a:rPr>
              <a:t> über das Budget 2020.</a:t>
            </a:r>
          </a:p>
        </p:txBody>
      </p:sp>
      <p:sp>
        <p:nvSpPr>
          <p:cNvPr id="9" name="Textfeld 8"/>
          <p:cNvSpPr txBox="1"/>
          <p:nvPr/>
        </p:nvSpPr>
        <p:spPr>
          <a:xfrm>
            <a:off x="407368" y="764704"/>
            <a:ext cx="7920880"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 und Finanzplan bis 2023. Das Wichtigste in Kürze</a:t>
            </a:r>
            <a:r>
              <a:rPr lang="de-CH" b="1" dirty="0">
                <a:solidFill>
                  <a:srgbClr val="0070C0"/>
                </a:solidFill>
                <a:latin typeface="Arial Narrow" panose="020B0606020202030204" pitchFamily="34" charset="0"/>
              </a:rPr>
              <a:t>.</a:t>
            </a:r>
            <a:endParaRPr lang="de-CH" dirty="0">
              <a:solidFill>
                <a:srgbClr val="0070C0"/>
              </a:solidFill>
              <a:latin typeface="Arial Narrow" panose="020B0606020202030204" pitchFamily="34" charset="0"/>
            </a:endParaRPr>
          </a:p>
        </p:txBody>
      </p:sp>
      <p:sp>
        <p:nvSpPr>
          <p:cNvPr id="11" name="Textfeld 10"/>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 name="Textfeld 11"/>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1 </a:t>
            </a:r>
            <a:endParaRPr lang="de-CH" sz="1000" dirty="0"/>
          </a:p>
        </p:txBody>
      </p:sp>
      <p:graphicFrame>
        <p:nvGraphicFramePr>
          <p:cNvPr id="8" name="Tabelle 7"/>
          <p:cNvGraphicFramePr>
            <a:graphicFrameLocks noGrp="1"/>
          </p:cNvGraphicFramePr>
          <p:nvPr>
            <p:extLst>
              <p:ext uri="{D42A27DB-BD31-4B8C-83A1-F6EECF244321}">
                <p14:modId xmlns:p14="http://schemas.microsoft.com/office/powerpoint/2010/main" val="3359681301"/>
              </p:ext>
            </p:extLst>
          </p:nvPr>
        </p:nvGraphicFramePr>
        <p:xfrm>
          <a:off x="7642941" y="3516983"/>
          <a:ext cx="4147532" cy="2407983"/>
        </p:xfrm>
        <a:graphic>
          <a:graphicData uri="http://schemas.openxmlformats.org/drawingml/2006/table">
            <a:tbl>
              <a:tblPr firstRow="1" bandRow="1">
                <a:tableStyleId>{5C22544A-7EE6-4342-B048-85BDC9FD1C3A}</a:tableStyleId>
              </a:tblPr>
              <a:tblGrid>
                <a:gridCol w="1584176">
                  <a:extLst>
                    <a:ext uri="{9D8B030D-6E8A-4147-A177-3AD203B41FA5}">
                      <a16:colId xmlns="" xmlns:a16="http://schemas.microsoft.com/office/drawing/2014/main" val="20000"/>
                    </a:ext>
                  </a:extLst>
                </a:gridCol>
                <a:gridCol w="427226">
                  <a:extLst>
                    <a:ext uri="{9D8B030D-6E8A-4147-A177-3AD203B41FA5}">
                      <a16:colId xmlns="" xmlns:a16="http://schemas.microsoft.com/office/drawing/2014/main" val="20001"/>
                    </a:ext>
                  </a:extLst>
                </a:gridCol>
                <a:gridCol w="427226">
                  <a:extLst>
                    <a:ext uri="{9D8B030D-6E8A-4147-A177-3AD203B41FA5}">
                      <a16:colId xmlns="" xmlns:a16="http://schemas.microsoft.com/office/drawing/2014/main" val="20002"/>
                    </a:ext>
                  </a:extLst>
                </a:gridCol>
                <a:gridCol w="427226">
                  <a:extLst>
                    <a:ext uri="{9D8B030D-6E8A-4147-A177-3AD203B41FA5}">
                      <a16:colId xmlns="" xmlns:a16="http://schemas.microsoft.com/office/drawing/2014/main" val="20003"/>
                    </a:ext>
                  </a:extLst>
                </a:gridCol>
                <a:gridCol w="427226">
                  <a:extLst>
                    <a:ext uri="{9D8B030D-6E8A-4147-A177-3AD203B41FA5}">
                      <a16:colId xmlns="" xmlns:a16="http://schemas.microsoft.com/office/drawing/2014/main" val="20004"/>
                    </a:ext>
                  </a:extLst>
                </a:gridCol>
                <a:gridCol w="427226">
                  <a:extLst>
                    <a:ext uri="{9D8B030D-6E8A-4147-A177-3AD203B41FA5}">
                      <a16:colId xmlns="" xmlns:a16="http://schemas.microsoft.com/office/drawing/2014/main" val="20005"/>
                    </a:ext>
                  </a:extLst>
                </a:gridCol>
                <a:gridCol w="427226">
                  <a:extLst>
                    <a:ext uri="{9D8B030D-6E8A-4147-A177-3AD203B41FA5}">
                      <a16:colId xmlns="" xmlns:a16="http://schemas.microsoft.com/office/drawing/2014/main" val="20006"/>
                    </a:ext>
                  </a:extLst>
                </a:gridCol>
              </a:tblGrid>
              <a:tr h="247983">
                <a:tc gridSpan="7">
                  <a:txBody>
                    <a:bodyPr/>
                    <a:lstStyle/>
                    <a:p>
                      <a:r>
                        <a:rPr lang="de-CH" sz="1200" b="1" dirty="0" smtClean="0">
                          <a:solidFill>
                            <a:schemeClr val="tx1">
                              <a:lumMod val="75000"/>
                              <a:lumOff val="25000"/>
                            </a:schemeClr>
                          </a:solidFill>
                          <a:latin typeface="Arial Narrow" panose="020B0606020202030204" pitchFamily="34" charset="0"/>
                        </a:rPr>
                        <a:t>Kennzahlen Finanzplan 2020 bis</a:t>
                      </a:r>
                      <a:r>
                        <a:rPr lang="de-CH" sz="1200" b="1" baseline="0" dirty="0" smtClean="0">
                          <a:solidFill>
                            <a:schemeClr val="tx1">
                              <a:lumMod val="75000"/>
                              <a:lumOff val="25000"/>
                            </a:schemeClr>
                          </a:solidFill>
                          <a:latin typeface="Arial Narrow" panose="020B0606020202030204" pitchFamily="34" charset="0"/>
                        </a:rPr>
                        <a:t> 2023</a:t>
                      </a:r>
                      <a:endParaRPr lang="de-CH" sz="12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hMerge="1">
                  <a:txBody>
                    <a:bodyPr/>
                    <a:lstStyle/>
                    <a:p>
                      <a:endParaRPr lang="de-CH" sz="13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hMerge="1">
                  <a:txBody>
                    <a:bodyPr/>
                    <a:lstStyle/>
                    <a:p>
                      <a:endParaRPr lang="de-CH" sz="13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hMerge="1">
                  <a:txBody>
                    <a:bodyPr/>
                    <a:lstStyle/>
                    <a:p>
                      <a:endParaRPr lang="de-CH" sz="13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hMerge="1">
                  <a:txBody>
                    <a:bodyPr/>
                    <a:lstStyle/>
                    <a:p>
                      <a:endParaRPr lang="de-CH" sz="13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hMerge="1">
                  <a:txBody>
                    <a:bodyPr/>
                    <a:lstStyle/>
                    <a:p>
                      <a:pPr algn="r"/>
                      <a:endParaRPr lang="de-CH" sz="13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hMerge="1">
                  <a:txBody>
                    <a:bodyPr/>
                    <a:lstStyle/>
                    <a:p>
                      <a:pPr algn="r"/>
                      <a:endParaRPr lang="de-CH" sz="1300" b="1" dirty="0">
                        <a:solidFill>
                          <a:schemeClr val="tx1">
                            <a:lumMod val="75000"/>
                            <a:lumOff val="25000"/>
                          </a:schemeClr>
                        </a:solidFill>
                        <a:latin typeface="Arial Narrow" panose="020B0606020202030204" pitchFamily="34" charset="0"/>
                      </a:endParaRPr>
                    </a:p>
                  </a:txBody>
                  <a:tcPr marL="36000" marR="36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360000">
                <a:tc>
                  <a:txBody>
                    <a:bodyPr/>
                    <a:lstStyle/>
                    <a:p>
                      <a:pPr marL="0" algn="l">
                        <a:lnSpc>
                          <a:spcPct val="90000"/>
                        </a:lnSpc>
                        <a:spcBef>
                          <a:spcPts val="0"/>
                        </a:spcBef>
                        <a:spcAft>
                          <a:spcPts val="0"/>
                        </a:spcAft>
                      </a:pPr>
                      <a:r>
                        <a:rPr lang="de-CH" sz="1200"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de-CH"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2018</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spc="-1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Rechn.</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2019</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spc="-1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Progn.</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2020</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Plan</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2021</a:t>
                      </a:r>
                      <a:r>
                        <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Plan</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2022</a:t>
                      </a:r>
                      <a:r>
                        <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Plan</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2023</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Plan</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60000">
                <a:tc>
                  <a:txBody>
                    <a:bodyPr/>
                    <a:lstStyle/>
                    <a:p>
                      <a:pPr marL="0" marR="0" lvl="0" indent="0" algn="l" defTabSz="422041" rtl="0" eaLnBrk="1" fontAlgn="auto" latinLnBrk="0" hangingPunct="1">
                        <a:lnSpc>
                          <a:spcPct val="90000"/>
                        </a:lnSpc>
                        <a:spcBef>
                          <a:spcPts val="0"/>
                        </a:spcBef>
                        <a:spcAft>
                          <a:spcPts val="0"/>
                        </a:spcAft>
                        <a:buClrTx/>
                        <a:buSzTx/>
                        <a:buFontTx/>
                        <a:buNone/>
                        <a:tabLst/>
                        <a:defRPr/>
                      </a:pPr>
                      <a:r>
                        <a:rPr lang="de-CH" sz="1200" b="1" kern="1200" spc="-20" baseline="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Ergebnis Laufende Rechn. / Erfolgsrechnung </a:t>
                      </a:r>
                      <a:r>
                        <a:rPr lang="de-CH" sz="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[Mio. Fr.]</a:t>
                      </a:r>
                      <a:endParaRPr lang="de-CH" sz="1200" dirty="0" smtClean="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00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-2.9</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0.0</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-0.8</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-0.1</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-1.4</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-4.8</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60000">
                <a:tc>
                  <a:txBody>
                    <a:bodyPr/>
                    <a:lstStyle/>
                    <a:p>
                      <a:pPr marL="0" algn="l">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Nettoinvestitionen</a:t>
                      </a:r>
                      <a:b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[Mio</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Fr.]</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00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4.1</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36.4</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40.0</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47.1</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33.9</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47.9</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60000">
                <a:tc>
                  <a:txBody>
                    <a:bodyPr/>
                    <a:lstStyle/>
                    <a:p>
                      <a:pPr marL="0" algn="l">
                        <a:lnSpc>
                          <a:spcPct val="90000"/>
                        </a:lnSpc>
                        <a:spcBef>
                          <a:spcPts val="0"/>
                        </a:spcBef>
                        <a:spcAft>
                          <a:spcPts val="0"/>
                        </a:spcAft>
                      </a:pPr>
                      <a:r>
                        <a:rPr lang="de-CH" sz="1200" b="1" spc="-20" baseline="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Finanzierungsüberschuss</a:t>
                      </a: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[Mio</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Fr.]</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00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rgbClr val="339933"/>
                          </a:solidFill>
                          <a:effectLst/>
                          <a:latin typeface="Arial Narrow" panose="020B0606020202030204" pitchFamily="34" charset="0"/>
                          <a:ea typeface="Times New Roman" panose="02020603050405020304" pitchFamily="18" charset="0"/>
                          <a:cs typeface="Arial" panose="020B0604020202020204" pitchFamily="34" charset="0"/>
                        </a:rPr>
                        <a:t>7.6</a:t>
                      </a:r>
                      <a:endParaRPr lang="de-CH" sz="1200" b="1" dirty="0">
                        <a:solidFill>
                          <a:srgbClr val="339933"/>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rgbClr val="FF0000"/>
                          </a:solidFill>
                          <a:effectLst/>
                          <a:latin typeface="Arial Narrow" panose="020B0606020202030204" pitchFamily="34" charset="0"/>
                          <a:ea typeface="Times New Roman" panose="02020603050405020304" pitchFamily="18" charset="0"/>
                          <a:cs typeface="Arial" panose="020B0604020202020204" pitchFamily="34" charset="0"/>
                        </a:rPr>
                        <a:t>-7.3</a:t>
                      </a:r>
                      <a:endParaRPr lang="de-CH" sz="12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rgbClr val="FF0000"/>
                          </a:solidFill>
                          <a:effectLst/>
                          <a:latin typeface="Arial Narrow" panose="020B0606020202030204" pitchFamily="34" charset="0"/>
                          <a:ea typeface="Times New Roman" panose="02020603050405020304" pitchFamily="18" charset="0"/>
                          <a:cs typeface="Arial" panose="020B0604020202020204" pitchFamily="34" charset="0"/>
                        </a:rPr>
                        <a:t>-34.7</a:t>
                      </a:r>
                      <a:endParaRPr lang="de-CH" sz="12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rgbClr val="FF0000"/>
                          </a:solidFill>
                          <a:effectLst/>
                          <a:latin typeface="Arial Narrow" panose="020B0606020202030204" pitchFamily="34" charset="0"/>
                          <a:ea typeface="Times New Roman" panose="02020603050405020304" pitchFamily="18" charset="0"/>
                          <a:cs typeface="Arial" panose="020B0604020202020204" pitchFamily="34" charset="0"/>
                        </a:rPr>
                        <a:t>-42.0</a:t>
                      </a:r>
                      <a:endParaRPr lang="de-CH" sz="12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dirty="0" smtClean="0">
                          <a:solidFill>
                            <a:srgbClr val="FF0000"/>
                          </a:solidFill>
                          <a:effectLst/>
                          <a:latin typeface="Arial Narrow" panose="020B0606020202030204" pitchFamily="34" charset="0"/>
                          <a:ea typeface="Times New Roman" panose="02020603050405020304" pitchFamily="18" charset="0"/>
                          <a:cs typeface="Arial" panose="020B0604020202020204" pitchFamily="34" charset="0"/>
                        </a:rPr>
                        <a:t>-29.1</a:t>
                      </a:r>
                      <a:endParaRPr lang="de-CH" sz="12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DE" sz="1200" b="1" kern="1200" dirty="0" smtClean="0">
                          <a:solidFill>
                            <a:srgbClr val="FF0000"/>
                          </a:solidFill>
                          <a:effectLst/>
                          <a:latin typeface="Arial Narrow" panose="020B0606020202030204" pitchFamily="34" charset="0"/>
                          <a:ea typeface="Times New Roman" panose="02020603050405020304" pitchFamily="18" charset="0"/>
                          <a:cs typeface="Arial" panose="020B0604020202020204" pitchFamily="34" charset="0"/>
                        </a:rPr>
                        <a:t>-43.8</a:t>
                      </a:r>
                      <a:endParaRPr lang="de-CH" sz="1200" b="1" kern="1200" dirty="0">
                        <a:solidFill>
                          <a:srgbClr val="FF0000"/>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360000">
                <a:tc>
                  <a:txBody>
                    <a:bodyPr/>
                    <a:lstStyle/>
                    <a:p>
                      <a:pPr marL="0" algn="l">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Selbstfinanzierungsgrad</a:t>
                      </a:r>
                      <a:r>
                        <a:rPr lang="de-CH" sz="1200" b="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r>
                      <a:br>
                        <a:rPr lang="de-CH" sz="1200" b="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de-CH" sz="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00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283.0</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61.0</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13.7</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11.0</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14.4</a:t>
                      </a:r>
                      <a:endParaRPr lang="de-CH" sz="1200" b="1"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kern="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rPr>
                        <a:t>8.5</a:t>
                      </a:r>
                      <a:endParaRPr lang="de-CH" sz="1200" b="1" kern="1200" dirty="0">
                        <a:solidFill>
                          <a:schemeClr val="tx1">
                            <a:lumMod val="75000"/>
                            <a:lumOff val="25000"/>
                          </a:schemeClr>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r h="360000">
                <a:tc>
                  <a:txBody>
                    <a:bodyPr/>
                    <a:lstStyle/>
                    <a:p>
                      <a:pPr marL="0" algn="l">
                        <a:lnSpc>
                          <a:spcPct val="90000"/>
                        </a:lnSpc>
                        <a:spcBef>
                          <a:spcPts val="0"/>
                        </a:spcBef>
                        <a:spcAft>
                          <a:spcPts val="0"/>
                        </a:spcAft>
                      </a:pPr>
                      <a:r>
                        <a:rPr lang="de-CH" sz="1200" b="1"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Nettovermögen</a:t>
                      </a:r>
                      <a:r>
                        <a:rPr lang="de-CH" sz="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de-CH" sz="120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[Fr./Einwohner</a:t>
                      </a:r>
                      <a:r>
                        <a:rPr lang="de-CH" sz="1200" dirty="0" smtClean="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rPr>
                        <a:t>]</a:t>
                      </a:r>
                      <a:endParaRPr lang="de-CH" sz="12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00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rgbClr val="339933"/>
                          </a:solidFill>
                          <a:effectLst/>
                          <a:latin typeface="Arial Narrow" panose="020B0606020202030204" pitchFamily="34" charset="0"/>
                          <a:ea typeface="Times New Roman" panose="02020603050405020304" pitchFamily="18" charset="0"/>
                          <a:cs typeface="Arial" panose="020B0604020202020204" pitchFamily="34" charset="0"/>
                        </a:rPr>
                        <a:t>884</a:t>
                      </a:r>
                      <a:endParaRPr lang="de-CH" sz="1200" b="1" kern="1200" dirty="0">
                        <a:solidFill>
                          <a:srgbClr val="339933"/>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rgbClr val="339933"/>
                          </a:solidFill>
                          <a:effectLst/>
                          <a:latin typeface="Arial Narrow" panose="020B0606020202030204" pitchFamily="34" charset="0"/>
                          <a:ea typeface="Times New Roman" panose="02020603050405020304" pitchFamily="18" charset="0"/>
                          <a:cs typeface="Arial" panose="020B0604020202020204" pitchFamily="34" charset="0"/>
                        </a:rPr>
                        <a:t>1’361</a:t>
                      </a:r>
                      <a:endParaRPr lang="de-CH" sz="1200" b="1" kern="1200" dirty="0">
                        <a:solidFill>
                          <a:srgbClr val="339933"/>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defTabSz="422041" rtl="0" eaLnBrk="1" latinLnBrk="0" hangingPunct="1">
                        <a:lnSpc>
                          <a:spcPct val="90000"/>
                        </a:lnSpc>
                        <a:spcBef>
                          <a:spcPts val="0"/>
                        </a:spcBef>
                        <a:spcAft>
                          <a:spcPts val="0"/>
                        </a:spcAft>
                      </a:pPr>
                      <a:r>
                        <a:rPr lang="de-CH" sz="1200" b="1" kern="1200" dirty="0" smtClean="0">
                          <a:solidFill>
                            <a:srgbClr val="339933"/>
                          </a:solidFill>
                          <a:effectLst/>
                          <a:latin typeface="Arial Narrow" panose="020B0606020202030204" pitchFamily="34" charset="0"/>
                          <a:ea typeface="Times New Roman" panose="02020603050405020304" pitchFamily="18" charset="0"/>
                          <a:cs typeface="Arial" panose="020B0604020202020204" pitchFamily="34" charset="0"/>
                        </a:rPr>
                        <a:t>1’054</a:t>
                      </a:r>
                      <a:endParaRPr lang="de-CH" sz="1200" b="1" kern="1200" dirty="0">
                        <a:solidFill>
                          <a:srgbClr val="339933"/>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rgbClr val="339933"/>
                          </a:solidFill>
                          <a:effectLst/>
                          <a:latin typeface="Arial Narrow" panose="020B0606020202030204" pitchFamily="34" charset="0"/>
                          <a:ea typeface="Times New Roman" panose="02020603050405020304" pitchFamily="18" charset="0"/>
                          <a:cs typeface="Times New Roman" panose="02020603050405020304" pitchFamily="18" charset="0"/>
                        </a:rPr>
                        <a:t>402</a:t>
                      </a:r>
                      <a:endParaRPr lang="de-CH" sz="1200" b="1" dirty="0">
                        <a:solidFill>
                          <a:srgbClr val="339933"/>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-549</a:t>
                      </a:r>
                      <a:endParaRPr lang="de-CH" sz="12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algn="ctr">
                        <a:lnSpc>
                          <a:spcPct val="90000"/>
                        </a:lnSpc>
                        <a:spcBef>
                          <a:spcPts val="0"/>
                        </a:spcBef>
                        <a:spcAft>
                          <a:spcPts val="0"/>
                        </a:spcAft>
                      </a:pPr>
                      <a:r>
                        <a:rPr lang="de-CH" sz="1200" b="1" dirty="0" smtClean="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rPr>
                        <a:t>-1’459</a:t>
                      </a:r>
                      <a:endParaRPr lang="de-CH" sz="1200" b="1" dirty="0">
                        <a:solidFill>
                          <a:srgbClr val="FF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19870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609600" y="3717032"/>
            <a:ext cx="193481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0"/>
              </a:spcAft>
            </a:pPr>
            <a:r>
              <a:rPr lang="de-CH" sz="1100" b="1" dirty="0">
                <a:solidFill>
                  <a:srgbClr val="595959"/>
                </a:solidFill>
                <a:latin typeface="+mj-lt"/>
                <a:ea typeface="Arial Unicode MS" panose="020B0604020202020204" pitchFamily="34" charset="-128"/>
                <a:cs typeface="Arial" panose="020B0604020202020204" pitchFamily="34" charset="0"/>
              </a:rPr>
              <a:t>Daniel Preisig</a:t>
            </a:r>
            <a:r>
              <a:rPr lang="de-CH" sz="1100" dirty="0">
                <a:solidFill>
                  <a:srgbClr val="595959"/>
                </a:solidFill>
                <a:latin typeface="+mj-lt"/>
                <a:ea typeface="Arial Unicode MS" panose="020B0604020202020204" pitchFamily="34" charset="-128"/>
                <a:cs typeface="Arial" panose="020B0604020202020204" pitchFamily="34" charset="0"/>
              </a:rPr>
              <a:t/>
            </a:r>
            <a:br>
              <a:rPr lang="de-CH" sz="1100" dirty="0">
                <a:solidFill>
                  <a:srgbClr val="595959"/>
                </a:solidFill>
                <a:latin typeface="+mj-lt"/>
                <a:ea typeface="Arial Unicode MS" panose="020B0604020202020204" pitchFamily="34" charset="-128"/>
                <a:cs typeface="Arial" panose="020B0604020202020204" pitchFamily="34" charset="0"/>
              </a:rPr>
            </a:br>
            <a:r>
              <a:rPr lang="de-CH" sz="1100" dirty="0" smtClean="0">
                <a:solidFill>
                  <a:srgbClr val="595959"/>
                </a:solidFill>
                <a:latin typeface="+mj-lt"/>
                <a:ea typeface="Arial Unicode MS" panose="020B0604020202020204" pitchFamily="34" charset="-128"/>
                <a:cs typeface="Arial" panose="020B0604020202020204" pitchFamily="34" charset="0"/>
              </a:rPr>
              <a:t>Stadtrat, Finanzreferent</a:t>
            </a:r>
            <a:endParaRPr lang="de-CH" sz="1800" dirty="0">
              <a:latin typeface="+mj-lt"/>
              <a:ea typeface="Calibri" panose="020F0502020204030204" pitchFamily="34" charset="0"/>
              <a:cs typeface="Times New Roman" panose="02020603050405020304" pitchFamily="18" charset="0"/>
            </a:endParaRPr>
          </a:p>
          <a:p>
            <a:pPr>
              <a:spcAft>
                <a:spcPts val="0"/>
              </a:spcAft>
            </a:pPr>
            <a:r>
              <a:rPr lang="de-CH" sz="1100" dirty="0">
                <a:solidFill>
                  <a:srgbClr val="808080"/>
                </a:solidFill>
                <a:latin typeface="+mj-lt"/>
                <a:ea typeface="Arial Unicode MS" panose="020B0604020202020204" pitchFamily="34" charset="-128"/>
                <a:cs typeface="Arial" panose="020B0604020202020204" pitchFamily="34" charset="0"/>
              </a:rPr>
              <a:t> </a:t>
            </a:r>
            <a:endParaRPr lang="de-CH" sz="1800" dirty="0">
              <a:latin typeface="+mj-lt"/>
              <a:ea typeface="Calibri" panose="020F0502020204030204" pitchFamily="34" charset="0"/>
              <a:cs typeface="Times New Roman" panose="02020603050405020304" pitchFamily="18" charset="0"/>
            </a:endParaRPr>
          </a:p>
          <a:p>
            <a:r>
              <a:rPr lang="de-CH" sz="1100" dirty="0">
                <a:solidFill>
                  <a:srgbClr val="808080"/>
                </a:solidFill>
                <a:latin typeface="+mj-lt"/>
                <a:ea typeface="Arial Unicode MS" panose="020B0604020202020204" pitchFamily="34" charset="-128"/>
                <a:cs typeface="Arial Unicode MS" panose="020B0604020202020204" pitchFamily="34" charset="-128"/>
              </a:rPr>
              <a:t>Finanzreferat</a:t>
            </a:r>
            <a:br>
              <a:rPr lang="de-CH" sz="1100" dirty="0">
                <a:solidFill>
                  <a:srgbClr val="808080"/>
                </a:solidFill>
                <a:latin typeface="+mj-lt"/>
                <a:ea typeface="Arial Unicode MS" panose="020B0604020202020204" pitchFamily="34" charset="-128"/>
                <a:cs typeface="Arial Unicode MS" panose="020B0604020202020204" pitchFamily="34" charset="-128"/>
              </a:rPr>
            </a:br>
            <a:r>
              <a:rPr lang="de-CH" sz="1100" dirty="0">
                <a:solidFill>
                  <a:srgbClr val="808080"/>
                </a:solidFill>
                <a:latin typeface="+mj-lt"/>
                <a:ea typeface="Arial Unicode MS" panose="020B0604020202020204" pitchFamily="34" charset="-128"/>
                <a:cs typeface="Arial Unicode MS" panose="020B0604020202020204" pitchFamily="34" charset="-128"/>
              </a:rPr>
              <a:t>Fronwagplatz 24</a:t>
            </a:r>
            <a:br>
              <a:rPr lang="de-CH" sz="1100" dirty="0">
                <a:solidFill>
                  <a:srgbClr val="808080"/>
                </a:solidFill>
                <a:latin typeface="+mj-lt"/>
                <a:ea typeface="Arial Unicode MS" panose="020B0604020202020204" pitchFamily="34" charset="-128"/>
                <a:cs typeface="Arial Unicode MS" panose="020B0604020202020204" pitchFamily="34" charset="-128"/>
              </a:rPr>
            </a:br>
            <a:r>
              <a:rPr lang="de-CH" sz="1100" dirty="0">
                <a:solidFill>
                  <a:srgbClr val="808080"/>
                </a:solidFill>
                <a:latin typeface="+mj-lt"/>
                <a:ea typeface="Arial Unicode MS" panose="020B0604020202020204" pitchFamily="34" charset="-128"/>
                <a:cs typeface="Arial Unicode MS" panose="020B0604020202020204" pitchFamily="34" charset="-128"/>
              </a:rPr>
              <a:t>CH-8200 </a:t>
            </a:r>
            <a:r>
              <a:rPr lang="de-CH" sz="1100" dirty="0" smtClean="0">
                <a:solidFill>
                  <a:srgbClr val="808080"/>
                </a:solidFill>
                <a:latin typeface="+mj-lt"/>
                <a:ea typeface="Arial Unicode MS" panose="020B0604020202020204" pitchFamily="34" charset="-128"/>
                <a:cs typeface="Arial Unicode MS" panose="020B0604020202020204" pitchFamily="34" charset="-128"/>
              </a:rPr>
              <a:t>Schaffhausen</a:t>
            </a:r>
            <a:br>
              <a:rPr lang="de-CH" sz="1100" dirty="0" smtClean="0">
                <a:solidFill>
                  <a:srgbClr val="808080"/>
                </a:solidFill>
                <a:latin typeface="+mj-lt"/>
                <a:ea typeface="Arial Unicode MS" panose="020B0604020202020204" pitchFamily="34" charset="-128"/>
                <a:cs typeface="Arial Unicode MS" panose="020B0604020202020204" pitchFamily="34" charset="-128"/>
              </a:rPr>
            </a:br>
            <a:r>
              <a:rPr lang="de-CH" sz="1100" dirty="0" smtClean="0">
                <a:solidFill>
                  <a:srgbClr val="808080"/>
                </a:solidFill>
                <a:latin typeface="+mj-lt"/>
                <a:ea typeface="Arial Unicode MS" panose="020B0604020202020204" pitchFamily="34" charset="-128"/>
                <a:cs typeface="Arial Unicode MS" panose="020B0604020202020204" pitchFamily="34" charset="-128"/>
              </a:rPr>
              <a:t>Tel. +41 52 632 52 12</a:t>
            </a:r>
            <a:r>
              <a:rPr lang="de-CH" sz="1100" dirty="0">
                <a:solidFill>
                  <a:srgbClr val="808080"/>
                </a:solidFill>
                <a:latin typeface="+mj-lt"/>
                <a:ea typeface="Arial Unicode MS" panose="020B0604020202020204" pitchFamily="34" charset="-128"/>
                <a:cs typeface="Arial Unicode MS" panose="020B0604020202020204" pitchFamily="34" charset="-128"/>
              </a:rPr>
              <a:t/>
            </a:r>
            <a:br>
              <a:rPr lang="de-CH" sz="1100" dirty="0">
                <a:solidFill>
                  <a:srgbClr val="808080"/>
                </a:solidFill>
                <a:latin typeface="+mj-lt"/>
                <a:ea typeface="Arial Unicode MS" panose="020B0604020202020204" pitchFamily="34" charset="-128"/>
                <a:cs typeface="Arial Unicode MS" panose="020B0604020202020204" pitchFamily="34" charset="-128"/>
              </a:rPr>
            </a:br>
            <a:r>
              <a:rPr lang="de-CH" sz="1100" dirty="0">
                <a:solidFill>
                  <a:srgbClr val="808080"/>
                </a:solidFill>
                <a:latin typeface="+mj-lt"/>
                <a:ea typeface="Arial Unicode MS" panose="020B0604020202020204" pitchFamily="34" charset="-128"/>
                <a:cs typeface="Arial Unicode MS" panose="020B0604020202020204" pitchFamily="34" charset="-128"/>
              </a:rPr>
              <a:t>Mobil +41 79 330 74 75</a:t>
            </a:r>
            <a:br>
              <a:rPr lang="de-CH" sz="1100" dirty="0">
                <a:solidFill>
                  <a:srgbClr val="808080"/>
                </a:solidFill>
                <a:latin typeface="+mj-lt"/>
                <a:ea typeface="Arial Unicode MS" panose="020B0604020202020204" pitchFamily="34" charset="-128"/>
                <a:cs typeface="Arial Unicode MS" panose="020B0604020202020204" pitchFamily="34" charset="-128"/>
              </a:rPr>
            </a:br>
            <a:r>
              <a:rPr lang="de-CH" sz="1100" u="sng" dirty="0">
                <a:solidFill>
                  <a:srgbClr val="808080"/>
                </a:solidFill>
                <a:latin typeface="+mj-lt"/>
                <a:ea typeface="Arial Unicode MS" panose="020B0604020202020204" pitchFamily="34" charset="-128"/>
                <a:cs typeface="Arial Unicode MS" panose="020B0604020202020204" pitchFamily="34" charset="-128"/>
              </a:rPr>
              <a:t>daniel.preisig@stsh.ch</a:t>
            </a:r>
            <a:r>
              <a:rPr lang="de-CH" sz="1100" dirty="0">
                <a:solidFill>
                  <a:srgbClr val="2F5496"/>
                </a:solidFill>
                <a:latin typeface="+mj-lt"/>
                <a:ea typeface="Arial Unicode MS" panose="020B0604020202020204" pitchFamily="34" charset="-128"/>
                <a:cs typeface="Arial Unicode MS" panose="020B0604020202020204" pitchFamily="34" charset="-128"/>
              </a:rPr>
              <a:t/>
            </a:r>
            <a:br>
              <a:rPr lang="de-CH" sz="1100" dirty="0">
                <a:solidFill>
                  <a:srgbClr val="2F5496"/>
                </a:solidFill>
                <a:latin typeface="+mj-lt"/>
                <a:ea typeface="Arial Unicode MS" panose="020B0604020202020204" pitchFamily="34" charset="-128"/>
                <a:cs typeface="Arial Unicode MS" panose="020B0604020202020204" pitchFamily="34" charset="-128"/>
              </a:rPr>
            </a:br>
            <a:endParaRPr lang="de-CH" altLang="de-DE" sz="1100" dirty="0">
              <a:solidFill>
                <a:schemeClr val="tx1">
                  <a:lumMod val="75000"/>
                  <a:lumOff val="25000"/>
                </a:schemeClr>
              </a:solidFill>
              <a:latin typeface="+mj-lt"/>
              <a:cs typeface="Arial" panose="020B0604020202020204" pitchFamily="34" charset="0"/>
            </a:endParaRPr>
          </a:p>
        </p:txBody>
      </p:sp>
      <p:sp>
        <p:nvSpPr>
          <p:cNvPr id="16" name="Text Box 4"/>
          <p:cNvSpPr txBox="1">
            <a:spLocks noChangeArrowheads="1"/>
          </p:cNvSpPr>
          <p:nvPr/>
        </p:nvSpPr>
        <p:spPr bwMode="auto">
          <a:xfrm>
            <a:off x="3083781" y="3717032"/>
            <a:ext cx="1934817"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0"/>
              </a:spcAft>
            </a:pPr>
            <a:r>
              <a:rPr lang="de-CH" sz="1100" b="1" dirty="0" smtClean="0">
                <a:solidFill>
                  <a:srgbClr val="595959"/>
                </a:solidFill>
                <a:latin typeface="+mj-lt"/>
                <a:ea typeface="Arial Unicode MS" panose="020B0604020202020204" pitchFamily="34" charset="-128"/>
                <a:cs typeface="Arial" panose="020B0604020202020204" pitchFamily="34" charset="0"/>
              </a:rPr>
              <a:t>Ralph Kolb</a:t>
            </a:r>
            <a:r>
              <a:rPr lang="de-CH" sz="1100" dirty="0">
                <a:solidFill>
                  <a:srgbClr val="595959"/>
                </a:solidFill>
                <a:latin typeface="+mj-lt"/>
                <a:ea typeface="Arial Unicode MS" panose="020B0604020202020204" pitchFamily="34" charset="-128"/>
                <a:cs typeface="Arial" panose="020B0604020202020204" pitchFamily="34" charset="0"/>
              </a:rPr>
              <a:t/>
            </a:r>
            <a:br>
              <a:rPr lang="de-CH" sz="1100" dirty="0">
                <a:solidFill>
                  <a:srgbClr val="595959"/>
                </a:solidFill>
                <a:latin typeface="+mj-lt"/>
                <a:ea typeface="Arial Unicode MS" panose="020B0604020202020204" pitchFamily="34" charset="-128"/>
                <a:cs typeface="Arial" panose="020B0604020202020204" pitchFamily="34" charset="0"/>
              </a:rPr>
            </a:br>
            <a:r>
              <a:rPr lang="de-CH" sz="1100" dirty="0" smtClean="0">
                <a:solidFill>
                  <a:srgbClr val="595959"/>
                </a:solidFill>
                <a:latin typeface="+mj-lt"/>
                <a:ea typeface="Arial Unicode MS" panose="020B0604020202020204" pitchFamily="34" charset="-128"/>
                <a:cs typeface="Arial" panose="020B0604020202020204" pitchFamily="34" charset="0"/>
              </a:rPr>
              <a:t>Bereichsleiter Finanzen</a:t>
            </a:r>
            <a:endParaRPr lang="de-CH" sz="1800" dirty="0">
              <a:latin typeface="+mj-lt"/>
              <a:ea typeface="Calibri" panose="020F0502020204030204" pitchFamily="34" charset="0"/>
              <a:cs typeface="Times New Roman" panose="02020603050405020304" pitchFamily="18" charset="0"/>
            </a:endParaRPr>
          </a:p>
          <a:p>
            <a:pPr>
              <a:spcAft>
                <a:spcPts val="0"/>
              </a:spcAft>
            </a:pPr>
            <a:r>
              <a:rPr lang="de-CH" sz="1100" dirty="0">
                <a:solidFill>
                  <a:srgbClr val="808080"/>
                </a:solidFill>
                <a:latin typeface="+mj-lt"/>
                <a:ea typeface="Arial Unicode MS" panose="020B0604020202020204" pitchFamily="34" charset="-128"/>
                <a:cs typeface="Arial" panose="020B0604020202020204" pitchFamily="34" charset="0"/>
              </a:rPr>
              <a:t> </a:t>
            </a:r>
            <a:endParaRPr lang="de-CH" sz="1800" dirty="0">
              <a:latin typeface="+mj-lt"/>
              <a:ea typeface="Calibri" panose="020F0502020204030204" pitchFamily="34" charset="0"/>
              <a:cs typeface="Times New Roman" panose="02020603050405020304" pitchFamily="18" charset="0"/>
            </a:endParaRPr>
          </a:p>
          <a:p>
            <a:r>
              <a:rPr lang="de-CH" sz="1100" dirty="0">
                <a:solidFill>
                  <a:srgbClr val="808080"/>
                </a:solidFill>
                <a:latin typeface="+mj-lt"/>
                <a:ea typeface="Arial Unicode MS" panose="020B0604020202020204" pitchFamily="34" charset="-128"/>
                <a:cs typeface="Arial Unicode MS" panose="020B0604020202020204" pitchFamily="34" charset="-128"/>
              </a:rPr>
              <a:t>Zentralverwaltung</a:t>
            </a:r>
          </a:p>
          <a:p>
            <a:r>
              <a:rPr lang="de-CH" sz="1100" dirty="0">
                <a:solidFill>
                  <a:srgbClr val="808080"/>
                </a:solidFill>
                <a:latin typeface="+mj-lt"/>
                <a:ea typeface="Arial Unicode MS" panose="020B0604020202020204" pitchFamily="34" charset="-128"/>
                <a:cs typeface="Arial Unicode MS" panose="020B0604020202020204" pitchFamily="34" charset="-128"/>
              </a:rPr>
              <a:t>Stadthausgasse 10</a:t>
            </a:r>
          </a:p>
          <a:p>
            <a:r>
              <a:rPr lang="de-CH" sz="1100" dirty="0">
                <a:solidFill>
                  <a:srgbClr val="808080"/>
                </a:solidFill>
                <a:latin typeface="+mj-lt"/>
                <a:ea typeface="Arial Unicode MS" panose="020B0604020202020204" pitchFamily="34" charset="-128"/>
                <a:cs typeface="Arial Unicode MS" panose="020B0604020202020204" pitchFamily="34" charset="-128"/>
              </a:rPr>
              <a:t>CH-8200 Schaffhausen</a:t>
            </a:r>
          </a:p>
          <a:p>
            <a:r>
              <a:rPr lang="de-CH" sz="1100" dirty="0">
                <a:solidFill>
                  <a:srgbClr val="808080"/>
                </a:solidFill>
                <a:latin typeface="+mj-lt"/>
                <a:ea typeface="Arial Unicode MS" panose="020B0604020202020204" pitchFamily="34" charset="-128"/>
                <a:cs typeface="Arial Unicode MS" panose="020B0604020202020204" pitchFamily="34" charset="-128"/>
              </a:rPr>
              <a:t>Tel. +41 52 632 52 42</a:t>
            </a:r>
          </a:p>
          <a:p>
            <a:r>
              <a:rPr lang="de-CH" sz="1100" dirty="0">
                <a:solidFill>
                  <a:srgbClr val="808080"/>
                </a:solidFill>
                <a:latin typeface="+mj-lt"/>
                <a:ea typeface="Arial Unicode MS" panose="020B0604020202020204" pitchFamily="34" charset="-128"/>
                <a:cs typeface="Arial Unicode MS" panose="020B0604020202020204" pitchFamily="34" charset="-128"/>
              </a:rPr>
              <a:t>Fax +41 52 632 54 40</a:t>
            </a:r>
          </a:p>
          <a:p>
            <a:r>
              <a:rPr lang="de-CH" sz="1100" u="sng" dirty="0" smtClean="0">
                <a:solidFill>
                  <a:srgbClr val="808080"/>
                </a:solidFill>
                <a:latin typeface="+mj-lt"/>
                <a:ea typeface="Arial Unicode MS" panose="020B0604020202020204" pitchFamily="34" charset="-128"/>
                <a:cs typeface="Arial Unicode MS" panose="020B0604020202020204" pitchFamily="34" charset="-128"/>
              </a:rPr>
              <a:t>ralph.kolb@stsh.ch </a:t>
            </a:r>
            <a:endParaRPr lang="de-CH" sz="1100" u="sng" dirty="0">
              <a:solidFill>
                <a:srgbClr val="808080"/>
              </a:solidFill>
              <a:latin typeface="+mj-lt"/>
              <a:ea typeface="Arial Unicode MS" panose="020B0604020202020204" pitchFamily="34" charset="-128"/>
              <a:cs typeface="Arial Unicode MS" panose="020B0604020202020204" pitchFamily="34" charset="-128"/>
            </a:endParaRPr>
          </a:p>
        </p:txBody>
      </p:sp>
      <p:sp>
        <p:nvSpPr>
          <p:cNvPr id="17" name="Text Box 4"/>
          <p:cNvSpPr txBox="1">
            <a:spLocks noChangeArrowheads="1"/>
          </p:cNvSpPr>
          <p:nvPr/>
        </p:nvSpPr>
        <p:spPr bwMode="auto">
          <a:xfrm>
            <a:off x="5557962" y="3717032"/>
            <a:ext cx="3045349"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0"/>
              </a:spcAft>
            </a:pPr>
            <a:r>
              <a:rPr lang="de-CH" sz="1100" b="1" dirty="0" smtClean="0">
                <a:solidFill>
                  <a:srgbClr val="595959"/>
                </a:solidFill>
                <a:latin typeface="+mj-lt"/>
                <a:ea typeface="Arial Unicode MS" panose="020B0604020202020204" pitchFamily="34" charset="-128"/>
                <a:cs typeface="Arial" panose="020B0604020202020204" pitchFamily="34" charset="0"/>
              </a:rPr>
              <a:t>Gianni Dalla Vecchia</a:t>
            </a:r>
            <a:r>
              <a:rPr lang="de-CH" sz="1100" dirty="0">
                <a:solidFill>
                  <a:srgbClr val="595959"/>
                </a:solidFill>
                <a:latin typeface="+mj-lt"/>
                <a:ea typeface="Arial Unicode MS" panose="020B0604020202020204" pitchFamily="34" charset="-128"/>
                <a:cs typeface="Arial" panose="020B0604020202020204" pitchFamily="34" charset="0"/>
              </a:rPr>
              <a:t/>
            </a:r>
            <a:br>
              <a:rPr lang="de-CH" sz="1100" dirty="0">
                <a:solidFill>
                  <a:srgbClr val="595959"/>
                </a:solidFill>
                <a:latin typeface="+mj-lt"/>
                <a:ea typeface="Arial Unicode MS" panose="020B0604020202020204" pitchFamily="34" charset="-128"/>
                <a:cs typeface="Arial" panose="020B0604020202020204" pitchFamily="34" charset="0"/>
              </a:rPr>
            </a:br>
            <a:r>
              <a:rPr lang="de-CH" sz="1100" dirty="0" smtClean="0">
                <a:solidFill>
                  <a:srgbClr val="595959"/>
                </a:solidFill>
                <a:latin typeface="+mj-lt"/>
                <a:ea typeface="Arial Unicode MS" panose="020B0604020202020204" pitchFamily="34" charset="-128"/>
                <a:cs typeface="Arial" panose="020B0604020202020204" pitchFamily="34" charset="0"/>
              </a:rPr>
              <a:t>Bereichsleiter Einwohnerdienste</a:t>
            </a:r>
            <a:endParaRPr lang="de-CH" sz="1800" dirty="0">
              <a:latin typeface="+mj-lt"/>
              <a:ea typeface="Calibri" panose="020F0502020204030204" pitchFamily="34" charset="0"/>
              <a:cs typeface="Times New Roman" panose="02020603050405020304" pitchFamily="18" charset="0"/>
            </a:endParaRPr>
          </a:p>
          <a:p>
            <a:pPr>
              <a:spcAft>
                <a:spcPts val="0"/>
              </a:spcAft>
            </a:pPr>
            <a:r>
              <a:rPr lang="de-CH" sz="1100" dirty="0">
                <a:solidFill>
                  <a:srgbClr val="808080"/>
                </a:solidFill>
                <a:latin typeface="+mj-lt"/>
                <a:ea typeface="Arial Unicode MS" panose="020B0604020202020204" pitchFamily="34" charset="-128"/>
                <a:cs typeface="Arial" panose="020B0604020202020204" pitchFamily="34" charset="0"/>
              </a:rPr>
              <a:t> </a:t>
            </a:r>
            <a:endParaRPr lang="de-CH" sz="1800" dirty="0">
              <a:latin typeface="+mj-lt"/>
              <a:ea typeface="Calibri" panose="020F0502020204030204" pitchFamily="34" charset="0"/>
              <a:cs typeface="Times New Roman" panose="02020603050405020304" pitchFamily="18" charset="0"/>
            </a:endParaRPr>
          </a:p>
          <a:p>
            <a:r>
              <a:rPr lang="de-CH" sz="1100" dirty="0">
                <a:solidFill>
                  <a:srgbClr val="808080"/>
                </a:solidFill>
                <a:latin typeface="+mj-lt"/>
                <a:ea typeface="Arial Unicode MS" panose="020B0604020202020204" pitchFamily="34" charset="-128"/>
                <a:cs typeface="Arial Unicode MS" panose="020B0604020202020204" pitchFamily="34" charset="-128"/>
              </a:rPr>
              <a:t>Steuerverwaltung der Stadt Schaffhausen </a:t>
            </a:r>
          </a:p>
          <a:p>
            <a:r>
              <a:rPr lang="de-CH" sz="1100" dirty="0">
                <a:solidFill>
                  <a:srgbClr val="808080"/>
                </a:solidFill>
                <a:latin typeface="+mj-lt"/>
                <a:ea typeface="Arial Unicode MS" panose="020B0604020202020204" pitchFamily="34" charset="-128"/>
                <a:cs typeface="Arial Unicode MS" panose="020B0604020202020204" pitchFamily="34" charset="-128"/>
              </a:rPr>
              <a:t>Stadthaus </a:t>
            </a:r>
          </a:p>
          <a:p>
            <a:r>
              <a:rPr lang="de-CH" sz="1100" dirty="0">
                <a:solidFill>
                  <a:srgbClr val="808080"/>
                </a:solidFill>
                <a:latin typeface="+mj-lt"/>
                <a:ea typeface="Arial Unicode MS" panose="020B0604020202020204" pitchFamily="34" charset="-128"/>
                <a:cs typeface="Arial Unicode MS" panose="020B0604020202020204" pitchFamily="34" charset="-128"/>
              </a:rPr>
              <a:t>8200 Schaffhausen </a:t>
            </a:r>
          </a:p>
          <a:p>
            <a:r>
              <a:rPr lang="de-CH" sz="1100" dirty="0" smtClean="0">
                <a:solidFill>
                  <a:srgbClr val="808080"/>
                </a:solidFill>
                <a:latin typeface="+mj-lt"/>
                <a:ea typeface="Arial Unicode MS" panose="020B0604020202020204" pitchFamily="34" charset="-128"/>
                <a:cs typeface="Arial Unicode MS" panose="020B0604020202020204" pitchFamily="34" charset="-128"/>
              </a:rPr>
              <a:t>Tel. +41 52 </a:t>
            </a:r>
            <a:r>
              <a:rPr lang="de-CH" sz="1100" dirty="0">
                <a:solidFill>
                  <a:srgbClr val="808080"/>
                </a:solidFill>
                <a:latin typeface="+mj-lt"/>
                <a:ea typeface="Arial Unicode MS" panose="020B0604020202020204" pitchFamily="34" charset="-128"/>
                <a:cs typeface="Arial Unicode MS" panose="020B0604020202020204" pitchFamily="34" charset="-128"/>
              </a:rPr>
              <a:t>632 52 55</a:t>
            </a:r>
          </a:p>
          <a:p>
            <a:r>
              <a:rPr lang="de-CH" sz="1100" dirty="0">
                <a:solidFill>
                  <a:srgbClr val="808080"/>
                </a:solidFill>
                <a:latin typeface="+mj-lt"/>
                <a:ea typeface="Arial Unicode MS" panose="020B0604020202020204" pitchFamily="34" charset="-128"/>
                <a:cs typeface="Arial Unicode MS" panose="020B0604020202020204" pitchFamily="34" charset="-128"/>
              </a:rPr>
              <a:t>Fax </a:t>
            </a:r>
            <a:r>
              <a:rPr lang="de-CH" sz="1100" dirty="0" smtClean="0">
                <a:solidFill>
                  <a:srgbClr val="808080"/>
                </a:solidFill>
                <a:latin typeface="+mj-lt"/>
                <a:ea typeface="Arial Unicode MS" panose="020B0604020202020204" pitchFamily="34" charset="-128"/>
                <a:cs typeface="Arial Unicode MS" panose="020B0604020202020204" pitchFamily="34" charset="-128"/>
              </a:rPr>
              <a:t>+41 52 </a:t>
            </a:r>
            <a:r>
              <a:rPr lang="de-CH" sz="1100" dirty="0">
                <a:solidFill>
                  <a:srgbClr val="808080"/>
                </a:solidFill>
                <a:latin typeface="+mj-lt"/>
                <a:ea typeface="Arial Unicode MS" panose="020B0604020202020204" pitchFamily="34" charset="-128"/>
                <a:cs typeface="Arial Unicode MS" panose="020B0604020202020204" pitchFamily="34" charset="-128"/>
              </a:rPr>
              <a:t>632 94 44 </a:t>
            </a:r>
            <a:endParaRPr lang="de-CH" sz="1100" dirty="0" smtClean="0">
              <a:solidFill>
                <a:srgbClr val="808080"/>
              </a:solidFill>
              <a:latin typeface="+mj-lt"/>
              <a:ea typeface="Arial Unicode MS" panose="020B0604020202020204" pitchFamily="34" charset="-128"/>
              <a:cs typeface="Arial Unicode MS" panose="020B0604020202020204" pitchFamily="34" charset="-128"/>
            </a:endParaRPr>
          </a:p>
          <a:p>
            <a:r>
              <a:rPr lang="de-CH" sz="1100" u="sng" dirty="0">
                <a:solidFill>
                  <a:srgbClr val="808080"/>
                </a:solidFill>
                <a:latin typeface="+mj-lt"/>
                <a:ea typeface="Arial Unicode MS" panose="020B0604020202020204" pitchFamily="34" charset="-128"/>
                <a:cs typeface="Arial Unicode MS" panose="020B0604020202020204" pitchFamily="34" charset="-128"/>
              </a:rPr>
              <a:t>gianni.dallavecchia@stsh.ch</a:t>
            </a:r>
          </a:p>
        </p:txBody>
      </p:sp>
      <p:sp>
        <p:nvSpPr>
          <p:cNvPr id="9" name="Text Box 6"/>
          <p:cNvSpPr txBox="1">
            <a:spLocks noChangeArrowheads="1"/>
          </p:cNvSpPr>
          <p:nvPr/>
        </p:nvSpPr>
        <p:spPr bwMode="auto">
          <a:xfrm>
            <a:off x="695401" y="914865"/>
            <a:ext cx="8496226"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0"/>
              </a:spcBef>
              <a:spcAft>
                <a:spcPts val="400"/>
              </a:spcAft>
            </a:pPr>
            <a:r>
              <a:rPr lang="de-DE" altLang="de-DE" b="1" dirty="0" smtClean="0">
                <a:solidFill>
                  <a:schemeClr val="bg1"/>
                </a:solidFill>
              </a:rPr>
              <a:t>Budget 2020 und Finanzplan 2020-2023</a:t>
            </a:r>
            <a:endParaRPr lang="de-DE" altLang="de-DE" b="1" dirty="0">
              <a:solidFill>
                <a:schemeClr val="bg1"/>
              </a:solidFill>
            </a:endParaRPr>
          </a:p>
          <a:p>
            <a:pPr>
              <a:spcBef>
                <a:spcPts val="0"/>
              </a:spcBef>
              <a:spcAft>
                <a:spcPts val="400"/>
              </a:spcAft>
            </a:pPr>
            <a:r>
              <a:rPr lang="de-DE" altLang="de-DE" dirty="0" smtClean="0">
                <a:solidFill>
                  <a:schemeClr val="bg1"/>
                </a:solidFill>
              </a:rPr>
              <a:t>Medieninformation vom 28. </a:t>
            </a:r>
            <a:r>
              <a:rPr lang="de-DE" altLang="de-DE" dirty="0">
                <a:solidFill>
                  <a:schemeClr val="bg1"/>
                </a:solidFill>
              </a:rPr>
              <a:t>A</a:t>
            </a:r>
            <a:r>
              <a:rPr lang="de-DE" altLang="de-DE" dirty="0" smtClean="0">
                <a:solidFill>
                  <a:schemeClr val="bg1"/>
                </a:solidFill>
              </a:rPr>
              <a:t>ugust 2019</a:t>
            </a:r>
            <a:endParaRPr lang="de-DE" altLang="de-DE" dirty="0">
              <a:solidFill>
                <a:schemeClr val="bg1"/>
              </a:solidFill>
            </a:endParaRPr>
          </a:p>
        </p:txBody>
      </p:sp>
      <p:pic>
        <p:nvPicPr>
          <p:cNvPr id="7" name="Bild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971" y="5772150"/>
            <a:ext cx="3114675" cy="800100"/>
          </a:xfrm>
          <a:prstGeom prst="rect">
            <a:avLst/>
          </a:prstGeom>
          <a:noFill/>
          <a:ln>
            <a:noFill/>
          </a:ln>
        </p:spPr>
      </p:pic>
    </p:spTree>
    <p:extLst>
      <p:ext uri="{BB962C8B-B14F-4D97-AF65-F5344CB8AC3E}">
        <p14:creationId xmlns:p14="http://schemas.microsoft.com/office/powerpoint/2010/main" val="254403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7</a:t>
            </a:r>
            <a:endParaRPr lang="de-CH" sz="1000" dirty="0"/>
          </a:p>
        </p:txBody>
      </p:sp>
      <p:sp>
        <p:nvSpPr>
          <p:cNvPr id="16" name="Textfeld 15"/>
          <p:cNvSpPr txBox="1"/>
          <p:nvPr/>
        </p:nvSpPr>
        <p:spPr>
          <a:xfrm>
            <a:off x="407368" y="980728"/>
            <a:ext cx="7272808"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Klare Ausgangslage nach Steuerfussabstimmung:</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Der Steuerfuss bleibt bei 93%. </a:t>
            </a:r>
            <a:endParaRPr lang="de-CH" dirty="0">
              <a:solidFill>
                <a:srgbClr val="0070C0"/>
              </a:solidFill>
              <a:latin typeface="Arial Narrow" panose="020B0606020202030204" pitchFamily="34" charset="0"/>
            </a:endParaRPr>
          </a:p>
        </p:txBody>
      </p:sp>
      <p:pic>
        <p:nvPicPr>
          <p:cNvPr id="8" name="Picture 2" descr="Bildergebnis fÃ¼r wahlen schaffhau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2204864"/>
            <a:ext cx="3533890" cy="201622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4295800" y="2192694"/>
            <a:ext cx="7416824" cy="195181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1200"/>
              </a:spcAft>
            </a:pPr>
            <a:r>
              <a:rPr lang="de-DE" sz="1800" dirty="0" smtClean="0">
                <a:latin typeface="Arial Narrow" panose="020B0606020202030204" pitchFamily="34" charset="0"/>
              </a:rPr>
              <a:t>Ausgangslage: Im März stimmten 68.8% Nein zu einer Steuererhöhung auf 96%.</a:t>
            </a:r>
          </a:p>
          <a:p>
            <a:pPr>
              <a:lnSpc>
                <a:spcPct val="95000"/>
              </a:lnSpc>
              <a:spcAft>
                <a:spcPts val="1200"/>
              </a:spcAft>
            </a:pPr>
            <a:r>
              <a:rPr lang="de-DE" sz="1800" dirty="0" smtClean="0">
                <a:latin typeface="Arial Narrow" panose="020B0606020202030204" pitchFamily="34" charset="0"/>
              </a:rPr>
              <a:t>Der Stadtrat erachtet es als politisch nicht opportun, einen höheren Steuerfuss zu beantragen.</a:t>
            </a:r>
          </a:p>
          <a:p>
            <a:pPr>
              <a:lnSpc>
                <a:spcPct val="95000"/>
              </a:lnSpc>
              <a:spcAft>
                <a:spcPts val="200"/>
              </a:spcAft>
            </a:pPr>
            <a:r>
              <a:rPr lang="de-DE" sz="1800" dirty="0" smtClean="0">
                <a:latin typeface="Arial Narrow" panose="020B0606020202030204" pitchFamily="34" charset="0"/>
              </a:rPr>
              <a:t>Das Budget 2020 ist mit folgenden, klaren Vorgaben erstellt worden:</a:t>
            </a:r>
          </a:p>
          <a:p>
            <a:pPr marL="342900" indent="-342900">
              <a:lnSpc>
                <a:spcPct val="95000"/>
              </a:lnSpc>
              <a:spcAft>
                <a:spcPts val="200"/>
              </a:spcAft>
              <a:buFont typeface="Symbol" panose="05050102010706020507" pitchFamily="18" charset="2"/>
              <a:buChar char="-"/>
            </a:pPr>
            <a:r>
              <a:rPr lang="de-DE" sz="1800" dirty="0" smtClean="0">
                <a:latin typeface="Arial Narrow" panose="020B0606020202030204" pitchFamily="34" charset="0"/>
              </a:rPr>
              <a:t>Steuerfuss unverändert bei 93%</a:t>
            </a:r>
          </a:p>
          <a:p>
            <a:pPr marL="342900" indent="-342900">
              <a:lnSpc>
                <a:spcPct val="95000"/>
              </a:lnSpc>
              <a:spcAft>
                <a:spcPts val="200"/>
              </a:spcAft>
              <a:buFont typeface="Symbol" panose="05050102010706020507" pitchFamily="18" charset="2"/>
              <a:buChar char="-"/>
            </a:pPr>
            <a:r>
              <a:rPr lang="de-DE" sz="1800" dirty="0" smtClean="0">
                <a:latin typeface="Arial Narrow" panose="020B0606020202030204" pitchFamily="34" charset="0"/>
              </a:rPr>
              <a:t>ausgeglichene Erfolgsrechnung</a:t>
            </a:r>
            <a:endParaRPr lang="de-DE" sz="1800" dirty="0">
              <a:latin typeface="Arial Narrow" panose="020B0606020202030204" pitchFamily="34" charset="0"/>
            </a:endParaRPr>
          </a:p>
        </p:txBody>
      </p:sp>
    </p:spTree>
    <p:extLst>
      <p:ext uri="{BB962C8B-B14F-4D97-AF65-F5344CB8AC3E}">
        <p14:creationId xmlns:p14="http://schemas.microsoft.com/office/powerpoint/2010/main" val="42876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3.1.1</a:t>
            </a:r>
            <a:endParaRPr lang="de-CH" sz="1000" dirty="0"/>
          </a:p>
        </p:txBody>
      </p:sp>
      <p:sp>
        <p:nvSpPr>
          <p:cNvPr id="11" name="Textfeld 10"/>
          <p:cNvSpPr txBox="1"/>
          <p:nvPr/>
        </p:nvSpPr>
        <p:spPr>
          <a:xfrm>
            <a:off x="407368" y="980728"/>
            <a:ext cx="8640960" cy="369332"/>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 Die Erfolgsrechnung schliesst mit einer roten Null.</a:t>
            </a:r>
            <a:endParaRPr lang="de-CH" dirty="0">
              <a:solidFill>
                <a:srgbClr val="0070C0"/>
              </a:solidFill>
              <a:latin typeface="Arial Narrow" panose="020B0606020202030204" pitchFamily="34" charset="0"/>
            </a:endParaRPr>
          </a:p>
        </p:txBody>
      </p:sp>
      <p:sp>
        <p:nvSpPr>
          <p:cNvPr id="13" name="Rechteck 12"/>
          <p:cNvSpPr/>
          <p:nvPr/>
        </p:nvSpPr>
        <p:spPr>
          <a:xfrm>
            <a:off x="407368" y="1957260"/>
            <a:ext cx="7056784" cy="30331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6" name="Textfeld 15"/>
          <p:cNvSpPr txBox="1"/>
          <p:nvPr/>
        </p:nvSpPr>
        <p:spPr>
          <a:xfrm>
            <a:off x="522368" y="2000053"/>
            <a:ext cx="4378972" cy="215444"/>
          </a:xfrm>
          <a:prstGeom prst="rect">
            <a:avLst/>
          </a:prstGeom>
          <a:noFill/>
        </p:spPr>
        <p:txBody>
          <a:bodyPr wrap="square" lIns="0" tIns="0" rIns="0" bIns="0" rtlCol="0">
            <a:spAutoFit/>
          </a:bodyPr>
          <a:lstStyle/>
          <a:p>
            <a:r>
              <a:rPr lang="de-CH" sz="1400" b="1" dirty="0" smtClean="0">
                <a:latin typeface="Arial Narrow" panose="020B0606020202030204" pitchFamily="34" charset="0"/>
              </a:rPr>
              <a:t>Ergebnis Laufende Rechnung bzw. Erfolgsrechnung</a:t>
            </a:r>
            <a:endParaRPr lang="de-CH" sz="1400" dirty="0">
              <a:latin typeface="Arial Narrow" panose="020B0606020202030204" pitchFamily="34" charset="0"/>
            </a:endParaRPr>
          </a:p>
        </p:txBody>
      </p:sp>
      <p:graphicFrame>
        <p:nvGraphicFramePr>
          <p:cNvPr id="9" name="Diagramm 8"/>
          <p:cNvGraphicFramePr/>
          <p:nvPr>
            <p:extLst>
              <p:ext uri="{D42A27DB-BD31-4B8C-83A1-F6EECF244321}">
                <p14:modId xmlns:p14="http://schemas.microsoft.com/office/powerpoint/2010/main" val="2797554817"/>
              </p:ext>
            </p:extLst>
          </p:nvPr>
        </p:nvGraphicFramePr>
        <p:xfrm>
          <a:off x="407368" y="2434042"/>
          <a:ext cx="7056784" cy="344323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eckige Legende 25"/>
          <p:cNvSpPr>
            <a:spLocks noChangeArrowheads="1"/>
          </p:cNvSpPr>
          <p:nvPr/>
        </p:nvSpPr>
        <p:spPr bwMode="auto">
          <a:xfrm>
            <a:off x="8040216" y="1851461"/>
            <a:ext cx="3758322" cy="1433523"/>
          </a:xfrm>
          <a:prstGeom prst="wedgeRectCallout">
            <a:avLst>
              <a:gd name="adj1" fmla="val -137954"/>
              <a:gd name="adj2" fmla="val 35462"/>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0"/>
              </a:spcAft>
              <a:buClrTx/>
              <a:buSzTx/>
              <a:buFontTx/>
              <a:buNone/>
              <a:tabLst/>
            </a:pPr>
            <a:r>
              <a:rPr lang="de-CH" altLang="de-DE" sz="1200" b="1" dirty="0" smtClean="0">
                <a:solidFill>
                  <a:srgbClr val="000000"/>
                </a:solidFill>
                <a:latin typeface="Arial Narrow" panose="020B0606020202030204" pitchFamily="34" charset="0"/>
              </a:rPr>
              <a:t>Die Prognose 2019 zeigt nach Einlage in die Schwankungsreserve für Unternehmenssteuern ein Ergebnis von 0.0 Mio. Franken.</a:t>
            </a:r>
          </a:p>
          <a:p>
            <a:pPr marL="0" marR="0" lvl="0" indent="0" defTabSz="914400" rtl="0" eaLnBrk="0" fontAlgn="base" latinLnBrk="0" hangingPunct="0">
              <a:lnSpc>
                <a:spcPct val="90000"/>
              </a:lnSpc>
              <a:spcBef>
                <a:spcPct val="0"/>
              </a:spcBef>
              <a:spcAft>
                <a:spcPts val="0"/>
              </a:spcAft>
              <a:buClrTx/>
              <a:buSzTx/>
              <a:buFontTx/>
              <a:buNone/>
              <a:tabLst/>
            </a:pPr>
            <a:r>
              <a:rPr kumimoji="0" lang="de-CH" altLang="de-DE" sz="1200" i="0" u="none" strike="noStrike" cap="none" normalizeH="0" baseline="0" dirty="0" smtClean="0">
                <a:ln>
                  <a:noFill/>
                </a:ln>
                <a:solidFill>
                  <a:srgbClr val="000000"/>
                </a:solidFill>
                <a:effectLst/>
                <a:latin typeface="Arial Narrow" panose="020B0606020202030204" pitchFamily="34" charset="0"/>
              </a:rPr>
              <a:t>Grösste Abweichungen (+ = Ergebnis</a:t>
            </a:r>
            <a:r>
              <a:rPr kumimoji="0" lang="de-CH" altLang="de-DE" sz="1200" i="0" u="none" strike="noStrike" cap="none" normalizeH="0" dirty="0" smtClean="0">
                <a:ln>
                  <a:noFill/>
                </a:ln>
                <a:solidFill>
                  <a:srgbClr val="000000"/>
                </a:solidFill>
                <a:effectLst/>
                <a:latin typeface="Arial Narrow" panose="020B0606020202030204" pitchFamily="34" charset="0"/>
              </a:rPr>
              <a:t> verbessernd)</a:t>
            </a:r>
            <a:r>
              <a:rPr kumimoji="0" lang="de-CH" altLang="de-DE" sz="1200" i="0" u="none" strike="noStrike" cap="none" normalizeH="0" baseline="0" dirty="0" smtClean="0">
                <a:ln>
                  <a:noFill/>
                </a:ln>
                <a:solidFill>
                  <a:srgbClr val="000000"/>
                </a:solidFill>
                <a:effectLst/>
                <a:latin typeface="Arial Narrow" panose="020B0606020202030204" pitchFamily="34" charset="0"/>
              </a:rPr>
              <a:t>:</a:t>
            </a:r>
          </a:p>
          <a:p>
            <a:pPr marL="171450" marR="0" lvl="0" indent="-171450" defTabSz="914400" rtl="0" eaLnBrk="0" fontAlgn="base" latinLnBrk="0" hangingPunct="0">
              <a:lnSpc>
                <a:spcPct val="90000"/>
              </a:lnSpc>
              <a:spcBef>
                <a:spcPct val="0"/>
              </a:spcBef>
              <a:spcAft>
                <a:spcPts val="0"/>
              </a:spcAft>
              <a:buClrTx/>
              <a:buSzTx/>
              <a:buFontTx/>
              <a:buChar char="-"/>
              <a:tabLst/>
            </a:pPr>
            <a:r>
              <a:rPr lang="de-CH" altLang="de-DE" sz="1200" dirty="0" smtClean="0">
                <a:solidFill>
                  <a:srgbClr val="000000"/>
                </a:solidFill>
                <a:latin typeface="Arial Narrow" panose="020B0606020202030204" pitchFamily="34" charset="0"/>
              </a:rPr>
              <a:t>tieferer Personalaufwand: +2.9 Mio. Franken</a:t>
            </a:r>
          </a:p>
          <a:p>
            <a:pPr marL="171450" marR="0" lvl="0" indent="-171450" defTabSz="914400" rtl="0" eaLnBrk="0" fontAlgn="base" latinLnBrk="0" hangingPunct="0">
              <a:lnSpc>
                <a:spcPct val="90000"/>
              </a:lnSpc>
              <a:spcBef>
                <a:spcPct val="0"/>
              </a:spcBef>
              <a:spcAft>
                <a:spcPts val="0"/>
              </a:spcAft>
              <a:buClrTx/>
              <a:buSzTx/>
              <a:buFontTx/>
              <a:buChar char="-"/>
              <a:tabLst/>
            </a:pPr>
            <a:r>
              <a:rPr lang="de-CH" altLang="de-DE" sz="1200" dirty="0">
                <a:solidFill>
                  <a:srgbClr val="000000"/>
                </a:solidFill>
                <a:latin typeface="Arial Narrow" panose="020B0606020202030204" pitchFamily="34" charset="0"/>
              </a:rPr>
              <a:t>t</a:t>
            </a:r>
            <a:r>
              <a:rPr lang="de-CH" altLang="de-DE" sz="1200" dirty="0" smtClean="0">
                <a:solidFill>
                  <a:srgbClr val="000000"/>
                </a:solidFill>
                <a:latin typeface="Arial Narrow" panose="020B0606020202030204" pitchFamily="34" charset="0"/>
              </a:rPr>
              <a:t>iefere Bettenbelegung Alterszentren: -2.4 Mio. Franken</a:t>
            </a:r>
          </a:p>
          <a:p>
            <a:pPr marL="171450" marR="0" lvl="0" indent="-171450" defTabSz="914400" rtl="0" eaLnBrk="0" fontAlgn="base" latinLnBrk="0" hangingPunct="0">
              <a:lnSpc>
                <a:spcPct val="90000"/>
              </a:lnSpc>
              <a:spcBef>
                <a:spcPct val="0"/>
              </a:spcBef>
              <a:spcAft>
                <a:spcPts val="0"/>
              </a:spcAft>
              <a:buClrTx/>
              <a:buSzTx/>
              <a:buFontTx/>
              <a:buChar char="-"/>
              <a:tabLst/>
            </a:pPr>
            <a:r>
              <a:rPr lang="de-CH" altLang="de-DE" sz="1200" dirty="0" smtClean="0">
                <a:solidFill>
                  <a:srgbClr val="000000"/>
                </a:solidFill>
                <a:latin typeface="Arial Narrow" panose="020B0606020202030204" pitchFamily="34" charset="0"/>
              </a:rPr>
              <a:t>Höhere Unternehmenssteuern: +3.4 Mio. Franken</a:t>
            </a:r>
          </a:p>
          <a:p>
            <a:pPr marL="171450" marR="0" lvl="0" indent="-171450" defTabSz="914400" rtl="0" eaLnBrk="0" fontAlgn="base" latinLnBrk="0" hangingPunct="0">
              <a:lnSpc>
                <a:spcPct val="90000"/>
              </a:lnSpc>
              <a:spcBef>
                <a:spcPct val="0"/>
              </a:spcBef>
              <a:spcAft>
                <a:spcPts val="0"/>
              </a:spcAft>
              <a:buClrTx/>
              <a:buSzTx/>
              <a:buFontTx/>
              <a:buChar char="-"/>
              <a:tabLst/>
            </a:pPr>
            <a:r>
              <a:rPr lang="de-CH" altLang="de-DE" sz="1200" dirty="0" smtClean="0">
                <a:solidFill>
                  <a:srgbClr val="000000"/>
                </a:solidFill>
                <a:latin typeface="Arial Narrow" panose="020B0606020202030204" pitchFamily="34" charset="0"/>
              </a:rPr>
              <a:t>Einlage Schwankungsreserve: -4.2 Mio. Franken</a:t>
            </a:r>
            <a:endParaRPr kumimoji="0" lang="de-DE" altLang="de-DE" sz="3200" i="0" u="none" strike="noStrike" cap="none" normalizeH="0" baseline="0" dirty="0" smtClean="0">
              <a:ln>
                <a:noFill/>
              </a:ln>
              <a:solidFill>
                <a:schemeClr val="tx1"/>
              </a:solidFill>
              <a:effectLst/>
            </a:endParaRPr>
          </a:p>
        </p:txBody>
      </p:sp>
      <p:sp>
        <p:nvSpPr>
          <p:cNvPr id="12" name="Rechteckige Legende 25"/>
          <p:cNvSpPr>
            <a:spLocks noChangeArrowheads="1"/>
          </p:cNvSpPr>
          <p:nvPr/>
        </p:nvSpPr>
        <p:spPr bwMode="auto">
          <a:xfrm>
            <a:off x="8043868" y="3438895"/>
            <a:ext cx="3758322" cy="765805"/>
          </a:xfrm>
          <a:prstGeom prst="wedgeRectCallout">
            <a:avLst>
              <a:gd name="adj1" fmla="val -103693"/>
              <a:gd name="adj2" fmla="val -40475"/>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0"/>
              </a:spcAft>
              <a:buClrTx/>
              <a:buSzTx/>
              <a:buFontTx/>
              <a:buNone/>
              <a:tabLst/>
            </a:pPr>
            <a:r>
              <a:rPr lang="de-CH" altLang="de-DE" sz="1200" b="1" dirty="0" smtClean="0">
                <a:solidFill>
                  <a:srgbClr val="000000"/>
                </a:solidFill>
                <a:latin typeface="Arial Narrow" panose="020B0606020202030204" pitchFamily="34" charset="0"/>
              </a:rPr>
              <a:t>Das Budget 2020 schliesst mit einer roten Null.</a:t>
            </a:r>
            <a:br>
              <a:rPr lang="de-CH" altLang="de-DE" sz="1200" b="1" dirty="0" smtClean="0">
                <a:solidFill>
                  <a:srgbClr val="000000"/>
                </a:solidFill>
                <a:latin typeface="Arial Narrow" panose="020B0606020202030204" pitchFamily="34" charset="0"/>
              </a:rPr>
            </a:br>
            <a:r>
              <a:rPr lang="de-CH" altLang="de-DE" sz="1200" b="1" dirty="0" smtClean="0">
                <a:solidFill>
                  <a:srgbClr val="000000"/>
                </a:solidFill>
                <a:latin typeface="Arial Narrow" panose="020B0606020202030204" pitchFamily="34" charset="0"/>
              </a:rPr>
              <a:t>Das Defizit von 0.8 Mio. Franken entspricht 0.3% des Gesamtaufwandes.</a:t>
            </a:r>
          </a:p>
        </p:txBody>
      </p:sp>
    </p:spTree>
    <p:extLst>
      <p:ext uri="{BB962C8B-B14F-4D97-AF65-F5344CB8AC3E}">
        <p14:creationId xmlns:p14="http://schemas.microsoft.com/office/powerpoint/2010/main" val="115962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Diagramm 47"/>
          <p:cNvGraphicFramePr/>
          <p:nvPr>
            <p:extLst>
              <p:ext uri="{D42A27DB-BD31-4B8C-83A1-F6EECF244321}">
                <p14:modId xmlns:p14="http://schemas.microsoft.com/office/powerpoint/2010/main" val="273513605"/>
              </p:ext>
            </p:extLst>
          </p:nvPr>
        </p:nvGraphicFramePr>
        <p:xfrm>
          <a:off x="411242" y="2250034"/>
          <a:ext cx="8205038" cy="427531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Daniel Preisig</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3.2.2</a:t>
            </a:r>
            <a:endParaRPr lang="de-CH" sz="1000" dirty="0"/>
          </a:p>
        </p:txBody>
      </p:sp>
      <p:sp>
        <p:nvSpPr>
          <p:cNvPr id="11" name="Textfeld 10"/>
          <p:cNvSpPr txBox="1"/>
          <p:nvPr/>
        </p:nvSpPr>
        <p:spPr>
          <a:xfrm>
            <a:off x="407368" y="980728"/>
            <a:ext cx="7920880"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Rote Null nur dank Budgetkürzungen, der Schwankungsreserve und Fondsbeanspruchungen</a:t>
            </a:r>
            <a:endParaRPr lang="de-CH" dirty="0">
              <a:solidFill>
                <a:srgbClr val="0070C0"/>
              </a:solidFill>
              <a:latin typeface="Arial Narrow" panose="020B0606020202030204" pitchFamily="34" charset="0"/>
            </a:endParaRPr>
          </a:p>
        </p:txBody>
      </p:sp>
      <p:sp>
        <p:nvSpPr>
          <p:cNvPr id="22" name="Rechteck 21"/>
          <p:cNvSpPr/>
          <p:nvPr/>
        </p:nvSpPr>
        <p:spPr>
          <a:xfrm>
            <a:off x="763200" y="2404800"/>
            <a:ext cx="424800" cy="90000"/>
          </a:xfrm>
          <a:prstGeom prst="rect">
            <a:avLst/>
          </a:prstGeom>
          <a:pattFill prst="dkUpDiag">
            <a:fgClr>
              <a:srgbClr val="006600"/>
            </a:fgClr>
            <a:bgClr>
              <a:srgbClr val="00CC00"/>
            </a:bgClr>
          </a:patt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9" name="Textfeld 8"/>
          <p:cNvSpPr txBox="1"/>
          <p:nvPr/>
        </p:nvSpPr>
        <p:spPr>
          <a:xfrm>
            <a:off x="407367" y="1869413"/>
            <a:ext cx="3790233" cy="215444"/>
          </a:xfrm>
          <a:prstGeom prst="rect">
            <a:avLst/>
          </a:prstGeom>
          <a:noFill/>
        </p:spPr>
        <p:txBody>
          <a:bodyPr wrap="square" lIns="0" tIns="0" rIns="0" bIns="0" rtlCol="0">
            <a:spAutoFit/>
          </a:bodyPr>
          <a:lstStyle/>
          <a:p>
            <a:r>
              <a:rPr lang="de-CH" sz="1400" b="1" dirty="0" smtClean="0">
                <a:latin typeface="Arial Narrow" panose="020B0606020202030204" pitchFamily="34" charset="0"/>
              </a:rPr>
              <a:t>Ergebnisbrücke: Vom Budget 2019 zum Budget 2020</a:t>
            </a:r>
            <a:endParaRPr lang="de-CH" sz="1400" b="1" dirty="0">
              <a:latin typeface="Arial Narrow" panose="020B0606020202030204" pitchFamily="34" charset="0"/>
            </a:endParaRPr>
          </a:p>
        </p:txBody>
      </p:sp>
      <p:sp>
        <p:nvSpPr>
          <p:cNvPr id="13" name="Textfeld 12"/>
          <p:cNvSpPr txBox="1"/>
          <p:nvPr/>
        </p:nvSpPr>
        <p:spPr>
          <a:xfrm>
            <a:off x="820760" y="2335023"/>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0.5</a:t>
            </a:r>
            <a:endParaRPr lang="de-CH" sz="900" b="1" dirty="0">
              <a:effectLst>
                <a:glow rad="139700">
                  <a:schemeClr val="bg1"/>
                </a:glow>
              </a:effectLst>
              <a:latin typeface="Arial Narrow" panose="020B0606020202030204" pitchFamily="34" charset="0"/>
            </a:endParaRPr>
          </a:p>
        </p:txBody>
      </p:sp>
      <p:grpSp>
        <p:nvGrpSpPr>
          <p:cNvPr id="12" name="Gruppieren 11"/>
          <p:cNvGrpSpPr/>
          <p:nvPr/>
        </p:nvGrpSpPr>
        <p:grpSpPr>
          <a:xfrm>
            <a:off x="6331280" y="3596152"/>
            <a:ext cx="424800" cy="230832"/>
            <a:chOff x="6331280" y="3596152"/>
            <a:chExt cx="424800" cy="230832"/>
          </a:xfrm>
        </p:grpSpPr>
        <p:sp>
          <p:nvSpPr>
            <p:cNvPr id="60" name="Rechteck 59"/>
            <p:cNvSpPr/>
            <p:nvPr/>
          </p:nvSpPr>
          <p:spPr>
            <a:xfrm>
              <a:off x="6331280" y="3629465"/>
              <a:ext cx="424800" cy="154135"/>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73" name="Textfeld 72"/>
            <p:cNvSpPr txBox="1"/>
            <p:nvPr/>
          </p:nvSpPr>
          <p:spPr>
            <a:xfrm>
              <a:off x="6361150" y="3596152"/>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-0.9</a:t>
              </a:r>
              <a:endParaRPr lang="de-CH" sz="900" b="1" dirty="0">
                <a:effectLst>
                  <a:glow rad="139700">
                    <a:schemeClr val="bg1"/>
                  </a:glow>
                </a:effectLst>
                <a:latin typeface="Arial Narrow" panose="020B0606020202030204" pitchFamily="34" charset="0"/>
              </a:endParaRPr>
            </a:p>
          </p:txBody>
        </p:sp>
      </p:grpSp>
      <p:grpSp>
        <p:nvGrpSpPr>
          <p:cNvPr id="16" name="Gruppieren 15"/>
          <p:cNvGrpSpPr/>
          <p:nvPr/>
        </p:nvGrpSpPr>
        <p:grpSpPr>
          <a:xfrm>
            <a:off x="7256360" y="2636911"/>
            <a:ext cx="424800" cy="261995"/>
            <a:chOff x="7256360" y="2636911"/>
            <a:chExt cx="424800" cy="261995"/>
          </a:xfrm>
        </p:grpSpPr>
        <p:sp>
          <p:nvSpPr>
            <p:cNvPr id="62" name="Rechteck 61"/>
            <p:cNvSpPr/>
            <p:nvPr/>
          </p:nvSpPr>
          <p:spPr>
            <a:xfrm>
              <a:off x="7256360" y="2636911"/>
              <a:ext cx="424800" cy="261995"/>
            </a:xfrm>
            <a:prstGeom prst="rect">
              <a:avLst/>
            </a:prstGeom>
            <a:gradFill>
              <a:gsLst>
                <a:gs pos="0">
                  <a:srgbClr val="00CC00"/>
                </a:gs>
                <a:gs pos="100000">
                  <a:srgbClr val="339933"/>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77" name="Textfeld 76"/>
            <p:cNvSpPr txBox="1"/>
            <p:nvPr/>
          </p:nvSpPr>
          <p:spPr>
            <a:xfrm>
              <a:off x="7274664" y="2652492"/>
              <a:ext cx="388191"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+1.4</a:t>
              </a:r>
              <a:endParaRPr lang="de-CH" sz="900" b="1" dirty="0">
                <a:effectLst>
                  <a:glow rad="139700">
                    <a:schemeClr val="bg1"/>
                  </a:glow>
                </a:effectLst>
                <a:latin typeface="Arial Narrow" panose="020B0606020202030204" pitchFamily="34" charset="0"/>
              </a:endParaRPr>
            </a:p>
          </p:txBody>
        </p:sp>
      </p:grpSp>
      <p:grpSp>
        <p:nvGrpSpPr>
          <p:cNvPr id="17" name="Gruppieren 16"/>
          <p:cNvGrpSpPr/>
          <p:nvPr/>
        </p:nvGrpSpPr>
        <p:grpSpPr>
          <a:xfrm>
            <a:off x="7718900" y="2450439"/>
            <a:ext cx="424800" cy="230832"/>
            <a:chOff x="7718900" y="2450439"/>
            <a:chExt cx="424800" cy="230832"/>
          </a:xfrm>
        </p:grpSpPr>
        <p:sp>
          <p:nvSpPr>
            <p:cNvPr id="63" name="Rechteck 62"/>
            <p:cNvSpPr/>
            <p:nvPr/>
          </p:nvSpPr>
          <p:spPr>
            <a:xfrm>
              <a:off x="7718900" y="2494800"/>
              <a:ext cx="424800" cy="142111"/>
            </a:xfrm>
            <a:prstGeom prst="rect">
              <a:avLst/>
            </a:prstGeom>
            <a:pattFill prst="dkDnDiag">
              <a:fgClr>
                <a:srgbClr val="C00000"/>
              </a:fgClr>
              <a:bgClr>
                <a:srgbClr val="FF0000"/>
              </a:bgClr>
            </a:patt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78" name="Textfeld 77"/>
            <p:cNvSpPr txBox="1"/>
            <p:nvPr/>
          </p:nvSpPr>
          <p:spPr>
            <a:xfrm>
              <a:off x="7751280" y="2450439"/>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-0.8</a:t>
              </a:r>
              <a:endParaRPr lang="de-CH" sz="900" b="1" dirty="0">
                <a:effectLst>
                  <a:glow rad="139700">
                    <a:schemeClr val="bg1"/>
                  </a:glow>
                </a:effectLst>
                <a:latin typeface="Arial Narrow" panose="020B0606020202030204" pitchFamily="34" charset="0"/>
              </a:endParaRPr>
            </a:p>
          </p:txBody>
        </p:sp>
      </p:grpSp>
      <p:grpSp>
        <p:nvGrpSpPr>
          <p:cNvPr id="4" name="Gruppieren 3"/>
          <p:cNvGrpSpPr/>
          <p:nvPr/>
        </p:nvGrpSpPr>
        <p:grpSpPr>
          <a:xfrm>
            <a:off x="1224000" y="2239129"/>
            <a:ext cx="10558254" cy="828657"/>
            <a:chOff x="1224000" y="2239129"/>
            <a:chExt cx="10558254" cy="828657"/>
          </a:xfrm>
        </p:grpSpPr>
        <p:sp>
          <p:nvSpPr>
            <p:cNvPr id="49" name="Rechteck 48"/>
            <p:cNvSpPr/>
            <p:nvPr/>
          </p:nvSpPr>
          <p:spPr>
            <a:xfrm>
              <a:off x="1224000" y="2404799"/>
              <a:ext cx="424800" cy="448137"/>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64" name="Textfeld 63"/>
            <p:cNvSpPr txBox="1"/>
            <p:nvPr/>
          </p:nvSpPr>
          <p:spPr>
            <a:xfrm>
              <a:off x="1256380" y="2513451"/>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-2.5</a:t>
              </a:r>
              <a:endParaRPr lang="de-CH" sz="900" b="1" dirty="0">
                <a:effectLst>
                  <a:glow rad="139700">
                    <a:schemeClr val="bg1"/>
                  </a:glow>
                </a:effectLst>
                <a:latin typeface="Arial Narrow" panose="020B0606020202030204" pitchFamily="34" charset="0"/>
              </a:endParaRPr>
            </a:p>
          </p:txBody>
        </p:sp>
        <p:sp>
          <p:nvSpPr>
            <p:cNvPr id="40" name="Text Box 4"/>
            <p:cNvSpPr txBox="1">
              <a:spLocks noChangeArrowheads="1"/>
            </p:cNvSpPr>
            <p:nvPr/>
          </p:nvSpPr>
          <p:spPr bwMode="auto">
            <a:xfrm>
              <a:off x="8538036" y="2263720"/>
              <a:ext cx="3244218" cy="804066"/>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smtClean="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höherer Personalaufwand 2.5 Mio. Fr.</a:t>
              </a:r>
              <a:r>
                <a:rPr lang="de-DE" sz="1400" b="1" dirty="0" smtClean="0">
                  <a:latin typeface="Arial Narrow" panose="020B0606020202030204" pitchFamily="34" charset="0"/>
                  <a:sym typeface="Wingdings" panose="05000000000000000000" pitchFamily="2" charset="2"/>
                </a:rPr>
                <a:t/>
              </a:r>
              <a:br>
                <a:rPr lang="de-DE" sz="1400" b="1" dirty="0" smtClean="0">
                  <a:latin typeface="Arial Narrow" panose="020B0606020202030204" pitchFamily="34" charset="0"/>
                  <a:sym typeface="Wingdings" panose="05000000000000000000" pitchFamily="2" charset="2"/>
                </a:rPr>
              </a:br>
              <a:r>
                <a:rPr lang="de-DE" sz="1100" b="1" dirty="0" smtClean="0">
                  <a:latin typeface="Arial Narrow" panose="020B0606020202030204" pitchFamily="34" charset="0"/>
                  <a:sym typeface="Wingdings 3" panose="05040102010807070707" pitchFamily="18" charset="2"/>
                </a:rPr>
                <a:t></a:t>
              </a:r>
              <a:r>
                <a:rPr lang="de-DE" sz="1100" b="1" dirty="0" smtClean="0">
                  <a:latin typeface="Arial Narrow" panose="020B0606020202030204" pitchFamily="34" charset="0"/>
                  <a:sym typeface="Wingdings" panose="05000000000000000000" pitchFamily="2" charset="2"/>
                </a:rPr>
                <a:t> </a:t>
              </a:r>
              <a:r>
                <a:rPr lang="de-DE" sz="1100" dirty="0" smtClean="0">
                  <a:latin typeface="Arial Narrow" panose="020B0606020202030204" pitchFamily="34" charset="0"/>
                  <a:sym typeface="Wingdings" panose="05000000000000000000" pitchFamily="2" charset="2"/>
                </a:rPr>
                <a:t>Lohnsummenentwicklung</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zusätzlicher Ferientag</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Neueinstufung Kindergartenlehrpersonen</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Pensenanpassungen</a:t>
              </a:r>
              <a:endParaRPr lang="de-DE" sz="1100" dirty="0">
                <a:latin typeface="Arial Narrow" panose="020B0606020202030204" pitchFamily="34" charset="0"/>
              </a:endParaRPr>
            </a:p>
          </p:txBody>
        </p:sp>
        <p:sp>
          <p:nvSpPr>
            <p:cNvPr id="80" name="Text Box 4"/>
            <p:cNvSpPr txBox="1">
              <a:spLocks noChangeArrowheads="1"/>
            </p:cNvSpPr>
            <p:nvPr/>
          </p:nvSpPr>
          <p:spPr bwMode="auto">
            <a:xfrm>
              <a:off x="1367124" y="2239129"/>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grpSp>
      <p:grpSp>
        <p:nvGrpSpPr>
          <p:cNvPr id="5" name="Gruppieren 4"/>
          <p:cNvGrpSpPr/>
          <p:nvPr/>
        </p:nvGrpSpPr>
        <p:grpSpPr>
          <a:xfrm>
            <a:off x="1691999" y="2548107"/>
            <a:ext cx="10100303" cy="949927"/>
            <a:chOff x="1691999" y="2548107"/>
            <a:chExt cx="10100303" cy="949927"/>
          </a:xfrm>
        </p:grpSpPr>
        <p:sp>
          <p:nvSpPr>
            <p:cNvPr id="50" name="Rechteck 49"/>
            <p:cNvSpPr/>
            <p:nvPr/>
          </p:nvSpPr>
          <p:spPr>
            <a:xfrm>
              <a:off x="1692000" y="2852936"/>
              <a:ext cx="424800" cy="151200"/>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51" name="Rechteck 50"/>
            <p:cNvSpPr/>
            <p:nvPr/>
          </p:nvSpPr>
          <p:spPr>
            <a:xfrm>
              <a:off x="2154630" y="3004136"/>
              <a:ext cx="424800" cy="493200"/>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65" name="Textfeld 64"/>
            <p:cNvSpPr txBox="1"/>
            <p:nvPr/>
          </p:nvSpPr>
          <p:spPr>
            <a:xfrm>
              <a:off x="1724380" y="2813120"/>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-0.8</a:t>
              </a:r>
              <a:endParaRPr lang="de-CH" sz="900" b="1" dirty="0">
                <a:effectLst>
                  <a:glow rad="139700">
                    <a:schemeClr val="bg1"/>
                  </a:glow>
                </a:effectLst>
                <a:latin typeface="Arial Narrow" panose="020B0606020202030204" pitchFamily="34" charset="0"/>
              </a:endParaRPr>
            </a:p>
          </p:txBody>
        </p:sp>
        <p:sp>
          <p:nvSpPr>
            <p:cNvPr id="66" name="Textfeld 65"/>
            <p:cNvSpPr txBox="1"/>
            <p:nvPr/>
          </p:nvSpPr>
          <p:spPr>
            <a:xfrm>
              <a:off x="2187010" y="3135320"/>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-2.7</a:t>
              </a:r>
              <a:endParaRPr lang="de-CH" sz="900" b="1" dirty="0">
                <a:effectLst>
                  <a:glow rad="139700">
                    <a:schemeClr val="bg1"/>
                  </a:glow>
                </a:effectLst>
                <a:latin typeface="Arial Narrow" panose="020B0606020202030204" pitchFamily="34" charset="0"/>
              </a:endParaRPr>
            </a:p>
          </p:txBody>
        </p:sp>
        <p:sp>
          <p:nvSpPr>
            <p:cNvPr id="42" name="Text Box 4"/>
            <p:cNvSpPr txBox="1">
              <a:spLocks noChangeArrowheads="1"/>
            </p:cNvSpPr>
            <p:nvPr/>
          </p:nvSpPr>
          <p:spPr bwMode="auto">
            <a:xfrm>
              <a:off x="8538036" y="3176407"/>
              <a:ext cx="3254266" cy="321627"/>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smtClean="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höherer </a:t>
              </a:r>
              <a:r>
                <a:rPr lang="de-DE" sz="1100" b="1" dirty="0">
                  <a:latin typeface="Arial Narrow" panose="020B0606020202030204" pitchFamily="34" charset="0"/>
                  <a:sym typeface="Wingdings" panose="05000000000000000000" pitchFamily="2" charset="2"/>
                </a:rPr>
                <a:t>Sachaufwand </a:t>
              </a:r>
              <a:r>
                <a:rPr lang="de-DE" sz="1100" b="1" dirty="0" smtClean="0">
                  <a:latin typeface="Arial Narrow" panose="020B0606020202030204" pitchFamily="34" charset="0"/>
                  <a:sym typeface="Wingdings" panose="05000000000000000000" pitchFamily="2" charset="2"/>
                </a:rPr>
                <a:t>3.5 Mio. Fr.</a:t>
              </a:r>
              <a:r>
                <a:rPr lang="de-DE" sz="1400" b="1" dirty="0" smtClean="0">
                  <a:latin typeface="Arial Narrow" panose="020B0606020202030204" pitchFamily="34" charset="0"/>
                  <a:sym typeface="Wingdings" panose="05000000000000000000" pitchFamily="2" charset="2"/>
                </a:rPr>
                <a:t/>
              </a:r>
              <a:br>
                <a:rPr lang="de-DE" sz="1400" b="1" dirty="0" smtClean="0">
                  <a:latin typeface="Arial Narrow" panose="020B0606020202030204" pitchFamily="34" charset="0"/>
                  <a:sym typeface="Wingdings" panose="05000000000000000000" pitchFamily="2" charset="2"/>
                </a:rPr>
              </a:br>
              <a:r>
                <a:rPr lang="de-DE" sz="1100" b="1" dirty="0" smtClean="0">
                  <a:latin typeface="Arial Narrow" panose="020B0606020202030204" pitchFamily="34" charset="0"/>
                  <a:sym typeface="Wingdings 3" panose="05040102010807070707" pitchFamily="18" charset="2"/>
                </a:rPr>
                <a:t></a:t>
              </a:r>
              <a:r>
                <a:rPr lang="de-DE" sz="1100" b="1" dirty="0" smtClean="0">
                  <a:latin typeface="Arial Narrow" panose="020B0606020202030204" pitchFamily="34" charset="0"/>
                  <a:sym typeface="Wingdings" panose="05000000000000000000" pitchFamily="2" charset="2"/>
                </a:rPr>
                <a:t> </a:t>
              </a:r>
              <a:r>
                <a:rPr lang="de-DE" sz="1100" dirty="0" smtClean="0">
                  <a:latin typeface="Arial Narrow" panose="020B0606020202030204" pitchFamily="34" charset="0"/>
                  <a:sym typeface="Wingdings" panose="05000000000000000000" pitchFamily="2" charset="2"/>
                </a:rPr>
                <a:t>davon 0.8 Mio. Fr. Planungen</a:t>
              </a:r>
              <a:endParaRPr lang="de-DE" sz="1100" dirty="0">
                <a:latin typeface="Arial Narrow" panose="020B0606020202030204" pitchFamily="34" charset="0"/>
              </a:endParaRPr>
            </a:p>
          </p:txBody>
        </p:sp>
        <p:sp>
          <p:nvSpPr>
            <p:cNvPr id="81" name="Text Box 4"/>
            <p:cNvSpPr txBox="1">
              <a:spLocks noChangeArrowheads="1"/>
            </p:cNvSpPr>
            <p:nvPr/>
          </p:nvSpPr>
          <p:spPr bwMode="auto">
            <a:xfrm>
              <a:off x="2049296" y="2548107"/>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sp>
          <p:nvSpPr>
            <p:cNvPr id="3" name="Geschweifte Klammer links 2"/>
            <p:cNvSpPr/>
            <p:nvPr/>
          </p:nvSpPr>
          <p:spPr>
            <a:xfrm rot="5400000">
              <a:off x="2072202" y="2328717"/>
              <a:ext cx="127023" cy="887430"/>
            </a:xfrm>
            <a:prstGeom prst="leftBrac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grpSp>
      <p:grpSp>
        <p:nvGrpSpPr>
          <p:cNvPr id="6" name="Gruppieren 5"/>
          <p:cNvGrpSpPr/>
          <p:nvPr/>
        </p:nvGrpSpPr>
        <p:grpSpPr>
          <a:xfrm>
            <a:off x="2617260" y="3330423"/>
            <a:ext cx="9164994" cy="437045"/>
            <a:chOff x="2617260" y="3330423"/>
            <a:chExt cx="9164994" cy="437045"/>
          </a:xfrm>
        </p:grpSpPr>
        <p:sp>
          <p:nvSpPr>
            <p:cNvPr id="52" name="Rechteck 51"/>
            <p:cNvSpPr/>
            <p:nvPr/>
          </p:nvSpPr>
          <p:spPr>
            <a:xfrm>
              <a:off x="2617260" y="3495600"/>
              <a:ext cx="424800" cy="183600"/>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67" name="Textfeld 66"/>
            <p:cNvSpPr txBox="1"/>
            <p:nvPr/>
          </p:nvSpPr>
          <p:spPr>
            <a:xfrm>
              <a:off x="2652105" y="3474984"/>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-1.0</a:t>
              </a:r>
              <a:endParaRPr lang="de-CH" sz="900" b="1" dirty="0">
                <a:effectLst>
                  <a:glow rad="139700">
                    <a:schemeClr val="bg1"/>
                  </a:glow>
                </a:effectLst>
                <a:latin typeface="Arial Narrow" panose="020B0606020202030204" pitchFamily="34" charset="0"/>
              </a:endParaRPr>
            </a:p>
          </p:txBody>
        </p:sp>
        <p:sp>
          <p:nvSpPr>
            <p:cNvPr id="43" name="Text Box 4"/>
            <p:cNvSpPr txBox="1">
              <a:spLocks noChangeArrowheads="1"/>
            </p:cNvSpPr>
            <p:nvPr/>
          </p:nvSpPr>
          <p:spPr bwMode="auto">
            <a:xfrm>
              <a:off x="8538036" y="3606655"/>
              <a:ext cx="3244218"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Anstieg Prämienverbilligungen 1.0 Mio. Fr.</a:t>
              </a:r>
              <a:endParaRPr lang="de-DE" sz="1100" dirty="0">
                <a:latin typeface="Arial Narrow" panose="020B0606020202030204" pitchFamily="34" charset="0"/>
              </a:endParaRPr>
            </a:p>
          </p:txBody>
        </p:sp>
        <p:sp>
          <p:nvSpPr>
            <p:cNvPr id="82" name="Text Box 4"/>
            <p:cNvSpPr txBox="1">
              <a:spLocks noChangeArrowheads="1"/>
            </p:cNvSpPr>
            <p:nvPr/>
          </p:nvSpPr>
          <p:spPr bwMode="auto">
            <a:xfrm>
              <a:off x="2745399" y="3330423"/>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grpSp>
      <p:grpSp>
        <p:nvGrpSpPr>
          <p:cNvPr id="7" name="Gruppieren 6"/>
          <p:cNvGrpSpPr/>
          <p:nvPr/>
        </p:nvGrpSpPr>
        <p:grpSpPr>
          <a:xfrm>
            <a:off x="3081600" y="3353210"/>
            <a:ext cx="8807804" cy="1005319"/>
            <a:chOff x="3081600" y="3353210"/>
            <a:chExt cx="8807804" cy="1005319"/>
          </a:xfrm>
        </p:grpSpPr>
        <p:sp>
          <p:nvSpPr>
            <p:cNvPr id="53" name="Rechteck 52"/>
            <p:cNvSpPr/>
            <p:nvPr/>
          </p:nvSpPr>
          <p:spPr>
            <a:xfrm>
              <a:off x="3081600" y="3679200"/>
              <a:ext cx="424800" cy="216000"/>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54" name="Rechteck 53"/>
            <p:cNvSpPr/>
            <p:nvPr/>
          </p:nvSpPr>
          <p:spPr>
            <a:xfrm>
              <a:off x="3545940" y="3789040"/>
              <a:ext cx="424800" cy="106160"/>
            </a:xfrm>
            <a:prstGeom prst="rect">
              <a:avLst/>
            </a:prstGeom>
            <a:gradFill>
              <a:gsLst>
                <a:gs pos="0">
                  <a:srgbClr val="00CC00"/>
                </a:gs>
                <a:gs pos="100000">
                  <a:srgbClr val="339933"/>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68" name="Textfeld 67"/>
            <p:cNvSpPr txBox="1"/>
            <p:nvPr/>
          </p:nvSpPr>
          <p:spPr>
            <a:xfrm>
              <a:off x="3113980" y="3679200"/>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-1.2</a:t>
              </a:r>
              <a:endParaRPr lang="de-CH" sz="900" b="1" dirty="0">
                <a:effectLst>
                  <a:glow rad="139700">
                    <a:schemeClr val="bg1"/>
                  </a:glow>
                </a:effectLst>
                <a:latin typeface="Arial Narrow" panose="020B0606020202030204" pitchFamily="34" charset="0"/>
              </a:endParaRPr>
            </a:p>
          </p:txBody>
        </p:sp>
        <p:sp>
          <p:nvSpPr>
            <p:cNvPr id="69" name="Textfeld 68"/>
            <p:cNvSpPr txBox="1"/>
            <p:nvPr/>
          </p:nvSpPr>
          <p:spPr>
            <a:xfrm>
              <a:off x="3560963" y="3726704"/>
              <a:ext cx="388191"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+0.6</a:t>
              </a:r>
              <a:endParaRPr lang="de-CH" sz="900" b="1" dirty="0">
                <a:effectLst>
                  <a:glow rad="139700">
                    <a:schemeClr val="bg1"/>
                  </a:glow>
                </a:effectLst>
                <a:latin typeface="Arial Narrow" panose="020B0606020202030204" pitchFamily="34" charset="0"/>
              </a:endParaRPr>
            </a:p>
          </p:txBody>
        </p:sp>
        <p:sp>
          <p:nvSpPr>
            <p:cNvPr id="44" name="Text Box 4"/>
            <p:cNvSpPr txBox="1">
              <a:spLocks noChangeArrowheads="1"/>
            </p:cNvSpPr>
            <p:nvPr/>
          </p:nvSpPr>
          <p:spPr bwMode="auto">
            <a:xfrm>
              <a:off x="8538036" y="3876089"/>
              <a:ext cx="3351368" cy="482440"/>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smtClean="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Abgeltungen/Ablieferungen Betriebe</a:t>
              </a:r>
              <a:br>
                <a:rPr lang="de-DE" sz="1100" b="1" dirty="0" smtClean="0">
                  <a:latin typeface="Arial Narrow" panose="020B0606020202030204" pitchFamily="34" charset="0"/>
                  <a:sym typeface="Wingdings" panose="05000000000000000000" pitchFamily="2" charset="2"/>
                </a:rPr>
              </a:br>
              <a:r>
                <a:rPr lang="de-DE" sz="1100" dirty="0" smtClean="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höhere Abgeltung VBSH (u.a. Netzausbau) 1.2 Mio. Fr.</a:t>
              </a:r>
              <a:br>
                <a:rPr lang="de-DE" sz="1100" dirty="0" smtClean="0">
                  <a:latin typeface="Arial Narrow" panose="020B0606020202030204" pitchFamily="34" charset="0"/>
                  <a:sym typeface="Wingdings" panose="05000000000000000000" pitchFamily="2" charset="2"/>
                </a:rPr>
              </a:br>
              <a:r>
                <a:rPr lang="de-DE" sz="1100" dirty="0" smtClean="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höhere Ablieferung SH Power 0.6 Mio. Fr.</a:t>
              </a:r>
              <a:endParaRPr lang="de-DE" sz="1100" dirty="0">
                <a:latin typeface="Arial Narrow" panose="020B0606020202030204" pitchFamily="34" charset="0"/>
              </a:endParaRPr>
            </a:p>
          </p:txBody>
        </p:sp>
        <p:sp>
          <p:nvSpPr>
            <p:cNvPr id="83" name="Text Box 4"/>
            <p:cNvSpPr txBox="1">
              <a:spLocks noChangeArrowheads="1"/>
            </p:cNvSpPr>
            <p:nvPr/>
          </p:nvSpPr>
          <p:spPr bwMode="auto">
            <a:xfrm>
              <a:off x="3445398" y="3353210"/>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sp>
          <p:nvSpPr>
            <p:cNvPr id="84" name="Geschweifte Klammer links 83"/>
            <p:cNvSpPr/>
            <p:nvPr/>
          </p:nvSpPr>
          <p:spPr>
            <a:xfrm rot="5400000">
              <a:off x="3468304" y="3133820"/>
              <a:ext cx="127023" cy="887430"/>
            </a:xfrm>
            <a:prstGeom prst="leftBrac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grpSp>
      <p:grpSp>
        <p:nvGrpSpPr>
          <p:cNvPr id="8" name="Gruppieren 7"/>
          <p:cNvGrpSpPr/>
          <p:nvPr/>
        </p:nvGrpSpPr>
        <p:grpSpPr>
          <a:xfrm>
            <a:off x="4010280" y="3239092"/>
            <a:ext cx="7879124" cy="1388871"/>
            <a:chOff x="4010280" y="3239092"/>
            <a:chExt cx="7879124" cy="1388871"/>
          </a:xfrm>
        </p:grpSpPr>
        <p:sp>
          <p:nvSpPr>
            <p:cNvPr id="55" name="Rechteck 54"/>
            <p:cNvSpPr/>
            <p:nvPr/>
          </p:nvSpPr>
          <p:spPr>
            <a:xfrm>
              <a:off x="4010280" y="3402000"/>
              <a:ext cx="424800" cy="381600"/>
            </a:xfrm>
            <a:prstGeom prst="rect">
              <a:avLst/>
            </a:prstGeom>
            <a:gradFill>
              <a:gsLst>
                <a:gs pos="0">
                  <a:srgbClr val="00CC00"/>
                </a:gs>
                <a:gs pos="100000">
                  <a:srgbClr val="339933"/>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70" name="Textfeld 69"/>
            <p:cNvSpPr txBox="1"/>
            <p:nvPr/>
          </p:nvSpPr>
          <p:spPr>
            <a:xfrm>
              <a:off x="4028584" y="3480736"/>
              <a:ext cx="388191"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+2.1</a:t>
              </a:r>
              <a:endParaRPr lang="de-CH" sz="900" b="1" dirty="0">
                <a:effectLst>
                  <a:glow rad="139700">
                    <a:schemeClr val="bg1"/>
                  </a:glow>
                </a:effectLst>
                <a:latin typeface="Arial Narrow" panose="020B0606020202030204" pitchFamily="34" charset="0"/>
              </a:endParaRPr>
            </a:p>
          </p:txBody>
        </p:sp>
        <p:sp>
          <p:nvSpPr>
            <p:cNvPr id="45" name="Text Box 4"/>
            <p:cNvSpPr txBox="1">
              <a:spLocks noChangeArrowheads="1"/>
            </p:cNvSpPr>
            <p:nvPr/>
          </p:nvSpPr>
          <p:spPr bwMode="auto">
            <a:xfrm>
              <a:off x="8538036" y="4467150"/>
              <a:ext cx="3351368"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smtClean="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tiefere Abschreibungen 2.1 Mio. Fr.</a:t>
              </a:r>
              <a:r>
                <a:rPr lang="de-DE" sz="1100" dirty="0" smtClean="0">
                  <a:latin typeface="Arial Narrow" panose="020B0606020202030204" pitchFamily="34" charset="0"/>
                  <a:sym typeface="Wingdings" panose="05000000000000000000" pitchFamily="2" charset="2"/>
                </a:rPr>
                <a:t> (Effekte HRM2)</a:t>
              </a:r>
              <a:endParaRPr lang="de-DE" sz="1100" dirty="0">
                <a:latin typeface="Arial Narrow" panose="020B0606020202030204" pitchFamily="34" charset="0"/>
              </a:endParaRPr>
            </a:p>
          </p:txBody>
        </p:sp>
        <p:sp>
          <p:nvSpPr>
            <p:cNvPr id="85" name="Text Box 4"/>
            <p:cNvSpPr txBox="1">
              <a:spLocks noChangeArrowheads="1"/>
            </p:cNvSpPr>
            <p:nvPr/>
          </p:nvSpPr>
          <p:spPr bwMode="auto">
            <a:xfrm>
              <a:off x="4129575" y="3239092"/>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grpSp>
      <p:grpSp>
        <p:nvGrpSpPr>
          <p:cNvPr id="10" name="Gruppieren 9"/>
          <p:cNvGrpSpPr/>
          <p:nvPr/>
        </p:nvGrpSpPr>
        <p:grpSpPr>
          <a:xfrm>
            <a:off x="4467976" y="3072827"/>
            <a:ext cx="7463667" cy="2789450"/>
            <a:chOff x="4467976" y="3072827"/>
            <a:chExt cx="7463667" cy="2789450"/>
          </a:xfrm>
        </p:grpSpPr>
        <p:sp>
          <p:nvSpPr>
            <p:cNvPr id="56" name="Rechteck 55"/>
            <p:cNvSpPr/>
            <p:nvPr/>
          </p:nvSpPr>
          <p:spPr>
            <a:xfrm>
              <a:off x="4472910" y="3402000"/>
              <a:ext cx="424800" cy="187200"/>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57" name="Rechteck 56"/>
            <p:cNvSpPr/>
            <p:nvPr/>
          </p:nvSpPr>
          <p:spPr>
            <a:xfrm>
              <a:off x="4935540" y="3587400"/>
              <a:ext cx="424800" cy="1162800"/>
            </a:xfrm>
            <a:prstGeom prst="rect">
              <a:avLst/>
            </a:prstGeom>
            <a:gradFill>
              <a:gsLst>
                <a:gs pos="0">
                  <a:srgbClr val="FF0000"/>
                </a:gs>
                <a:gs pos="100000">
                  <a:srgbClr val="C00000"/>
                </a:gs>
              </a:gsLst>
              <a:lin ang="162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58" name="Rechteck 57"/>
            <p:cNvSpPr/>
            <p:nvPr/>
          </p:nvSpPr>
          <p:spPr>
            <a:xfrm>
              <a:off x="5400000" y="4149080"/>
              <a:ext cx="424800" cy="601120"/>
            </a:xfrm>
            <a:prstGeom prst="rect">
              <a:avLst/>
            </a:prstGeom>
            <a:gradFill>
              <a:gsLst>
                <a:gs pos="0">
                  <a:srgbClr val="00CC00"/>
                </a:gs>
                <a:gs pos="100000">
                  <a:srgbClr val="339933"/>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59" name="Rechteck 58"/>
            <p:cNvSpPr/>
            <p:nvPr/>
          </p:nvSpPr>
          <p:spPr>
            <a:xfrm>
              <a:off x="5863720" y="3621601"/>
              <a:ext cx="424800" cy="527480"/>
            </a:xfrm>
            <a:prstGeom prst="rect">
              <a:avLst/>
            </a:prstGeom>
            <a:gradFill>
              <a:gsLst>
                <a:gs pos="0">
                  <a:srgbClr val="00CC00"/>
                </a:gs>
                <a:gs pos="100000">
                  <a:srgbClr val="339933"/>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71" name="Textfeld 70"/>
            <p:cNvSpPr txBox="1"/>
            <p:nvPr/>
          </p:nvSpPr>
          <p:spPr>
            <a:xfrm>
              <a:off x="4513761" y="3380184"/>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-1.0</a:t>
              </a:r>
              <a:endParaRPr lang="de-CH" sz="900" b="1" dirty="0">
                <a:effectLst>
                  <a:glow rad="139700">
                    <a:schemeClr val="bg1"/>
                  </a:glow>
                </a:effectLst>
                <a:latin typeface="Arial Narrow" panose="020B0606020202030204" pitchFamily="34" charset="0"/>
              </a:endParaRPr>
            </a:p>
          </p:txBody>
        </p:sp>
        <p:sp>
          <p:nvSpPr>
            <p:cNvPr id="72" name="Textfeld 71"/>
            <p:cNvSpPr txBox="1"/>
            <p:nvPr/>
          </p:nvSpPr>
          <p:spPr>
            <a:xfrm>
              <a:off x="4961739" y="4053384"/>
              <a:ext cx="360040"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-6.4</a:t>
              </a:r>
              <a:endParaRPr lang="de-CH" sz="900" b="1" dirty="0">
                <a:effectLst>
                  <a:glow rad="139700">
                    <a:schemeClr val="bg1"/>
                  </a:glow>
                </a:effectLst>
                <a:latin typeface="Arial Narrow" panose="020B0606020202030204" pitchFamily="34" charset="0"/>
              </a:endParaRPr>
            </a:p>
          </p:txBody>
        </p:sp>
        <p:sp>
          <p:nvSpPr>
            <p:cNvPr id="74" name="Textfeld 73"/>
            <p:cNvSpPr txBox="1"/>
            <p:nvPr/>
          </p:nvSpPr>
          <p:spPr>
            <a:xfrm>
              <a:off x="5421293" y="4334224"/>
              <a:ext cx="388191"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+3.3</a:t>
              </a:r>
              <a:endParaRPr lang="de-CH" sz="900" b="1" dirty="0">
                <a:effectLst>
                  <a:glow rad="139700">
                    <a:schemeClr val="bg1"/>
                  </a:glow>
                </a:effectLst>
                <a:latin typeface="Arial Narrow" panose="020B0606020202030204" pitchFamily="34" charset="0"/>
              </a:endParaRPr>
            </a:p>
          </p:txBody>
        </p:sp>
        <p:sp>
          <p:nvSpPr>
            <p:cNvPr id="75" name="Textfeld 74"/>
            <p:cNvSpPr txBox="1"/>
            <p:nvPr/>
          </p:nvSpPr>
          <p:spPr>
            <a:xfrm>
              <a:off x="5882984" y="3769925"/>
              <a:ext cx="388191"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+2.9</a:t>
              </a:r>
              <a:endParaRPr lang="de-CH" sz="900" b="1" dirty="0">
                <a:effectLst>
                  <a:glow rad="139700">
                    <a:schemeClr val="bg1"/>
                  </a:glow>
                </a:effectLst>
                <a:latin typeface="Arial Narrow" panose="020B0606020202030204" pitchFamily="34" charset="0"/>
              </a:endParaRPr>
            </a:p>
          </p:txBody>
        </p:sp>
        <p:sp>
          <p:nvSpPr>
            <p:cNvPr id="47" name="Text Box 4"/>
            <p:cNvSpPr txBox="1">
              <a:spLocks noChangeArrowheads="1"/>
            </p:cNvSpPr>
            <p:nvPr/>
          </p:nvSpPr>
          <p:spPr bwMode="auto">
            <a:xfrm>
              <a:off x="8538036" y="4736584"/>
              <a:ext cx="3393607" cy="112569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a:sym typeface="Wingdings" panose="05000000000000000000" pitchFamily="2" charset="2"/>
                </a:rPr>
                <a:t></a:t>
              </a:r>
              <a:r>
                <a:rPr lang="de-DE" sz="1100" b="1" dirty="0" smtClean="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Steuern inkl. STAF-Kompensation &amp; Reserve -1.2 Mio. Fr.</a:t>
              </a:r>
              <a:br>
                <a:rPr lang="de-DE" sz="1100" b="1" dirty="0" smtClean="0">
                  <a:latin typeface="Arial Narrow" panose="020B0606020202030204" pitchFamily="34" charset="0"/>
                  <a:sym typeface="Wingdings" panose="05000000000000000000" pitchFamily="2" charset="2"/>
                </a:rPr>
              </a:br>
              <a:r>
                <a:rPr lang="de-DE" sz="1100" b="1" dirty="0" smtClean="0">
                  <a:latin typeface="Arial Narrow" panose="020B0606020202030204" pitchFamily="34" charset="0"/>
                  <a:sym typeface="Wingdings 3" panose="05040102010807070707" pitchFamily="18" charset="2"/>
                </a:rPr>
                <a:t></a:t>
              </a:r>
              <a:r>
                <a:rPr lang="de-DE" sz="1100" b="1" dirty="0" smtClean="0">
                  <a:latin typeface="Arial Narrow" panose="020B0606020202030204" pitchFamily="34" charset="0"/>
                  <a:sym typeface="Wingdings" panose="05000000000000000000" pitchFamily="2" charset="2"/>
                </a:rPr>
                <a:t> </a:t>
              </a:r>
              <a:r>
                <a:rPr lang="de-DE" sz="1100" dirty="0" smtClean="0">
                  <a:latin typeface="Arial Narrow" panose="020B0606020202030204" pitchFamily="34" charset="0"/>
                  <a:sym typeface="Wingdings" panose="05000000000000000000" pitchFamily="2" charset="2"/>
                </a:rPr>
                <a:t>Praxisänderung Verpflegungsabzug</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Dividendenbesteuerung zu 70% statt 50% (STAF)</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höherer Versicherungsabzug (STAF)</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tiefere Unternehmenssteuern mit Steuersatz 3.95% (STAF)</a:t>
              </a:r>
              <a:br>
                <a:rPr lang="de-DE" sz="1100" dirty="0" smtClean="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a:latin typeface="Arial Narrow" panose="020B0606020202030204" pitchFamily="34" charset="0"/>
                  <a:sym typeface="Wingdings" panose="05000000000000000000" pitchFamily="2" charset="2"/>
                </a:rPr>
                <a:t> </a:t>
              </a:r>
              <a:r>
                <a:rPr lang="de-DE" sz="1100" dirty="0" smtClean="0">
                  <a:latin typeface="Arial Narrow" panose="020B0606020202030204" pitchFamily="34" charset="0"/>
                  <a:sym typeface="Wingdings" panose="05000000000000000000" pitchFamily="2" charset="2"/>
                </a:rPr>
                <a:t>Entnahme Schwankungsreserve</a:t>
              </a:r>
              <a:r>
                <a:rPr lang="de-DE" sz="1100" dirty="0">
                  <a:latin typeface="Arial Narrow" panose="020B0606020202030204" pitchFamily="34" charset="0"/>
                  <a:sym typeface="Wingdings" panose="05000000000000000000" pitchFamily="2" charset="2"/>
                </a:rPr>
                <a:t/>
              </a:r>
              <a:br>
                <a:rPr lang="de-DE" sz="1100" dirty="0">
                  <a:latin typeface="Arial Narrow" panose="020B0606020202030204" pitchFamily="34" charset="0"/>
                  <a:sym typeface="Wingdings" panose="05000000000000000000" pitchFamily="2" charset="2"/>
                </a:rPr>
              </a:br>
              <a:r>
                <a:rPr lang="de-DE" sz="1100" b="1" dirty="0">
                  <a:latin typeface="Arial Narrow" panose="020B0606020202030204" pitchFamily="34" charset="0"/>
                  <a:sym typeface="Wingdings 3" panose="05040102010807070707" pitchFamily="18" charset="2"/>
                </a:rPr>
                <a:t></a:t>
              </a:r>
              <a:r>
                <a:rPr lang="de-DE" sz="1100" dirty="0">
                  <a:latin typeface="Arial Narrow" panose="020B0606020202030204" pitchFamily="34" charset="0"/>
                  <a:sym typeface="Wingdings" panose="05000000000000000000" pitchFamily="2" charset="2"/>
                </a:rPr>
                <a:t> </a:t>
              </a:r>
              <a:r>
                <a:rPr lang="de-DE" sz="1100" dirty="0" smtClean="0">
                  <a:latin typeface="Arial Narrow" panose="020B0606020202030204" pitchFamily="34" charset="0"/>
                  <a:sym typeface="Wingdings" panose="05000000000000000000" pitchFamily="2" charset="2"/>
                </a:rPr>
                <a:t>STAF-Kompensation inkl. Überschussverteilung</a:t>
              </a:r>
              <a:endParaRPr lang="de-DE" sz="1100" dirty="0">
                <a:latin typeface="Arial Narrow" panose="020B0606020202030204" pitchFamily="34" charset="0"/>
              </a:endParaRPr>
            </a:p>
          </p:txBody>
        </p:sp>
        <p:sp>
          <p:nvSpPr>
            <p:cNvPr id="86" name="Text Box 4"/>
            <p:cNvSpPr txBox="1">
              <a:spLocks noChangeArrowheads="1"/>
            </p:cNvSpPr>
            <p:nvPr/>
          </p:nvSpPr>
          <p:spPr bwMode="auto">
            <a:xfrm>
              <a:off x="5288863" y="3072827"/>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sp>
          <p:nvSpPr>
            <p:cNvPr id="87" name="Geschweifte Klammer links 86"/>
            <p:cNvSpPr/>
            <p:nvPr/>
          </p:nvSpPr>
          <p:spPr>
            <a:xfrm rot="5400000">
              <a:off x="5314736" y="2392333"/>
              <a:ext cx="127023" cy="1820543"/>
            </a:xfrm>
            <a:prstGeom prst="leftBrac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grpSp>
      <p:grpSp>
        <p:nvGrpSpPr>
          <p:cNvPr id="15" name="Gruppieren 14"/>
          <p:cNvGrpSpPr/>
          <p:nvPr/>
        </p:nvGrpSpPr>
        <p:grpSpPr>
          <a:xfrm>
            <a:off x="6793820" y="2725762"/>
            <a:ext cx="5095584" cy="3566761"/>
            <a:chOff x="6793820" y="2725762"/>
            <a:chExt cx="5095584" cy="3566761"/>
          </a:xfrm>
        </p:grpSpPr>
        <p:sp>
          <p:nvSpPr>
            <p:cNvPr id="61" name="Rechteck 60"/>
            <p:cNvSpPr/>
            <p:nvPr/>
          </p:nvSpPr>
          <p:spPr>
            <a:xfrm>
              <a:off x="6793820" y="2894401"/>
              <a:ext cx="424800" cy="889200"/>
            </a:xfrm>
            <a:prstGeom prst="rect">
              <a:avLst/>
            </a:prstGeom>
            <a:gradFill>
              <a:gsLst>
                <a:gs pos="0">
                  <a:srgbClr val="00CC00"/>
                </a:gs>
                <a:gs pos="100000">
                  <a:srgbClr val="339933"/>
                </a:gs>
              </a:gsLst>
              <a:lin ang="5400000" scaled="0"/>
            </a:gra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dirty="0">
                <a:effectLst/>
              </a:endParaRPr>
            </a:p>
          </p:txBody>
        </p:sp>
        <p:sp>
          <p:nvSpPr>
            <p:cNvPr id="76" name="Textfeld 75"/>
            <p:cNvSpPr txBox="1"/>
            <p:nvPr/>
          </p:nvSpPr>
          <p:spPr>
            <a:xfrm>
              <a:off x="6808132" y="3223585"/>
              <a:ext cx="388191" cy="230832"/>
            </a:xfrm>
            <a:prstGeom prst="rect">
              <a:avLst/>
            </a:prstGeom>
            <a:noFill/>
          </p:spPr>
          <p:txBody>
            <a:bodyPr wrap="square" rtlCol="0">
              <a:spAutoFit/>
            </a:bodyPr>
            <a:lstStyle/>
            <a:p>
              <a:r>
                <a:rPr lang="de-CH" sz="900" b="1" dirty="0" smtClean="0">
                  <a:effectLst>
                    <a:glow rad="139700">
                      <a:schemeClr val="bg1"/>
                    </a:glow>
                  </a:effectLst>
                  <a:latin typeface="Arial Narrow" panose="020B0606020202030204" pitchFamily="34" charset="0"/>
                </a:rPr>
                <a:t>+4.9</a:t>
              </a:r>
              <a:endParaRPr lang="de-CH" sz="900" b="1" dirty="0">
                <a:effectLst>
                  <a:glow rad="139700">
                    <a:schemeClr val="bg1"/>
                  </a:glow>
                </a:effectLst>
                <a:latin typeface="Arial Narrow" panose="020B0606020202030204" pitchFamily="34" charset="0"/>
              </a:endParaRPr>
            </a:p>
          </p:txBody>
        </p:sp>
        <p:sp>
          <p:nvSpPr>
            <p:cNvPr id="79" name="Text Box 4"/>
            <p:cNvSpPr txBox="1">
              <a:spLocks noChangeArrowheads="1"/>
            </p:cNvSpPr>
            <p:nvPr/>
          </p:nvSpPr>
          <p:spPr bwMode="auto">
            <a:xfrm>
              <a:off x="8538036" y="5970896"/>
              <a:ext cx="3351368" cy="321627"/>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nSpc>
                  <a:spcPct val="95000"/>
                </a:lnSpc>
                <a:spcAft>
                  <a:spcPts val="1200"/>
                </a:spcAft>
                <a:tabLst>
                  <a:tab pos="180975" algn="l"/>
                </a:tabLst>
              </a:pPr>
              <a:r>
                <a:rPr lang="de-DE" sz="1100" b="1" dirty="0" smtClean="0">
                  <a:sym typeface="Wingdings" panose="05000000000000000000" pitchFamily="2" charset="2"/>
                </a:rPr>
                <a:t> </a:t>
              </a:r>
              <a:r>
                <a:rPr lang="de-DE" sz="1100" b="1" dirty="0" smtClean="0">
                  <a:latin typeface="Arial Narrow" panose="020B0606020202030204" pitchFamily="34" charset="0"/>
                  <a:sym typeface="Wingdings" panose="05000000000000000000" pitchFamily="2" charset="2"/>
                </a:rPr>
                <a:t>Höhere Beanspruchung Fonds 4.9 Mio. Franken</a:t>
              </a:r>
              <a:br>
                <a:rPr lang="de-DE" sz="1100" b="1" dirty="0" smtClean="0">
                  <a:latin typeface="Arial Narrow" panose="020B0606020202030204" pitchFamily="34" charset="0"/>
                  <a:sym typeface="Wingdings" panose="05000000000000000000" pitchFamily="2" charset="2"/>
                </a:rPr>
              </a:br>
              <a:r>
                <a:rPr lang="de-DE" sz="1100" dirty="0" smtClean="0">
                  <a:latin typeface="Arial Narrow" panose="020B0606020202030204" pitchFamily="34" charset="0"/>
                  <a:sym typeface="Wingdings 3" panose="05040102010807070707" pitchFamily="18" charset="2"/>
                </a:rPr>
                <a:t></a:t>
              </a:r>
              <a:r>
                <a:rPr lang="de-DE" sz="1100" dirty="0" smtClean="0">
                  <a:latin typeface="Arial Narrow" panose="020B0606020202030204" pitchFamily="34" charset="0"/>
                  <a:sym typeface="Wingdings" panose="05000000000000000000" pitchFamily="2" charset="2"/>
                </a:rPr>
                <a:t> Strassenbau- und Entwicklungsreservefonds</a:t>
              </a:r>
              <a:endParaRPr lang="de-DE" sz="1100" dirty="0">
                <a:latin typeface="Arial Narrow" panose="020B0606020202030204" pitchFamily="34" charset="0"/>
              </a:endParaRPr>
            </a:p>
          </p:txBody>
        </p:sp>
        <p:sp>
          <p:nvSpPr>
            <p:cNvPr id="88" name="Text Box 4"/>
            <p:cNvSpPr txBox="1">
              <a:spLocks noChangeArrowheads="1"/>
            </p:cNvSpPr>
            <p:nvPr/>
          </p:nvSpPr>
          <p:spPr bwMode="auto">
            <a:xfrm>
              <a:off x="6915810" y="2725762"/>
              <a:ext cx="172834" cy="160813"/>
            </a:xfrm>
            <a:prstGeom prst="rect">
              <a:avLst/>
            </a:prstGeom>
            <a:noFill/>
            <a:ln>
              <a:noFill/>
            </a:ln>
            <a:extLst/>
          </p:spPr>
          <p:txBody>
            <a:bodyPr wrap="squar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80975" indent="-180975" algn="ctr">
                <a:lnSpc>
                  <a:spcPct val="95000"/>
                </a:lnSpc>
                <a:spcAft>
                  <a:spcPts val="1200"/>
                </a:spcAft>
                <a:tabLst>
                  <a:tab pos="180975" algn="l"/>
                </a:tabLst>
              </a:pPr>
              <a:r>
                <a:rPr lang="de-DE" sz="1100" b="1" dirty="0" smtClean="0">
                  <a:effectLst>
                    <a:glow rad="127000">
                      <a:schemeClr val="bg1"/>
                    </a:glow>
                  </a:effectLst>
                  <a:sym typeface="Wingdings" panose="05000000000000000000" pitchFamily="2" charset="2"/>
                </a:rPr>
                <a:t></a:t>
              </a:r>
              <a:endParaRPr lang="de-DE" sz="1100" dirty="0">
                <a:effectLst>
                  <a:glow rad="127000">
                    <a:schemeClr val="bg1"/>
                  </a:glow>
                </a:effectLst>
                <a:latin typeface="Arial Narrow" panose="020B0606020202030204" pitchFamily="34" charset="0"/>
              </a:endParaRPr>
            </a:p>
          </p:txBody>
        </p:sp>
      </p:grpSp>
    </p:spTree>
    <p:extLst>
      <p:ext uri="{BB962C8B-B14F-4D97-AF65-F5344CB8AC3E}">
        <p14:creationId xmlns:p14="http://schemas.microsoft.com/office/powerpoint/2010/main" val="183463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m 18"/>
          <p:cNvGraphicFramePr/>
          <p:nvPr>
            <p:extLst>
              <p:ext uri="{D42A27DB-BD31-4B8C-83A1-F6EECF244321}">
                <p14:modId xmlns:p14="http://schemas.microsoft.com/office/powerpoint/2010/main" val="1650887857"/>
              </p:ext>
            </p:extLst>
          </p:nvPr>
        </p:nvGraphicFramePr>
        <p:xfrm>
          <a:off x="5530460" y="2126293"/>
          <a:ext cx="2527734" cy="44710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m 17"/>
          <p:cNvGraphicFramePr/>
          <p:nvPr>
            <p:extLst>
              <p:ext uri="{D42A27DB-BD31-4B8C-83A1-F6EECF244321}">
                <p14:modId xmlns:p14="http://schemas.microsoft.com/office/powerpoint/2010/main" val="1708218883"/>
              </p:ext>
            </p:extLst>
          </p:nvPr>
        </p:nvGraphicFramePr>
        <p:xfrm>
          <a:off x="299437" y="2105850"/>
          <a:ext cx="4788451" cy="449150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a:t>
            </a:r>
            <a:r>
              <a:rPr lang="de-CH" sz="1000" dirty="0" smtClean="0">
                <a:sym typeface="Webdings" panose="05030102010509060703" pitchFamily="18" charset="2"/>
              </a:rPr>
              <a:t>Ralph Kolb</a:t>
            </a:r>
            <a:endParaRPr lang="de-CH" sz="1000" dirty="0"/>
          </a:p>
        </p:txBody>
      </p:sp>
      <p:sp>
        <p:nvSpPr>
          <p:cNvPr id="15" name="Textfeld 14"/>
          <p:cNvSpPr txBox="1"/>
          <p:nvPr/>
        </p:nvSpPr>
        <p:spPr>
          <a:xfrm>
            <a:off x="407368" y="980728"/>
            <a:ext cx="10009112"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Aufwand: Abweichungen zu Vorjahresbudget</a:t>
            </a:r>
            <a:endParaRPr lang="de-CH" dirty="0">
              <a:solidFill>
                <a:srgbClr val="0070C0"/>
              </a:solidFill>
              <a:latin typeface="Arial Narrow" panose="020B0606020202030204" pitchFamily="34" charset="0"/>
            </a:endParaRPr>
          </a:p>
        </p:txBody>
      </p:sp>
      <p:sp>
        <p:nvSpPr>
          <p:cNvPr id="16" name="Textfeld 15"/>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3.1.3</a:t>
            </a:r>
            <a:endParaRPr lang="de-CH" sz="1000" dirty="0"/>
          </a:p>
        </p:txBody>
      </p:sp>
      <p:sp>
        <p:nvSpPr>
          <p:cNvPr id="27" name="Rechteckige Legende 25"/>
          <p:cNvSpPr>
            <a:spLocks noChangeArrowheads="1"/>
          </p:cNvSpPr>
          <p:nvPr/>
        </p:nvSpPr>
        <p:spPr bwMode="auto">
          <a:xfrm>
            <a:off x="8164136" y="1530026"/>
            <a:ext cx="3614306" cy="264513"/>
          </a:xfrm>
          <a:prstGeom prst="wedgeRectCallout">
            <a:avLst>
              <a:gd name="adj1" fmla="val -118224"/>
              <a:gd name="adj2" fmla="val 102415"/>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0"/>
              </a:spcAft>
              <a:buClrTx/>
              <a:buSzTx/>
              <a:buFontTx/>
              <a:buNone/>
              <a:tabLst/>
            </a:pPr>
            <a:r>
              <a:rPr lang="de-CH" altLang="de-DE" sz="1200" b="1" dirty="0" smtClean="0">
                <a:solidFill>
                  <a:srgbClr val="000000"/>
                </a:solidFill>
                <a:latin typeface="Arial Narrow" panose="020B0606020202030204" pitchFamily="34" charset="0"/>
              </a:rPr>
              <a:t>Aufwands-Steigerung </a:t>
            </a:r>
            <a:r>
              <a:rPr kumimoji="0" lang="de-CH" altLang="de-DE" sz="1200" b="1" i="0" u="none" strike="noStrike" cap="none" normalizeH="0" dirty="0" smtClean="0">
                <a:ln>
                  <a:noFill/>
                </a:ln>
                <a:solidFill>
                  <a:srgbClr val="000000"/>
                </a:solidFill>
                <a:effectLst/>
                <a:latin typeface="Arial Narrow" panose="020B0606020202030204" pitchFamily="34" charset="0"/>
              </a:rPr>
              <a:t>+9.1 Mio. Fr. (+3.6%)  </a:t>
            </a:r>
            <a:endParaRPr kumimoji="0" lang="de-DE" altLang="de-DE" sz="3200" b="1" i="0" u="none" strike="noStrike" cap="none" normalizeH="0" baseline="0" dirty="0" smtClean="0">
              <a:ln>
                <a:noFill/>
              </a:ln>
              <a:solidFill>
                <a:schemeClr val="tx1"/>
              </a:solidFill>
              <a:effectLst/>
            </a:endParaRPr>
          </a:p>
        </p:txBody>
      </p:sp>
      <p:grpSp>
        <p:nvGrpSpPr>
          <p:cNvPr id="28" name="Gruppieren 27"/>
          <p:cNvGrpSpPr/>
          <p:nvPr/>
        </p:nvGrpSpPr>
        <p:grpSpPr>
          <a:xfrm>
            <a:off x="4420800" y="2061272"/>
            <a:ext cx="1126800" cy="3816000"/>
            <a:chOff x="5000400" y="1822685"/>
            <a:chExt cx="1126800" cy="3816000"/>
          </a:xfrm>
        </p:grpSpPr>
        <p:cxnSp>
          <p:nvCxnSpPr>
            <p:cNvPr id="29" name="Gerader Verbinder 28"/>
            <p:cNvCxnSpPr/>
            <p:nvPr/>
          </p:nvCxnSpPr>
          <p:spPr>
            <a:xfrm>
              <a:off x="5335200" y="1822685"/>
              <a:ext cx="0" cy="381600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Gerader Verbinder 29"/>
            <p:cNvCxnSpPr/>
            <p:nvPr/>
          </p:nvCxnSpPr>
          <p:spPr>
            <a:xfrm>
              <a:off x="5259600" y="1825200"/>
              <a:ext cx="0" cy="25200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mit Pfeil 30"/>
            <p:cNvCxnSpPr/>
            <p:nvPr/>
          </p:nvCxnSpPr>
          <p:spPr>
            <a:xfrm flipH="1">
              <a:off x="5335200" y="1841204"/>
              <a:ext cx="792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p:nvPr/>
          </p:nvCxnSpPr>
          <p:spPr>
            <a:xfrm>
              <a:off x="5000400" y="1841204"/>
              <a:ext cx="264705"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3" name="Textfeld 32"/>
          <p:cNvSpPr txBox="1"/>
          <p:nvPr/>
        </p:nvSpPr>
        <p:spPr>
          <a:xfrm>
            <a:off x="4922664" y="1864013"/>
            <a:ext cx="747589" cy="169277"/>
          </a:xfrm>
          <a:prstGeom prst="rect">
            <a:avLst/>
          </a:prstGeom>
          <a:noFill/>
        </p:spPr>
        <p:txBody>
          <a:bodyPr wrap="square" lIns="0" tIns="0" rIns="0" bIns="0" rtlCol="0">
            <a:spAutoFit/>
          </a:bodyPr>
          <a:lstStyle/>
          <a:p>
            <a:r>
              <a:rPr lang="de-CH" sz="1100" b="1" dirty="0" smtClean="0">
                <a:latin typeface="Arial Narrow" panose="020B0606020202030204" pitchFamily="34" charset="0"/>
              </a:rPr>
              <a:t>+9.1 Mio. Fr.</a:t>
            </a:r>
            <a:endParaRPr lang="de-CH" sz="1100" b="1" dirty="0">
              <a:latin typeface="Arial Narrow" panose="020B0606020202030204" pitchFamily="34" charset="0"/>
            </a:endParaRPr>
          </a:p>
        </p:txBody>
      </p:sp>
      <p:sp>
        <p:nvSpPr>
          <p:cNvPr id="34" name="Rechteckige Legende 25"/>
          <p:cNvSpPr>
            <a:spLocks noChangeArrowheads="1"/>
          </p:cNvSpPr>
          <p:nvPr/>
        </p:nvSpPr>
        <p:spPr bwMode="auto">
          <a:xfrm>
            <a:off x="8174184" y="5069864"/>
            <a:ext cx="3614306" cy="591384"/>
          </a:xfrm>
          <a:prstGeom prst="wedgeRectCallout">
            <a:avLst>
              <a:gd name="adj1" fmla="val -64068"/>
              <a:gd name="adj2" fmla="val -95767"/>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a:lnSpc>
                <a:spcPct val="90000"/>
              </a:lnSpc>
              <a:spcAft>
                <a:spcPts val="0"/>
              </a:spcAft>
            </a:pPr>
            <a:r>
              <a:rPr lang="de-CH" altLang="de-DE" sz="1200" b="1" dirty="0" smtClean="0">
                <a:solidFill>
                  <a:srgbClr val="000000"/>
                </a:solidFill>
                <a:latin typeface="Arial Narrow" panose="020B0606020202030204" pitchFamily="34" charset="0"/>
              </a:rPr>
              <a:t>Interne </a:t>
            </a:r>
            <a:r>
              <a:rPr lang="de-CH" altLang="de-DE" sz="1200" b="1" dirty="0" smtClean="0">
                <a:latin typeface="Arial Narrow" panose="020B0606020202030204" pitchFamily="34" charset="0"/>
              </a:rPr>
              <a:t>Verrechnungen +4.0 Mio. Fr. (+21.5%)</a:t>
            </a:r>
            <a:endParaRPr lang="de-CH" altLang="de-DE" sz="1200" b="1" dirty="0">
              <a:latin typeface="Arial Narrow" panose="020B0606020202030204" pitchFamily="34" charset="0"/>
            </a:endParaRPr>
          </a:p>
          <a:p>
            <a:pPr>
              <a:lnSpc>
                <a:spcPct val="90000"/>
              </a:lnSpc>
              <a:spcAft>
                <a:spcPts val="0"/>
              </a:spcAft>
            </a:pPr>
            <a:r>
              <a:rPr lang="de-CH" altLang="de-DE" sz="1200" dirty="0" smtClean="0">
                <a:latin typeface="Arial Narrow" panose="020B0606020202030204" pitchFamily="34" charset="0"/>
              </a:rPr>
              <a:t>Bewusste, verstärkte Beanspruchung des Strassenbaus- und Erschliessungsreservefonds</a:t>
            </a:r>
            <a:endParaRPr lang="de-DE" altLang="de-DE" sz="1200" dirty="0">
              <a:solidFill>
                <a:srgbClr val="000000"/>
              </a:solidFill>
              <a:latin typeface="Arial Narrow" panose="020B0606020202030204" pitchFamily="34" charset="0"/>
            </a:endParaRPr>
          </a:p>
        </p:txBody>
      </p:sp>
      <p:sp>
        <p:nvSpPr>
          <p:cNvPr id="36" name="Rechteckige Legende 25"/>
          <p:cNvSpPr>
            <a:spLocks noChangeArrowheads="1"/>
          </p:cNvSpPr>
          <p:nvPr/>
        </p:nvSpPr>
        <p:spPr bwMode="auto">
          <a:xfrm>
            <a:off x="8184232" y="1964016"/>
            <a:ext cx="3604258" cy="1451526"/>
          </a:xfrm>
          <a:prstGeom prst="wedgeRectCallout">
            <a:avLst>
              <a:gd name="adj1" fmla="val -78771"/>
              <a:gd name="adj2" fmla="val 14436"/>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marL="180975" marR="0" lvl="0" indent="-180975" defTabSz="914400" rtl="0" eaLnBrk="0" fontAlgn="base" latinLnBrk="0" hangingPunct="0">
              <a:lnSpc>
                <a:spcPct val="90000"/>
              </a:lnSpc>
              <a:spcBef>
                <a:spcPct val="0"/>
              </a:spcBef>
              <a:spcAft>
                <a:spcPts val="0"/>
              </a:spcAft>
              <a:buClrTx/>
              <a:buSzTx/>
              <a:buFontTx/>
              <a:buNone/>
              <a:tabLst>
                <a:tab pos="180975" algn="l"/>
              </a:tabLst>
            </a:pPr>
            <a:r>
              <a:rPr lang="de-CH" altLang="de-DE" sz="1200" b="1" dirty="0" smtClean="0">
                <a:solidFill>
                  <a:srgbClr val="000000"/>
                </a:solidFill>
                <a:latin typeface="Arial Narrow" panose="020B0606020202030204" pitchFamily="34" charset="0"/>
              </a:rPr>
              <a:t>Personalaufwand</a:t>
            </a:r>
            <a:r>
              <a:rPr lang="de-CH" altLang="de-DE" sz="1200" b="1" dirty="0" smtClean="0">
                <a:solidFill>
                  <a:srgbClr val="FF0000"/>
                </a:solidFill>
                <a:latin typeface="Arial Narrow" panose="020B0606020202030204" pitchFamily="34" charset="0"/>
              </a:rPr>
              <a:t> </a:t>
            </a:r>
            <a:r>
              <a:rPr lang="de-CH" altLang="de-DE" sz="1200" b="1" dirty="0" smtClean="0">
                <a:solidFill>
                  <a:srgbClr val="000000"/>
                </a:solidFill>
                <a:latin typeface="Arial Narrow" panose="020B0606020202030204" pitchFamily="34" charset="0"/>
              </a:rPr>
              <a:t>+2.5 Mio. Fr. (+2.3%)</a:t>
            </a:r>
          </a:p>
          <a:p>
            <a:pPr marL="171450" marR="0" lvl="0" indent="-171450" defTabSz="914400" rtl="0" eaLnBrk="0" fontAlgn="base" latinLnBrk="0" hangingPunct="0">
              <a:lnSpc>
                <a:spcPct val="90000"/>
              </a:lnSpc>
              <a:spcBef>
                <a:spcPct val="0"/>
              </a:spcBef>
              <a:spcAft>
                <a:spcPts val="0"/>
              </a:spcAft>
              <a:buClrTx/>
              <a:buSzTx/>
              <a:buFont typeface="Symbol" panose="05050102010706020507" pitchFamily="18" charset="2"/>
              <a:buChar char="-"/>
              <a:tabLst>
                <a:tab pos="177800" algn="l"/>
                <a:tab pos="1166813" algn="l"/>
              </a:tabLst>
            </a:pPr>
            <a:r>
              <a:rPr lang="de-CH" altLang="de-DE" sz="1200" baseline="0" dirty="0" smtClean="0">
                <a:solidFill>
                  <a:srgbClr val="000000"/>
                </a:solidFill>
                <a:latin typeface="Arial Narrow" panose="020B0606020202030204" pitchFamily="34" charset="0"/>
              </a:rPr>
              <a:t>Lohnsummenentwicklung 1.2</a:t>
            </a:r>
            <a:r>
              <a:rPr lang="de-CH" altLang="de-DE" sz="1200" dirty="0" smtClean="0">
                <a:solidFill>
                  <a:srgbClr val="000000"/>
                </a:solidFill>
                <a:latin typeface="Arial Narrow" panose="020B0606020202030204" pitchFamily="34" charset="0"/>
              </a:rPr>
              <a:t> Mio. Fr.</a:t>
            </a:r>
            <a:endParaRPr lang="de-CH" altLang="de-DE" sz="1200" baseline="0" dirty="0" smtClean="0">
              <a:solidFill>
                <a:srgbClr val="000000"/>
              </a:solidFill>
              <a:latin typeface="Arial Narrow" panose="020B0606020202030204" pitchFamily="34" charset="0"/>
            </a:endParaRPr>
          </a:p>
          <a:p>
            <a:pPr marL="171450" marR="0" lvl="0" indent="-171450" defTabSz="914400" rtl="0" eaLnBrk="0" fontAlgn="base" latinLnBrk="0" hangingPunct="0">
              <a:lnSpc>
                <a:spcPct val="90000"/>
              </a:lnSpc>
              <a:spcBef>
                <a:spcPct val="0"/>
              </a:spcBef>
              <a:spcAft>
                <a:spcPts val="0"/>
              </a:spcAft>
              <a:buClrTx/>
              <a:buSzTx/>
              <a:buFont typeface="Symbol" panose="05050102010706020507" pitchFamily="18" charset="2"/>
              <a:buChar char="-"/>
              <a:tabLst>
                <a:tab pos="177800" algn="l"/>
                <a:tab pos="1166813" algn="l"/>
              </a:tabLst>
            </a:pPr>
            <a:r>
              <a:rPr lang="de-CH" altLang="de-DE" sz="1200" baseline="0" dirty="0" smtClean="0">
                <a:solidFill>
                  <a:srgbClr val="000000"/>
                </a:solidFill>
                <a:latin typeface="Arial Narrow" panose="020B0606020202030204" pitchFamily="34" charset="0"/>
              </a:rPr>
              <a:t>Ferientag 0.1 Mio. Fr.</a:t>
            </a:r>
            <a:endParaRPr lang="de-CH" altLang="de-DE" sz="1200" dirty="0" smtClean="0">
              <a:solidFill>
                <a:srgbClr val="000000"/>
              </a:solidFill>
              <a:latin typeface="Arial Narrow" panose="020B0606020202030204" pitchFamily="34" charset="0"/>
            </a:endParaRPr>
          </a:p>
          <a:p>
            <a:pPr marL="171450" marR="0" lvl="0" indent="-171450" defTabSz="914400" rtl="0" eaLnBrk="0" fontAlgn="base" latinLnBrk="0" hangingPunct="0">
              <a:lnSpc>
                <a:spcPct val="90000"/>
              </a:lnSpc>
              <a:spcBef>
                <a:spcPct val="0"/>
              </a:spcBef>
              <a:spcAft>
                <a:spcPts val="0"/>
              </a:spcAft>
              <a:buClrTx/>
              <a:buSzTx/>
              <a:buFont typeface="Symbol" panose="05050102010706020507" pitchFamily="18" charset="2"/>
              <a:buChar char="-"/>
              <a:tabLst>
                <a:tab pos="177800" algn="l"/>
                <a:tab pos="1166813" algn="l"/>
              </a:tabLst>
            </a:pPr>
            <a:r>
              <a:rPr kumimoji="0" lang="de-CH" altLang="de-DE" sz="1200" i="0" u="none" strike="noStrike" cap="none" normalizeH="0" dirty="0" smtClean="0">
                <a:ln>
                  <a:noFill/>
                </a:ln>
                <a:solidFill>
                  <a:srgbClr val="000000"/>
                </a:solidFill>
                <a:effectLst/>
                <a:latin typeface="Arial Narrow" panose="020B0606020202030204" pitchFamily="34" charset="0"/>
              </a:rPr>
              <a:t>Neueinstufung der Kindergartenlehrpersonen 0.3 Mio. Fr.</a:t>
            </a:r>
          </a:p>
          <a:p>
            <a:pPr marL="171450" marR="0" lvl="0" indent="-171450" defTabSz="914400" rtl="0" eaLnBrk="0" fontAlgn="base" latinLnBrk="0" hangingPunct="0">
              <a:lnSpc>
                <a:spcPct val="90000"/>
              </a:lnSpc>
              <a:spcBef>
                <a:spcPct val="0"/>
              </a:spcBef>
              <a:spcAft>
                <a:spcPts val="0"/>
              </a:spcAft>
              <a:buClrTx/>
              <a:buSzTx/>
              <a:buFont typeface="Symbol" panose="05050102010706020507" pitchFamily="18" charset="2"/>
              <a:buChar char="-"/>
              <a:tabLst>
                <a:tab pos="177800" algn="l"/>
                <a:tab pos="1166813" algn="l"/>
              </a:tabLst>
            </a:pPr>
            <a:r>
              <a:rPr lang="de-CH" altLang="de-DE" sz="1200" dirty="0" smtClean="0">
                <a:solidFill>
                  <a:srgbClr val="000000"/>
                </a:solidFill>
                <a:latin typeface="Arial Narrow" panose="020B0606020202030204" pitchFamily="34" charset="0"/>
              </a:rPr>
              <a:t>div. Pensenanpassungen</a:t>
            </a:r>
          </a:p>
          <a:p>
            <a:pPr marL="361950" marR="0" lvl="0" indent="-171450" defTabSz="914400" rtl="0" eaLnBrk="0" fontAlgn="base" latinLnBrk="0" hangingPunct="0">
              <a:lnSpc>
                <a:spcPct val="90000"/>
              </a:lnSpc>
              <a:spcBef>
                <a:spcPct val="0"/>
              </a:spcBef>
              <a:spcAft>
                <a:spcPts val="0"/>
              </a:spcAft>
              <a:buClrTx/>
              <a:buSzTx/>
              <a:buFont typeface="Symbol" panose="05050102010706020507" pitchFamily="18" charset="2"/>
              <a:buChar char="-"/>
              <a:tabLst>
                <a:tab pos="361950" algn="l"/>
                <a:tab pos="1166813" algn="l"/>
              </a:tabLst>
            </a:pPr>
            <a:r>
              <a:rPr lang="de-CH" altLang="de-DE" sz="1200" dirty="0" smtClean="0">
                <a:solidFill>
                  <a:srgbClr val="000000"/>
                </a:solidFill>
                <a:latin typeface="Arial Narrow" panose="020B0606020202030204" pitchFamily="34" charset="0"/>
              </a:rPr>
              <a:t>mit Budget 2020 beantragte Pensen: +2'100%</a:t>
            </a:r>
            <a:br>
              <a:rPr lang="de-CH" altLang="de-DE" sz="1200" dirty="0" smtClean="0">
                <a:solidFill>
                  <a:srgbClr val="000000"/>
                </a:solidFill>
                <a:latin typeface="Arial Narrow" panose="020B0606020202030204" pitchFamily="34" charset="0"/>
              </a:rPr>
            </a:br>
            <a:r>
              <a:rPr lang="de-CH" altLang="de-DE" sz="1200" dirty="0" smtClean="0">
                <a:solidFill>
                  <a:srgbClr val="000000"/>
                </a:solidFill>
                <a:latin typeface="Arial Narrow" panose="020B0606020202030204" pitchFamily="34" charset="0"/>
              </a:rPr>
              <a:t>(davon 1'030% für Berufspikett Feuerwehr)</a:t>
            </a:r>
            <a:endParaRPr lang="de-CH" altLang="de-DE" sz="1200" dirty="0">
              <a:solidFill>
                <a:srgbClr val="000000"/>
              </a:solidFill>
              <a:latin typeface="Arial Narrow" panose="020B0606020202030204" pitchFamily="34" charset="0"/>
            </a:endParaRPr>
          </a:p>
          <a:p>
            <a:pPr marL="361950" marR="0" lvl="0" indent="-171450" defTabSz="914400" rtl="0" eaLnBrk="0" fontAlgn="base" latinLnBrk="0" hangingPunct="0">
              <a:lnSpc>
                <a:spcPct val="90000"/>
              </a:lnSpc>
              <a:spcBef>
                <a:spcPct val="0"/>
              </a:spcBef>
              <a:spcAft>
                <a:spcPts val="0"/>
              </a:spcAft>
              <a:buClrTx/>
              <a:buSzTx/>
              <a:buFont typeface="Symbol" panose="05050102010706020507" pitchFamily="18" charset="2"/>
              <a:buChar char="-"/>
              <a:tabLst>
                <a:tab pos="361950" algn="l"/>
                <a:tab pos="1166813" algn="l"/>
              </a:tabLst>
            </a:pPr>
            <a:r>
              <a:rPr lang="de-CH" altLang="de-DE" sz="1200" dirty="0" smtClean="0">
                <a:solidFill>
                  <a:srgbClr val="000000"/>
                </a:solidFill>
                <a:latin typeface="Arial Narrow" panose="020B0606020202030204" pitchFamily="34" charset="0"/>
              </a:rPr>
              <a:t>bekannte Pensenreduktionen: -570%</a:t>
            </a:r>
            <a:endParaRPr kumimoji="0" lang="de-DE" altLang="de-DE" sz="3200" i="0" u="none" strike="noStrike" cap="none" normalizeH="0" baseline="0" dirty="0" smtClean="0">
              <a:ln>
                <a:noFill/>
              </a:ln>
              <a:solidFill>
                <a:schemeClr val="tx1"/>
              </a:solidFill>
              <a:effectLst/>
            </a:endParaRPr>
          </a:p>
        </p:txBody>
      </p:sp>
      <p:sp>
        <p:nvSpPr>
          <p:cNvPr id="17" name="Rechteckige Legende 25"/>
          <p:cNvSpPr>
            <a:spLocks noChangeArrowheads="1"/>
          </p:cNvSpPr>
          <p:nvPr/>
        </p:nvSpPr>
        <p:spPr bwMode="auto">
          <a:xfrm>
            <a:off x="8174184" y="4381884"/>
            <a:ext cx="3614306" cy="518503"/>
          </a:xfrm>
          <a:prstGeom prst="wedgeRectCallout">
            <a:avLst>
              <a:gd name="adj1" fmla="val -85979"/>
              <a:gd name="adj2" fmla="val -147790"/>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lvl="0">
              <a:lnSpc>
                <a:spcPct val="90000"/>
              </a:lnSpc>
              <a:spcAft>
                <a:spcPts val="0"/>
              </a:spcAft>
            </a:pPr>
            <a:r>
              <a:rPr lang="de-CH" altLang="de-DE" sz="1200" b="1" dirty="0" smtClean="0">
                <a:solidFill>
                  <a:srgbClr val="000000"/>
                </a:solidFill>
                <a:latin typeface="Arial Narrow" panose="020B0606020202030204" pitchFamily="34" charset="0"/>
              </a:rPr>
              <a:t>Abschreibungen -0.7 Mio. </a:t>
            </a:r>
            <a:r>
              <a:rPr lang="de-CH" altLang="de-DE" sz="1200" b="1" dirty="0" smtClean="0">
                <a:latin typeface="Arial Narrow" panose="020B0606020202030204" pitchFamily="34" charset="0"/>
              </a:rPr>
              <a:t>Fr. (-6.4%)</a:t>
            </a:r>
          </a:p>
          <a:p>
            <a:pPr lvl="0">
              <a:lnSpc>
                <a:spcPct val="90000"/>
              </a:lnSpc>
              <a:spcAft>
                <a:spcPts val="0"/>
              </a:spcAft>
            </a:pPr>
            <a:r>
              <a:rPr lang="de-CH" altLang="de-DE" sz="1200" dirty="0" smtClean="0">
                <a:solidFill>
                  <a:srgbClr val="000000"/>
                </a:solidFill>
                <a:latin typeface="Arial Narrow" panose="020B0606020202030204" pitchFamily="34" charset="0"/>
              </a:rPr>
              <a:t>Buchhaltungseffekt (Umstellung auf HRM2)</a:t>
            </a:r>
          </a:p>
        </p:txBody>
      </p:sp>
      <p:sp>
        <p:nvSpPr>
          <p:cNvPr id="35" name="Rechteckige Legende 25"/>
          <p:cNvSpPr>
            <a:spLocks noChangeArrowheads="1"/>
          </p:cNvSpPr>
          <p:nvPr/>
        </p:nvSpPr>
        <p:spPr bwMode="auto">
          <a:xfrm>
            <a:off x="8184232" y="3585019"/>
            <a:ext cx="3614306" cy="627388"/>
          </a:xfrm>
          <a:prstGeom prst="wedgeRectCallout">
            <a:avLst>
              <a:gd name="adj1" fmla="val -74858"/>
              <a:gd name="adj2" fmla="val -83838"/>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lvl="0">
              <a:lnSpc>
                <a:spcPct val="90000"/>
              </a:lnSpc>
              <a:spcAft>
                <a:spcPts val="0"/>
              </a:spcAft>
            </a:pPr>
            <a:r>
              <a:rPr lang="de-CH" altLang="de-DE" sz="1200" b="1" dirty="0" smtClean="0">
                <a:solidFill>
                  <a:srgbClr val="000000"/>
                </a:solidFill>
                <a:latin typeface="Arial Narrow" panose="020B0606020202030204" pitchFamily="34" charset="0"/>
              </a:rPr>
              <a:t>Sachaufwand +3.5 Mio. </a:t>
            </a:r>
            <a:r>
              <a:rPr lang="de-CH" altLang="de-DE" sz="1200" b="1" dirty="0" smtClean="0">
                <a:latin typeface="Arial Narrow" panose="020B0606020202030204" pitchFamily="34" charset="0"/>
              </a:rPr>
              <a:t>Fr. (+7.8%)</a:t>
            </a:r>
          </a:p>
          <a:p>
            <a:pPr marL="177800" lvl="0" indent="-177800">
              <a:lnSpc>
                <a:spcPct val="90000"/>
              </a:lnSpc>
              <a:spcAft>
                <a:spcPts val="0"/>
              </a:spcAft>
              <a:buFont typeface="Symbol" panose="05050102010706020507" pitchFamily="18" charset="2"/>
              <a:buChar char="-"/>
            </a:pPr>
            <a:r>
              <a:rPr lang="de-CH" altLang="de-DE" sz="1200" dirty="0" smtClean="0">
                <a:solidFill>
                  <a:srgbClr val="000000"/>
                </a:solidFill>
                <a:latin typeface="Arial Narrow" panose="020B0606020202030204" pitchFamily="34" charset="0"/>
              </a:rPr>
              <a:t>höhere Planungskosten</a:t>
            </a:r>
          </a:p>
          <a:p>
            <a:pPr marL="177800" lvl="0" indent="-177800">
              <a:lnSpc>
                <a:spcPct val="90000"/>
              </a:lnSpc>
              <a:spcAft>
                <a:spcPts val="0"/>
              </a:spcAft>
              <a:buFont typeface="Symbol" panose="05050102010706020507" pitchFamily="18" charset="2"/>
              <a:buChar char="-"/>
            </a:pPr>
            <a:r>
              <a:rPr lang="de-CH" altLang="de-DE" sz="1200" dirty="0" smtClean="0">
                <a:solidFill>
                  <a:srgbClr val="000000"/>
                </a:solidFill>
                <a:latin typeface="Arial Narrow" panose="020B0606020202030204" pitchFamily="34" charset="0"/>
              </a:rPr>
              <a:t>Informatik-Mehraufwand im Rahmen Lehrplan 21</a:t>
            </a:r>
          </a:p>
        </p:txBody>
      </p:sp>
    </p:spTree>
    <p:extLst>
      <p:ext uri="{BB962C8B-B14F-4D97-AF65-F5344CB8AC3E}">
        <p14:creationId xmlns:p14="http://schemas.microsoft.com/office/powerpoint/2010/main" val="16021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6" grpId="0" animBg="1"/>
      <p:bldP spid="17"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m 22"/>
          <p:cNvGraphicFramePr/>
          <p:nvPr>
            <p:extLst>
              <p:ext uri="{D42A27DB-BD31-4B8C-83A1-F6EECF244321}">
                <p14:modId xmlns:p14="http://schemas.microsoft.com/office/powerpoint/2010/main" val="1447168745"/>
              </p:ext>
            </p:extLst>
          </p:nvPr>
        </p:nvGraphicFramePr>
        <p:xfrm>
          <a:off x="5776446" y="2060848"/>
          <a:ext cx="2317667" cy="46023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iagramm 18"/>
          <p:cNvGraphicFramePr/>
          <p:nvPr>
            <p:extLst>
              <p:ext uri="{D42A27DB-BD31-4B8C-83A1-F6EECF244321}">
                <p14:modId xmlns:p14="http://schemas.microsoft.com/office/powerpoint/2010/main" val="218077823"/>
              </p:ext>
            </p:extLst>
          </p:nvPr>
        </p:nvGraphicFramePr>
        <p:xfrm>
          <a:off x="407368" y="1958608"/>
          <a:ext cx="4497726" cy="4564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a:t>
            </a:r>
            <a:r>
              <a:rPr lang="de-CH" sz="1000" dirty="0" smtClean="0">
                <a:sym typeface="Webdings" panose="05030102010509060703" pitchFamily="18" charset="2"/>
              </a:rPr>
              <a:t>Ralph Kolb</a:t>
            </a:r>
            <a:endParaRPr lang="de-CH" sz="1000" dirty="0"/>
          </a:p>
        </p:txBody>
      </p:sp>
      <p:sp>
        <p:nvSpPr>
          <p:cNvPr id="12" name="Textfeld 11"/>
          <p:cNvSpPr txBox="1"/>
          <p:nvPr/>
        </p:nvSpPr>
        <p:spPr>
          <a:xfrm>
            <a:off x="407368" y="980728"/>
            <a:ext cx="10945216"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Ertrag: Abweichungen zu Vorjahresbudget</a:t>
            </a:r>
            <a:endParaRPr lang="de-CH" dirty="0">
              <a:solidFill>
                <a:srgbClr val="0070C0"/>
              </a:solidFill>
              <a:latin typeface="Arial Narrow" panose="020B0606020202030204" pitchFamily="34" charset="0"/>
            </a:endParaRPr>
          </a:p>
        </p:txBody>
      </p:sp>
      <p:sp>
        <p:nvSpPr>
          <p:cNvPr id="17" name="Textfeld 1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3.1.4</a:t>
            </a:r>
            <a:endParaRPr lang="de-CH" sz="1000" dirty="0"/>
          </a:p>
        </p:txBody>
      </p:sp>
      <p:sp>
        <p:nvSpPr>
          <p:cNvPr id="21" name="Rechteckige Legende 25"/>
          <p:cNvSpPr>
            <a:spLocks noChangeArrowheads="1"/>
          </p:cNvSpPr>
          <p:nvPr/>
        </p:nvSpPr>
        <p:spPr bwMode="auto">
          <a:xfrm>
            <a:off x="8565695" y="5157192"/>
            <a:ext cx="3244218" cy="288032"/>
          </a:xfrm>
          <a:prstGeom prst="wedgeRectCallout">
            <a:avLst>
              <a:gd name="adj1" fmla="val -141273"/>
              <a:gd name="adj2" fmla="val 234842"/>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0"/>
              </a:spcAft>
              <a:buClrTx/>
              <a:buSzTx/>
              <a:buFontTx/>
              <a:buNone/>
              <a:tabLst/>
            </a:pPr>
            <a:r>
              <a:rPr lang="de-CH" altLang="de-DE" sz="1200" b="1" dirty="0" smtClean="0">
                <a:solidFill>
                  <a:srgbClr val="000000"/>
                </a:solidFill>
                <a:latin typeface="Arial Narrow" panose="020B0606020202030204" pitchFamily="34" charset="0"/>
              </a:rPr>
              <a:t>Ertragssteigerung insgesamt +2.9 </a:t>
            </a:r>
            <a:r>
              <a:rPr kumimoji="0" lang="de-CH" altLang="de-DE" sz="1200" b="1" i="0" u="none" strike="noStrike" cap="none" normalizeH="0" dirty="0" smtClean="0">
                <a:ln>
                  <a:noFill/>
                </a:ln>
                <a:solidFill>
                  <a:srgbClr val="000000"/>
                </a:solidFill>
                <a:effectLst/>
                <a:latin typeface="Arial Narrow" panose="020B0606020202030204" pitchFamily="34" charset="0"/>
              </a:rPr>
              <a:t>Mio. Fr. (+1.1%)  </a:t>
            </a:r>
            <a:endParaRPr kumimoji="0" lang="de-DE" altLang="de-DE" sz="3200" b="1" i="0" u="none" strike="noStrike" cap="none" normalizeH="0" baseline="0" dirty="0" smtClean="0">
              <a:ln>
                <a:noFill/>
              </a:ln>
              <a:solidFill>
                <a:schemeClr val="tx1"/>
              </a:solidFill>
              <a:effectLst/>
            </a:endParaRPr>
          </a:p>
        </p:txBody>
      </p:sp>
      <p:cxnSp>
        <p:nvCxnSpPr>
          <p:cNvPr id="22" name="Gerader Verbinder 21"/>
          <p:cNvCxnSpPr/>
          <p:nvPr/>
        </p:nvCxnSpPr>
        <p:spPr>
          <a:xfrm>
            <a:off x="4651200" y="2276872"/>
            <a:ext cx="0" cy="381600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Gerader Verbinder 31"/>
          <p:cNvCxnSpPr/>
          <p:nvPr/>
        </p:nvCxnSpPr>
        <p:spPr>
          <a:xfrm>
            <a:off x="4680000" y="5769296"/>
            <a:ext cx="0" cy="32400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p:cNvCxnSpPr/>
          <p:nvPr/>
        </p:nvCxnSpPr>
        <p:spPr>
          <a:xfrm flipH="1">
            <a:off x="4680000" y="6093296"/>
            <a:ext cx="792000"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Gerade Verbindung mit Pfeil 33"/>
          <p:cNvCxnSpPr/>
          <p:nvPr/>
        </p:nvCxnSpPr>
        <p:spPr>
          <a:xfrm>
            <a:off x="4391135" y="6093296"/>
            <a:ext cx="264705" cy="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feld 34"/>
          <p:cNvSpPr txBox="1"/>
          <p:nvPr/>
        </p:nvSpPr>
        <p:spPr>
          <a:xfrm>
            <a:off x="4814753" y="5931296"/>
            <a:ext cx="747589" cy="169277"/>
          </a:xfrm>
          <a:prstGeom prst="rect">
            <a:avLst/>
          </a:prstGeom>
          <a:noFill/>
        </p:spPr>
        <p:txBody>
          <a:bodyPr wrap="square" lIns="0" tIns="0" rIns="0" bIns="0" rtlCol="0">
            <a:spAutoFit/>
          </a:bodyPr>
          <a:lstStyle/>
          <a:p>
            <a:r>
              <a:rPr lang="de-CH" sz="1100" b="1" dirty="0" smtClean="0">
                <a:latin typeface="Arial Narrow" panose="020B0606020202030204" pitchFamily="34" charset="0"/>
              </a:rPr>
              <a:t>+2.9 Mio. Fr.</a:t>
            </a:r>
            <a:endParaRPr lang="de-CH" sz="1100" b="1" dirty="0">
              <a:latin typeface="Arial Narrow" panose="020B0606020202030204" pitchFamily="34" charset="0"/>
            </a:endParaRPr>
          </a:p>
        </p:txBody>
      </p:sp>
      <p:sp>
        <p:nvSpPr>
          <p:cNvPr id="36" name="Rechteckige Legende 25"/>
          <p:cNvSpPr>
            <a:spLocks noChangeArrowheads="1"/>
          </p:cNvSpPr>
          <p:nvPr/>
        </p:nvSpPr>
        <p:spPr bwMode="auto">
          <a:xfrm>
            <a:off x="8554320" y="1958608"/>
            <a:ext cx="3244218" cy="476762"/>
          </a:xfrm>
          <a:prstGeom prst="wedgeRectCallout">
            <a:avLst>
              <a:gd name="adj1" fmla="val -89308"/>
              <a:gd name="adj2" fmla="val 105458"/>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marL="0" marR="0" lvl="0" indent="0" defTabSz="914400" rtl="0" eaLnBrk="0" fontAlgn="base" latinLnBrk="0" hangingPunct="0">
              <a:lnSpc>
                <a:spcPct val="90000"/>
              </a:lnSpc>
              <a:spcBef>
                <a:spcPct val="0"/>
              </a:spcBef>
              <a:spcAft>
                <a:spcPts val="0"/>
              </a:spcAft>
              <a:buClrTx/>
              <a:buSzTx/>
              <a:buFontTx/>
              <a:buNone/>
              <a:tabLst/>
            </a:pPr>
            <a:r>
              <a:rPr lang="de-CH" altLang="de-DE" sz="1200" b="1" dirty="0" smtClean="0">
                <a:solidFill>
                  <a:srgbClr val="000000"/>
                </a:solidFill>
                <a:latin typeface="Arial Narrow" panose="020B0606020202030204" pitchFamily="34" charset="0"/>
              </a:rPr>
              <a:t>Fiskalertrag -4.4 Mio. Fr. (-3.1%)</a:t>
            </a:r>
            <a:br>
              <a:rPr lang="de-CH" altLang="de-DE" sz="1200" b="1" dirty="0" smtClean="0">
                <a:solidFill>
                  <a:srgbClr val="000000"/>
                </a:solidFill>
                <a:latin typeface="Arial Narrow" panose="020B0606020202030204" pitchFamily="34" charset="0"/>
              </a:rPr>
            </a:br>
            <a:r>
              <a:rPr lang="de-CH" altLang="de-DE" sz="1200" dirty="0" smtClean="0">
                <a:solidFill>
                  <a:srgbClr val="000000"/>
                </a:solidFill>
                <a:latin typeface="Arial Narrow" panose="020B0606020202030204" pitchFamily="34" charset="0"/>
              </a:rPr>
              <a:t>Details siehe Folien 8 und 9</a:t>
            </a:r>
            <a:endParaRPr kumimoji="0" lang="de-DE" altLang="de-DE" sz="3200" i="0" u="none" strike="noStrike" cap="none" spc="-50" normalizeH="0" dirty="0" smtClean="0">
              <a:ln>
                <a:noFill/>
              </a:ln>
              <a:solidFill>
                <a:schemeClr val="tx1"/>
              </a:solidFill>
              <a:effectLst/>
            </a:endParaRPr>
          </a:p>
        </p:txBody>
      </p:sp>
      <p:sp>
        <p:nvSpPr>
          <p:cNvPr id="37" name="Rechteckige Legende 25"/>
          <p:cNvSpPr>
            <a:spLocks noChangeArrowheads="1"/>
          </p:cNvSpPr>
          <p:nvPr/>
        </p:nvSpPr>
        <p:spPr bwMode="auto">
          <a:xfrm>
            <a:off x="8554320" y="2762788"/>
            <a:ext cx="3244218" cy="308779"/>
          </a:xfrm>
          <a:prstGeom prst="wedgeRectCallout">
            <a:avLst>
              <a:gd name="adj1" fmla="val -90038"/>
              <a:gd name="adj2" fmla="val 65047"/>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marR="0" lvl="0" defTabSz="914400" rtl="0" eaLnBrk="0" fontAlgn="base" latinLnBrk="0" hangingPunct="0">
              <a:lnSpc>
                <a:spcPct val="90000"/>
              </a:lnSpc>
              <a:spcBef>
                <a:spcPct val="0"/>
              </a:spcBef>
              <a:spcAft>
                <a:spcPts val="0"/>
              </a:spcAft>
              <a:buClrTx/>
              <a:buSzTx/>
              <a:tabLst/>
            </a:pPr>
            <a:r>
              <a:rPr lang="de-CH" altLang="de-DE" sz="1200" b="1" dirty="0" smtClean="0">
                <a:solidFill>
                  <a:srgbClr val="000000"/>
                </a:solidFill>
                <a:latin typeface="Arial Narrow" panose="020B0606020202030204" pitchFamily="34" charset="0"/>
              </a:rPr>
              <a:t>Finanzertrag -0.1 Mio. Fr. (-</a:t>
            </a:r>
            <a:r>
              <a:rPr lang="de-CH" altLang="de-DE" sz="1200" b="1" dirty="0">
                <a:solidFill>
                  <a:srgbClr val="000000"/>
                </a:solidFill>
                <a:latin typeface="Arial Narrow" panose="020B0606020202030204" pitchFamily="34" charset="0"/>
              </a:rPr>
              <a:t>1</a:t>
            </a:r>
            <a:r>
              <a:rPr lang="de-CH" altLang="de-DE" sz="1200" b="1" dirty="0" smtClean="0">
                <a:solidFill>
                  <a:srgbClr val="000000"/>
                </a:solidFill>
                <a:latin typeface="Arial Narrow" panose="020B0606020202030204" pitchFamily="34" charset="0"/>
              </a:rPr>
              <a:t>%)</a:t>
            </a:r>
          </a:p>
        </p:txBody>
      </p:sp>
      <p:sp>
        <p:nvSpPr>
          <p:cNvPr id="38" name="Rechteckige Legende 25"/>
          <p:cNvSpPr>
            <a:spLocks noChangeArrowheads="1"/>
          </p:cNvSpPr>
          <p:nvPr/>
        </p:nvSpPr>
        <p:spPr bwMode="auto">
          <a:xfrm>
            <a:off x="8554320" y="3348197"/>
            <a:ext cx="3244218" cy="855448"/>
          </a:xfrm>
          <a:prstGeom prst="wedgeRectCallout">
            <a:avLst>
              <a:gd name="adj1" fmla="val -88206"/>
              <a:gd name="adj2" fmla="val 21607"/>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a:lnSpc>
                <a:spcPct val="90000"/>
              </a:lnSpc>
              <a:spcAft>
                <a:spcPts val="0"/>
              </a:spcAft>
            </a:pPr>
            <a:r>
              <a:rPr lang="de-CH" altLang="de-DE" sz="1200" b="1" dirty="0" smtClean="0">
                <a:latin typeface="Arial Narrow" panose="020B0606020202030204" pitchFamily="34" charset="0"/>
              </a:rPr>
              <a:t>Entgelte -0.6 Mio. Fr. (-1.1%)</a:t>
            </a:r>
            <a:endParaRPr lang="de-CH" altLang="de-DE" sz="1200" b="1" dirty="0">
              <a:latin typeface="Arial Narrow" panose="020B0606020202030204" pitchFamily="34" charset="0"/>
            </a:endParaRPr>
          </a:p>
          <a:p>
            <a:pPr>
              <a:lnSpc>
                <a:spcPct val="90000"/>
              </a:lnSpc>
              <a:spcAft>
                <a:spcPts val="0"/>
              </a:spcAft>
            </a:pPr>
            <a:r>
              <a:rPr lang="de-CH" altLang="de-DE" sz="1200" dirty="0" smtClean="0">
                <a:latin typeface="Arial Narrow" panose="020B0606020202030204" pitchFamily="34" charset="0"/>
              </a:rPr>
              <a:t>Tiefere Erträge bei Taxen und Kostgelder der Alterszentren Kirchhofplatz und Breite aufgrund der kontinuierlichen Bettenreduktion</a:t>
            </a:r>
            <a:endParaRPr lang="de-CH" altLang="de-DE" sz="1200" dirty="0">
              <a:latin typeface="Arial Narrow" panose="020B0606020202030204" pitchFamily="34" charset="0"/>
            </a:endParaRPr>
          </a:p>
        </p:txBody>
      </p:sp>
      <p:sp>
        <p:nvSpPr>
          <p:cNvPr id="39" name="Rechteckige Legende 25"/>
          <p:cNvSpPr>
            <a:spLocks noChangeArrowheads="1"/>
          </p:cNvSpPr>
          <p:nvPr/>
        </p:nvSpPr>
        <p:spPr bwMode="auto">
          <a:xfrm>
            <a:off x="8565695" y="4506333"/>
            <a:ext cx="3244218" cy="434835"/>
          </a:xfrm>
          <a:prstGeom prst="wedgeRectCallout">
            <a:avLst>
              <a:gd name="adj1" fmla="val -63173"/>
              <a:gd name="adj2" fmla="val 11810"/>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18000" bIns="18000" numCol="1" anchor="ctr" anchorCtr="0" compatLnSpc="1">
            <a:prstTxWarp prst="textNoShape">
              <a:avLst/>
            </a:prstTxWarp>
          </a:bodyPr>
          <a:lstStyle/>
          <a:p>
            <a:pPr>
              <a:lnSpc>
                <a:spcPct val="90000"/>
              </a:lnSpc>
              <a:spcAft>
                <a:spcPts val="0"/>
              </a:spcAft>
            </a:pPr>
            <a:r>
              <a:rPr lang="de-CH" altLang="de-DE" sz="1200" b="1" dirty="0">
                <a:solidFill>
                  <a:srgbClr val="000000"/>
                </a:solidFill>
                <a:latin typeface="Arial Narrow" panose="020B0606020202030204" pitchFamily="34" charset="0"/>
              </a:rPr>
              <a:t>Interne Verrechnungen </a:t>
            </a:r>
            <a:r>
              <a:rPr lang="de-CH" altLang="de-DE" sz="1200" b="1" dirty="0" smtClean="0">
                <a:solidFill>
                  <a:srgbClr val="000000"/>
                </a:solidFill>
                <a:latin typeface="Arial Narrow" panose="020B0606020202030204" pitchFamily="34" charset="0"/>
              </a:rPr>
              <a:t>+4.0 </a:t>
            </a:r>
            <a:r>
              <a:rPr lang="de-CH" altLang="de-DE" sz="1200" b="1" dirty="0">
                <a:solidFill>
                  <a:srgbClr val="000000"/>
                </a:solidFill>
                <a:latin typeface="Arial Narrow" panose="020B0606020202030204" pitchFamily="34" charset="0"/>
              </a:rPr>
              <a:t>Mio. Fr. </a:t>
            </a:r>
            <a:r>
              <a:rPr lang="de-CH" altLang="de-DE" sz="1200" b="1" dirty="0" smtClean="0">
                <a:solidFill>
                  <a:srgbClr val="000000"/>
                </a:solidFill>
                <a:latin typeface="Arial Narrow" panose="020B0606020202030204" pitchFamily="34" charset="0"/>
              </a:rPr>
              <a:t>(+21.5%)</a:t>
            </a:r>
            <a:br>
              <a:rPr lang="de-CH" altLang="de-DE" sz="1200" b="1" dirty="0" smtClean="0">
                <a:solidFill>
                  <a:srgbClr val="000000"/>
                </a:solidFill>
                <a:latin typeface="Arial Narrow" panose="020B0606020202030204" pitchFamily="34" charset="0"/>
              </a:rPr>
            </a:br>
            <a:r>
              <a:rPr lang="de-CH" altLang="de-DE" sz="1200" dirty="0" smtClean="0">
                <a:solidFill>
                  <a:srgbClr val="000000"/>
                </a:solidFill>
                <a:latin typeface="Arial Narrow" panose="020B0606020202030204" pitchFamily="34" charset="0"/>
              </a:rPr>
              <a:t>(ausserordentliche Beanspruchung Fonds)</a:t>
            </a:r>
            <a:endParaRPr lang="de-CH" altLang="de-DE" sz="120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424467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 9"/>
          <p:cNvGraphicFramePr/>
          <p:nvPr>
            <p:extLst>
              <p:ext uri="{D42A27DB-BD31-4B8C-83A1-F6EECF244321}">
                <p14:modId xmlns:p14="http://schemas.microsoft.com/office/powerpoint/2010/main" val="1804493058"/>
              </p:ext>
            </p:extLst>
          </p:nvPr>
        </p:nvGraphicFramePr>
        <p:xfrm>
          <a:off x="407368" y="2060847"/>
          <a:ext cx="7776864" cy="410591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a:t>
            </a:r>
            <a:r>
              <a:rPr lang="de-CH" sz="1000" dirty="0" smtClean="0">
                <a:sym typeface="Webdings" panose="05030102010509060703" pitchFamily="18" charset="2"/>
              </a:rPr>
              <a:t>Gianni Dalla Vecchia</a:t>
            </a:r>
            <a:endParaRPr lang="de-CH" sz="1000" dirty="0"/>
          </a:p>
        </p:txBody>
      </p:sp>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3.1.4.1</a:t>
            </a:r>
            <a:endParaRPr lang="de-CH" sz="1000" dirty="0"/>
          </a:p>
        </p:txBody>
      </p:sp>
      <p:sp>
        <p:nvSpPr>
          <p:cNvPr id="11" name="Textfeld 10"/>
          <p:cNvSpPr txBox="1"/>
          <p:nvPr/>
        </p:nvSpPr>
        <p:spPr>
          <a:xfrm>
            <a:off x="407368" y="980728"/>
            <a:ext cx="9217024"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Steuern – Realistisch budgetierte Steuererträge für 2020</a:t>
            </a:r>
            <a:endParaRPr lang="de-CH" dirty="0">
              <a:solidFill>
                <a:srgbClr val="0070C0"/>
              </a:solidFill>
              <a:latin typeface="Arial Narrow" panose="020B0606020202030204" pitchFamily="34" charset="0"/>
            </a:endParaRPr>
          </a:p>
        </p:txBody>
      </p:sp>
      <p:sp>
        <p:nvSpPr>
          <p:cNvPr id="16" name="Abgerundetes Rechteck 15"/>
          <p:cNvSpPr/>
          <p:nvPr/>
        </p:nvSpPr>
        <p:spPr>
          <a:xfrm>
            <a:off x="7164000" y="5760000"/>
            <a:ext cx="108000" cy="108000"/>
          </a:xfrm>
          <a:prstGeom prst="round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18" name="Rechteckige Legende 25"/>
          <p:cNvSpPr>
            <a:spLocks noChangeArrowheads="1"/>
          </p:cNvSpPr>
          <p:nvPr/>
        </p:nvSpPr>
        <p:spPr bwMode="auto">
          <a:xfrm>
            <a:off x="8400257" y="3698446"/>
            <a:ext cx="3398282" cy="1476933"/>
          </a:xfrm>
          <a:prstGeom prst="wedgeRectCallout">
            <a:avLst>
              <a:gd name="adj1" fmla="val -81338"/>
              <a:gd name="adj2" fmla="val -12480"/>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72000" bIns="18000" numCol="1" anchor="ctr" anchorCtr="0" compatLnSpc="1">
            <a:prstTxWarp prst="textNoShape">
              <a:avLst/>
            </a:prstTxWarp>
          </a:bodyPr>
          <a:lstStyle/>
          <a:p>
            <a:pPr marL="182563" lvl="0" indent="-182563">
              <a:lnSpc>
                <a:spcPct val="90000"/>
              </a:lnSpc>
              <a:spcAft>
                <a:spcPts val="0"/>
              </a:spcAft>
              <a:tabLst>
                <a:tab pos="182563" algn="l"/>
              </a:tabLst>
            </a:pPr>
            <a:r>
              <a:rPr lang="de-CH" altLang="de-DE" sz="1400" b="1" dirty="0" smtClean="0">
                <a:solidFill>
                  <a:srgbClr val="000000"/>
                </a:solidFill>
                <a:latin typeface="Arial Narrow" panose="020B0606020202030204" pitchFamily="34" charset="0"/>
              </a:rPr>
              <a:t>Steuererträge </a:t>
            </a:r>
            <a:r>
              <a:rPr lang="de-CH" altLang="de-DE" sz="1400" b="1" dirty="0">
                <a:solidFill>
                  <a:srgbClr val="000000"/>
                </a:solidFill>
                <a:latin typeface="Arial Narrow" panose="020B0606020202030204" pitchFamily="34" charset="0"/>
              </a:rPr>
              <a:t>von ‹Natürlichen Personen›</a:t>
            </a:r>
            <a:endParaRPr lang="de-CH" altLang="de-DE" sz="1400" b="1" dirty="0" smtClean="0">
              <a:solidFill>
                <a:srgbClr val="000000"/>
              </a:solidFill>
              <a:latin typeface="Arial Narrow" panose="020B0606020202030204" pitchFamily="34" charset="0"/>
            </a:endParaRPr>
          </a:p>
          <a:p>
            <a:pPr marL="182563" marR="0" lvl="0" indent="-182563" defTabSz="914400" rtl="0" eaLnBrk="0" fontAlgn="base" latinLnBrk="0" hangingPunct="0">
              <a:lnSpc>
                <a:spcPct val="90000"/>
              </a:lnSpc>
              <a:spcBef>
                <a:spcPct val="0"/>
              </a:spcBef>
              <a:spcAft>
                <a:spcPts val="0"/>
              </a:spcAft>
              <a:buClrTx/>
              <a:buSzTx/>
              <a:buFontTx/>
              <a:buNone/>
              <a:tabLst>
                <a:tab pos="182563" algn="l"/>
              </a:tabLst>
            </a:pPr>
            <a:r>
              <a:rPr lang="de-CH" altLang="de-DE" sz="1400" dirty="0" smtClean="0">
                <a:latin typeface="Arial Narrow" panose="020B0606020202030204" pitchFamily="34" charset="0"/>
              </a:rPr>
              <a:t>berücksichtigte Effekte und Grundlagen:</a:t>
            </a:r>
          </a:p>
          <a:p>
            <a:pPr marL="198438" marR="0" lvl="0" indent="-198438" defTabSz="914400" rtl="0" eaLnBrk="0" fontAlgn="base" latinLnBrk="0" hangingPunct="0">
              <a:lnSpc>
                <a:spcPct val="90000"/>
              </a:lnSpc>
              <a:spcBef>
                <a:spcPct val="0"/>
              </a:spcBef>
              <a:spcAft>
                <a:spcPts val="0"/>
              </a:spcAft>
              <a:buClrTx/>
              <a:buSzTx/>
              <a:buFont typeface="Symbol" panose="05050102010706020507" pitchFamily="18" charset="2"/>
              <a:buChar char="-"/>
              <a:tabLst>
                <a:tab pos="182563" algn="l"/>
              </a:tabLst>
            </a:pPr>
            <a:r>
              <a:rPr lang="de-CH" altLang="de-DE" sz="1400" dirty="0" smtClean="0">
                <a:latin typeface="Arial Narrow" panose="020B0606020202030204" pitchFamily="34" charset="0"/>
              </a:rPr>
              <a:t>leichter Anstieg Löhne aufgrund Konjunktur</a:t>
            </a:r>
          </a:p>
          <a:p>
            <a:pPr marL="198438" marR="0" lvl="0" indent="-198438" defTabSz="914400" rtl="0" eaLnBrk="0" fontAlgn="base" latinLnBrk="0" hangingPunct="0">
              <a:lnSpc>
                <a:spcPct val="90000"/>
              </a:lnSpc>
              <a:spcBef>
                <a:spcPct val="0"/>
              </a:spcBef>
              <a:spcAft>
                <a:spcPts val="0"/>
              </a:spcAft>
              <a:buClrTx/>
              <a:buSzTx/>
              <a:buFont typeface="Symbol" panose="05050102010706020507" pitchFamily="18" charset="2"/>
              <a:buChar char="-"/>
              <a:tabLst>
                <a:tab pos="182563" algn="l"/>
              </a:tabLst>
            </a:pPr>
            <a:r>
              <a:rPr lang="de-CH" altLang="de-DE" sz="1400" dirty="0" smtClean="0">
                <a:latin typeface="Arial Narrow" panose="020B0606020202030204" pitchFamily="34" charset="0"/>
              </a:rPr>
              <a:t>Bevölkerungswachstum</a:t>
            </a:r>
          </a:p>
          <a:p>
            <a:pPr marL="198438" marR="0" lvl="0" indent="-198438" defTabSz="914400" rtl="0" eaLnBrk="0" fontAlgn="base" latinLnBrk="0" hangingPunct="0">
              <a:lnSpc>
                <a:spcPct val="90000"/>
              </a:lnSpc>
              <a:spcBef>
                <a:spcPct val="0"/>
              </a:spcBef>
              <a:spcAft>
                <a:spcPts val="0"/>
              </a:spcAft>
              <a:buClrTx/>
              <a:buSzTx/>
              <a:buFont typeface="Symbol" panose="05050102010706020507" pitchFamily="18" charset="2"/>
              <a:buChar char="-"/>
              <a:tabLst>
                <a:tab pos="182563" algn="l"/>
              </a:tabLst>
            </a:pPr>
            <a:r>
              <a:rPr lang="de-CH" altLang="de-DE" sz="1400" dirty="0" smtClean="0">
                <a:latin typeface="Arial Narrow" panose="020B0606020202030204" pitchFamily="34" charset="0"/>
              </a:rPr>
              <a:t>höherer Versicherungsabzug (STAF)</a:t>
            </a:r>
          </a:p>
          <a:p>
            <a:pPr marL="198438" lvl="0" indent="-198438">
              <a:lnSpc>
                <a:spcPct val="90000"/>
              </a:lnSpc>
              <a:spcAft>
                <a:spcPts val="0"/>
              </a:spcAft>
              <a:buFont typeface="Symbol" panose="05050102010706020507" pitchFamily="18" charset="2"/>
              <a:buChar char="-"/>
              <a:tabLst>
                <a:tab pos="182563" algn="l"/>
              </a:tabLst>
            </a:pPr>
            <a:r>
              <a:rPr lang="de-CH" altLang="de-DE" sz="1400" spc="-50" dirty="0" smtClean="0">
                <a:latin typeface="Arial Narrow" panose="020B0606020202030204" pitchFamily="34" charset="0"/>
              </a:rPr>
              <a:t>Dividendenbesteuerung zu 70% statt 50% (STAF)</a:t>
            </a:r>
          </a:p>
          <a:p>
            <a:pPr marL="198438" lvl="0" indent="-198438">
              <a:lnSpc>
                <a:spcPct val="90000"/>
              </a:lnSpc>
              <a:spcAft>
                <a:spcPts val="0"/>
              </a:spcAft>
              <a:buFont typeface="Symbol" panose="05050102010706020507" pitchFamily="18" charset="2"/>
              <a:buChar char="-"/>
              <a:tabLst>
                <a:tab pos="182563" algn="l"/>
              </a:tabLst>
            </a:pPr>
            <a:r>
              <a:rPr kumimoji="0" lang="de-CH" altLang="de-DE" sz="1400" i="0" u="none" strike="noStrike" cap="none" spc="-50" normalizeH="0" dirty="0" smtClean="0">
                <a:ln>
                  <a:noFill/>
                </a:ln>
                <a:effectLst/>
                <a:latin typeface="Arial Narrow" panose="020B0606020202030204" pitchFamily="34" charset="0"/>
              </a:rPr>
              <a:t>Praxisänderung beim Verpflegungskostenabzug</a:t>
            </a:r>
            <a:endParaRPr kumimoji="0" lang="de-DE" altLang="de-DE" sz="3600" i="0" u="none" strike="noStrike" cap="none" spc="-50" normalizeH="0" dirty="0" smtClean="0">
              <a:ln>
                <a:noFill/>
              </a:ln>
              <a:effectLst/>
            </a:endParaRPr>
          </a:p>
        </p:txBody>
      </p:sp>
      <p:sp>
        <p:nvSpPr>
          <p:cNvPr id="9" name="Rechteckige Legende 25"/>
          <p:cNvSpPr>
            <a:spLocks noChangeArrowheads="1"/>
          </p:cNvSpPr>
          <p:nvPr/>
        </p:nvSpPr>
        <p:spPr bwMode="auto">
          <a:xfrm>
            <a:off x="8405401" y="1143032"/>
            <a:ext cx="3398281" cy="1026452"/>
          </a:xfrm>
          <a:prstGeom prst="wedgeRectCallout">
            <a:avLst>
              <a:gd name="adj1" fmla="val -85846"/>
              <a:gd name="adj2" fmla="val 112817"/>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36000" bIns="18000" numCol="1" anchor="ctr" anchorCtr="0" compatLnSpc="1">
            <a:prstTxWarp prst="textNoShape">
              <a:avLst/>
            </a:prstTxWarp>
          </a:bodyPr>
          <a:lstStyle/>
          <a:p>
            <a:pPr marL="182563" indent="-182563">
              <a:lnSpc>
                <a:spcPct val="90000"/>
              </a:lnSpc>
              <a:spcAft>
                <a:spcPts val="0"/>
              </a:spcAft>
              <a:tabLst>
                <a:tab pos="182563" algn="l"/>
              </a:tabLst>
            </a:pPr>
            <a:r>
              <a:rPr lang="de-CH" altLang="de-DE" sz="1400" b="1" dirty="0" smtClean="0">
                <a:solidFill>
                  <a:srgbClr val="000000"/>
                </a:solidFill>
                <a:latin typeface="Arial Narrow" panose="020B0606020202030204" pitchFamily="34" charset="0"/>
              </a:rPr>
              <a:t>STAF-Kompensation</a:t>
            </a:r>
            <a:endParaRPr lang="de-CH" altLang="de-DE" sz="1400" b="1" dirty="0">
              <a:solidFill>
                <a:srgbClr val="000000"/>
              </a:solidFill>
              <a:latin typeface="Arial Narrow" panose="020B0606020202030204" pitchFamily="34" charset="0"/>
            </a:endParaRPr>
          </a:p>
          <a:p>
            <a:pPr marL="198438" indent="-198438">
              <a:lnSpc>
                <a:spcPct val="90000"/>
              </a:lnSpc>
              <a:spcAft>
                <a:spcPts val="0"/>
              </a:spcAft>
              <a:buFont typeface="Symbol" panose="05050102010706020507" pitchFamily="18" charset="2"/>
              <a:buChar char="-"/>
              <a:tabLst>
                <a:tab pos="182563" algn="l"/>
              </a:tabLst>
            </a:pPr>
            <a:r>
              <a:rPr lang="de-CH" altLang="de-DE" sz="1400" dirty="0">
                <a:latin typeface="Arial Narrow" panose="020B0606020202030204" pitchFamily="34" charset="0"/>
              </a:rPr>
              <a:t>2.1 Mio. Fr. Kompensation Mindererträge </a:t>
            </a:r>
            <a:r>
              <a:rPr lang="de-CH" altLang="de-DE" sz="1400" dirty="0" smtClean="0">
                <a:latin typeface="Arial Narrow" panose="020B0606020202030204" pitchFamily="34" charset="0"/>
              </a:rPr>
              <a:t>Unternehmenssteuern </a:t>
            </a:r>
            <a:endParaRPr lang="de-CH" altLang="de-DE" sz="1400" dirty="0">
              <a:latin typeface="Arial Narrow" panose="020B0606020202030204" pitchFamily="34" charset="0"/>
            </a:endParaRPr>
          </a:p>
          <a:p>
            <a:pPr marL="198438" indent="-198438">
              <a:lnSpc>
                <a:spcPct val="90000"/>
              </a:lnSpc>
              <a:spcAft>
                <a:spcPts val="0"/>
              </a:spcAft>
              <a:buFont typeface="Symbol" panose="05050102010706020507" pitchFamily="18" charset="2"/>
              <a:buChar char="-"/>
              <a:tabLst>
                <a:tab pos="182563" algn="l"/>
              </a:tabLst>
            </a:pPr>
            <a:r>
              <a:rPr lang="de-CH" altLang="de-DE" sz="1400" dirty="0">
                <a:latin typeface="Arial Narrow" panose="020B0606020202030204" pitchFamily="34" charset="0"/>
              </a:rPr>
              <a:t>0.8 Mio. Fr. </a:t>
            </a:r>
            <a:r>
              <a:rPr lang="de-CH" altLang="de-DE" sz="1400" dirty="0" smtClean="0">
                <a:latin typeface="Arial Narrow" panose="020B0606020202030204" pitchFamily="34" charset="0"/>
              </a:rPr>
              <a:t>Überschussbeteiligung </a:t>
            </a:r>
            <a:endParaRPr lang="de-DE" altLang="de-DE" sz="1400" dirty="0">
              <a:latin typeface="Arial Narrow" panose="020B0606020202030204" pitchFamily="34" charset="0"/>
            </a:endParaRPr>
          </a:p>
        </p:txBody>
      </p:sp>
      <p:sp>
        <p:nvSpPr>
          <p:cNvPr id="17" name="Rechteckige Legende 25"/>
          <p:cNvSpPr>
            <a:spLocks noChangeArrowheads="1"/>
          </p:cNvSpPr>
          <p:nvPr/>
        </p:nvSpPr>
        <p:spPr bwMode="auto">
          <a:xfrm>
            <a:off x="8400257" y="2276871"/>
            <a:ext cx="3398281" cy="1296145"/>
          </a:xfrm>
          <a:prstGeom prst="wedgeRectCallout">
            <a:avLst>
              <a:gd name="adj1" fmla="val -83693"/>
              <a:gd name="adj2" fmla="val 10833"/>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08000" tIns="36000" rIns="36000" bIns="18000" numCol="1" anchor="ctr" anchorCtr="0" compatLnSpc="1">
            <a:prstTxWarp prst="textNoShape">
              <a:avLst/>
            </a:prstTxWarp>
          </a:bodyPr>
          <a:lstStyle/>
          <a:p>
            <a:pPr marL="182563" indent="-182563">
              <a:lnSpc>
                <a:spcPct val="90000"/>
              </a:lnSpc>
              <a:spcAft>
                <a:spcPts val="0"/>
              </a:spcAft>
              <a:tabLst>
                <a:tab pos="182563" algn="l"/>
              </a:tabLst>
            </a:pPr>
            <a:r>
              <a:rPr lang="de-CH" altLang="de-DE" sz="1400" b="1" dirty="0">
                <a:solidFill>
                  <a:srgbClr val="000000"/>
                </a:solidFill>
                <a:latin typeface="Arial Narrow" panose="020B0606020202030204" pitchFamily="34" charset="0"/>
              </a:rPr>
              <a:t>Steuererträge von </a:t>
            </a:r>
            <a:r>
              <a:rPr lang="de-CH" altLang="de-DE" sz="1400" b="1" dirty="0" smtClean="0">
                <a:solidFill>
                  <a:srgbClr val="000000"/>
                </a:solidFill>
                <a:latin typeface="Arial Narrow" panose="020B0606020202030204" pitchFamily="34" charset="0"/>
              </a:rPr>
              <a:t>‹Juristischen </a:t>
            </a:r>
            <a:r>
              <a:rPr lang="de-CH" altLang="de-DE" sz="1400" b="1" dirty="0">
                <a:solidFill>
                  <a:srgbClr val="000000"/>
                </a:solidFill>
                <a:latin typeface="Arial Narrow" panose="020B0606020202030204" pitchFamily="34" charset="0"/>
              </a:rPr>
              <a:t>Personen›</a:t>
            </a:r>
          </a:p>
          <a:p>
            <a:pPr lvl="0">
              <a:lnSpc>
                <a:spcPct val="90000"/>
              </a:lnSpc>
              <a:spcAft>
                <a:spcPts val="0"/>
              </a:spcAft>
            </a:pPr>
            <a:r>
              <a:rPr lang="de-CH" altLang="de-DE" sz="1400" dirty="0" smtClean="0">
                <a:latin typeface="Arial Narrow" panose="020B0606020202030204" pitchFamily="34" charset="0"/>
              </a:rPr>
              <a:t>Unternehmenssteuern werden in Absprache mit der kantonalen Steuerverwaltung budgetiert.  2020 ist das erste STAF-Übergangsjahr und es gilt für Unternehmen der reduzierte </a:t>
            </a:r>
            <a:r>
              <a:rPr lang="de-DE" sz="1400" dirty="0" smtClean="0">
                <a:latin typeface="Arial Narrow" panose="020B0606020202030204" pitchFamily="34" charset="0"/>
              </a:rPr>
              <a:t>Steuersatz von 3.95% (bisher 5.00%).</a:t>
            </a:r>
            <a:endParaRPr lang="de-DE" altLang="de-DE" sz="1400" dirty="0">
              <a:latin typeface="Arial Narrow" panose="020B0606020202030204" pitchFamily="34" charset="0"/>
            </a:endParaRPr>
          </a:p>
        </p:txBody>
      </p:sp>
    </p:spTree>
    <p:extLst>
      <p:ext uri="{BB962C8B-B14F-4D97-AF65-F5344CB8AC3E}">
        <p14:creationId xmlns:p14="http://schemas.microsoft.com/office/powerpoint/2010/main" val="16223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m 28"/>
          <p:cNvGraphicFramePr/>
          <p:nvPr>
            <p:extLst>
              <p:ext uri="{D42A27DB-BD31-4B8C-83A1-F6EECF244321}">
                <p14:modId xmlns:p14="http://schemas.microsoft.com/office/powerpoint/2010/main" val="593084945"/>
              </p:ext>
            </p:extLst>
          </p:nvPr>
        </p:nvGraphicFramePr>
        <p:xfrm>
          <a:off x="407368" y="1977669"/>
          <a:ext cx="11391170" cy="3827596"/>
        </p:xfrm>
        <a:graphic>
          <a:graphicData uri="http://schemas.openxmlformats.org/drawingml/2006/chart">
            <c:chart xmlns:c="http://schemas.openxmlformats.org/drawingml/2006/chart" xmlns:r="http://schemas.openxmlformats.org/officeDocument/2006/relationships" r:id="rId3"/>
          </a:graphicData>
        </a:graphic>
      </p:graphicFrame>
      <p:sp>
        <p:nvSpPr>
          <p:cNvPr id="127" name="Textfeld 126"/>
          <p:cNvSpPr txBox="1"/>
          <p:nvPr/>
        </p:nvSpPr>
        <p:spPr>
          <a:xfrm>
            <a:off x="9110288" y="495860"/>
            <a:ext cx="2678202" cy="226591"/>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smtClean="0">
                <a:sym typeface="Wingdings" panose="05000000000000000000" pitchFamily="2" charset="2"/>
              </a:rPr>
              <a:t></a:t>
            </a:r>
            <a:r>
              <a:rPr lang="de-CH" sz="1000" dirty="0" smtClean="0">
                <a:sym typeface="Webdings" panose="05030102010509060703" pitchFamily="18" charset="2"/>
              </a:rPr>
              <a:t> Botschaft, Kap. 4.2</a:t>
            </a:r>
            <a:endParaRPr lang="de-CH" sz="1000" dirty="0"/>
          </a:p>
        </p:txBody>
      </p:sp>
      <p:sp>
        <p:nvSpPr>
          <p:cNvPr id="11" name="Textfeld 10"/>
          <p:cNvSpPr txBox="1"/>
          <p:nvPr/>
        </p:nvSpPr>
        <p:spPr>
          <a:xfrm>
            <a:off x="407368" y="980728"/>
            <a:ext cx="11391170" cy="738664"/>
          </a:xfrm>
          <a:prstGeom prst="rect">
            <a:avLst/>
          </a:prstGeom>
          <a:noFill/>
        </p:spPr>
        <p:txBody>
          <a:bodyPr wrap="square" lIns="0" tIns="0" rIns="0" bIns="0" rtlCol="0">
            <a:spAutoFit/>
          </a:bodyPr>
          <a:lstStyle/>
          <a:p>
            <a:r>
              <a:rPr lang="de-CH" b="1" dirty="0" smtClean="0">
                <a:solidFill>
                  <a:srgbClr val="0070C0"/>
                </a:solidFill>
                <a:latin typeface="Arial Narrow" panose="020B0606020202030204" pitchFamily="34" charset="0"/>
              </a:rPr>
              <a:t>Budget 2020 / Finanzplan 2020-2023</a:t>
            </a:r>
            <a:br>
              <a:rPr lang="de-CH" b="1" dirty="0" smtClean="0">
                <a:solidFill>
                  <a:srgbClr val="0070C0"/>
                </a:solidFill>
                <a:latin typeface="Arial Narrow" panose="020B0606020202030204" pitchFamily="34" charset="0"/>
              </a:rPr>
            </a:br>
            <a:r>
              <a:rPr lang="de-CH" b="1" dirty="0" smtClean="0">
                <a:solidFill>
                  <a:srgbClr val="0070C0"/>
                </a:solidFill>
                <a:latin typeface="Arial Narrow" panose="020B0606020202030204" pitchFamily="34" charset="0"/>
              </a:rPr>
              <a:t>Unternehmenssteuern – mit Schwankungsreserve abgesichert</a:t>
            </a:r>
            <a:endParaRPr lang="de-CH" dirty="0">
              <a:solidFill>
                <a:srgbClr val="0070C0"/>
              </a:solidFill>
              <a:latin typeface="Arial Narrow" panose="020B0606020202030204" pitchFamily="34" charset="0"/>
            </a:endParaRPr>
          </a:p>
        </p:txBody>
      </p:sp>
      <p:sp>
        <p:nvSpPr>
          <p:cNvPr id="14" name="Textfeld 13"/>
          <p:cNvSpPr txBox="1"/>
          <p:nvPr/>
        </p:nvSpPr>
        <p:spPr>
          <a:xfrm>
            <a:off x="10121050" y="697459"/>
            <a:ext cx="1677488" cy="234286"/>
          </a:xfrm>
          <a:prstGeom prst="rect">
            <a:avLst/>
          </a:prstGeom>
          <a:noFill/>
          <a:ln>
            <a:noFill/>
          </a:ln>
        </p:spPr>
        <p:txBody>
          <a:bodyPr wrap="square" lIns="36000" tIns="36000" rIns="0" bIns="36000" rtlCol="0">
            <a:spAutoFit/>
          </a:bodyPr>
          <a:lstStyle>
            <a:defPPr>
              <a:defRPr lang="de-DE"/>
            </a:defPPr>
            <a:lvl1pPr algn="r">
              <a:defRPr sz="1050">
                <a:solidFill>
                  <a:srgbClr val="0070C0"/>
                </a:solidFill>
              </a:defRPr>
            </a:lvl1pPr>
          </a:lstStyle>
          <a:p>
            <a:r>
              <a:rPr lang="de-CH" sz="1000" dirty="0">
                <a:sym typeface="Webdings" panose="05030102010509060703" pitchFamily="18" charset="2"/>
              </a:rPr>
              <a:t> </a:t>
            </a:r>
            <a:r>
              <a:rPr lang="de-CH" sz="1000" dirty="0" smtClean="0">
                <a:sym typeface="Webdings" panose="05030102010509060703" pitchFamily="18" charset="2"/>
              </a:rPr>
              <a:t>Gianni Dalla Vecchia</a:t>
            </a:r>
            <a:endParaRPr lang="de-CH" sz="1000" dirty="0"/>
          </a:p>
        </p:txBody>
      </p:sp>
      <p:grpSp>
        <p:nvGrpSpPr>
          <p:cNvPr id="44" name="Gruppieren 43"/>
          <p:cNvGrpSpPr/>
          <p:nvPr/>
        </p:nvGrpSpPr>
        <p:grpSpPr>
          <a:xfrm>
            <a:off x="911424" y="6104859"/>
            <a:ext cx="1368152" cy="204461"/>
            <a:chOff x="911424" y="6104859"/>
            <a:chExt cx="1368152" cy="204461"/>
          </a:xfrm>
        </p:grpSpPr>
        <p:sp>
          <p:nvSpPr>
            <p:cNvPr id="45" name="Rechteck 44"/>
            <p:cNvSpPr/>
            <p:nvPr/>
          </p:nvSpPr>
          <p:spPr>
            <a:xfrm>
              <a:off x="911424" y="6104859"/>
              <a:ext cx="288032" cy="204461"/>
            </a:xfrm>
            <a:prstGeom prst="rect">
              <a:avLst/>
            </a:prstGeom>
            <a:pattFill prst="ltUpDiag">
              <a:fgClr>
                <a:srgbClr val="006600"/>
              </a:fgClr>
              <a:bgClr>
                <a:srgbClr val="339933"/>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46" name="Textfeld 1164"/>
            <p:cNvSpPr txBox="1"/>
            <p:nvPr/>
          </p:nvSpPr>
          <p:spPr>
            <a:xfrm>
              <a:off x="1271464" y="6128920"/>
              <a:ext cx="1008112" cy="180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spcBef>
                  <a:spcPts val="300"/>
                </a:spcBef>
                <a:spcAft>
                  <a:spcPts val="600"/>
                </a:spcAft>
              </a:pPr>
              <a:r>
                <a:rPr lang="de-CH" sz="1050" b="1" dirty="0" smtClean="0">
                  <a:effectLst/>
                  <a:latin typeface="Arial Narrow" panose="020B0606020202030204" pitchFamily="34" charset="0"/>
                  <a:ea typeface="Times New Roman" panose="02020603050405020304" pitchFamily="18" charset="0"/>
                  <a:cs typeface="Times New Roman" panose="02020603050405020304" pitchFamily="18" charset="0"/>
                </a:rPr>
                <a:t>Rechnung</a:t>
              </a:r>
              <a:endParaRPr lang="de-CH" sz="1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nvGrpSpPr>
          <p:cNvPr id="47" name="Gruppieren 46"/>
          <p:cNvGrpSpPr/>
          <p:nvPr/>
        </p:nvGrpSpPr>
        <p:grpSpPr>
          <a:xfrm>
            <a:off x="2063552" y="6103594"/>
            <a:ext cx="1368152" cy="204461"/>
            <a:chOff x="911424" y="6104859"/>
            <a:chExt cx="1368152" cy="204461"/>
          </a:xfrm>
        </p:grpSpPr>
        <p:sp>
          <p:nvSpPr>
            <p:cNvPr id="48" name="Rechteck 47"/>
            <p:cNvSpPr/>
            <p:nvPr/>
          </p:nvSpPr>
          <p:spPr>
            <a:xfrm>
              <a:off x="911424" y="6104859"/>
              <a:ext cx="288032" cy="204461"/>
            </a:xfrm>
            <a:prstGeom prst="rect">
              <a:avLst/>
            </a:prstGeom>
            <a:pattFill prst="diagBrick">
              <a:fgClr>
                <a:srgbClr val="339933"/>
              </a:fgClr>
              <a:bgClr>
                <a:srgbClr val="DDF0C8"/>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49" name="Textfeld 1164"/>
            <p:cNvSpPr txBox="1"/>
            <p:nvPr/>
          </p:nvSpPr>
          <p:spPr>
            <a:xfrm>
              <a:off x="1271464" y="6128920"/>
              <a:ext cx="1008112" cy="180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spcBef>
                  <a:spcPts val="300"/>
                </a:spcBef>
                <a:spcAft>
                  <a:spcPts val="600"/>
                </a:spcAft>
              </a:pPr>
              <a:r>
                <a:rPr lang="de-CH" sz="1050" b="1" dirty="0" smtClean="0">
                  <a:effectLst/>
                  <a:latin typeface="Arial Narrow" panose="020B0606020202030204" pitchFamily="34" charset="0"/>
                  <a:ea typeface="Times New Roman" panose="02020603050405020304" pitchFamily="18" charset="0"/>
                  <a:cs typeface="Times New Roman" panose="02020603050405020304" pitchFamily="18" charset="0"/>
                </a:rPr>
                <a:t>Prognose</a:t>
              </a:r>
              <a:endParaRPr lang="de-CH" sz="1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nvGrpSpPr>
          <p:cNvPr id="50" name="Gruppieren 49"/>
          <p:cNvGrpSpPr/>
          <p:nvPr/>
        </p:nvGrpSpPr>
        <p:grpSpPr>
          <a:xfrm>
            <a:off x="3143672" y="6104859"/>
            <a:ext cx="2088232" cy="204461"/>
            <a:chOff x="911424" y="6104859"/>
            <a:chExt cx="2088232" cy="204461"/>
          </a:xfrm>
        </p:grpSpPr>
        <p:sp>
          <p:nvSpPr>
            <p:cNvPr id="51" name="Rechteck 50"/>
            <p:cNvSpPr/>
            <p:nvPr/>
          </p:nvSpPr>
          <p:spPr>
            <a:xfrm>
              <a:off x="911424" y="6104859"/>
              <a:ext cx="288032" cy="204461"/>
            </a:xfrm>
            <a:prstGeom prst="rect">
              <a:avLst/>
            </a:prstGeom>
            <a:pattFill prst="zigZag">
              <a:fgClr>
                <a:schemeClr val="bg1">
                  <a:lumMod val="50000"/>
                </a:schemeClr>
              </a:fgClr>
              <a:bgClr>
                <a:schemeClr val="bg1">
                  <a:lumMod val="85000"/>
                </a:schemeClr>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p>
          </p:txBody>
        </p:sp>
        <p:sp>
          <p:nvSpPr>
            <p:cNvPr id="52" name="Textfeld 1164"/>
            <p:cNvSpPr txBox="1"/>
            <p:nvPr/>
          </p:nvSpPr>
          <p:spPr>
            <a:xfrm>
              <a:off x="1271464" y="6128920"/>
              <a:ext cx="1728192" cy="180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spcBef>
                  <a:spcPts val="300"/>
                </a:spcBef>
                <a:spcAft>
                  <a:spcPts val="600"/>
                </a:spcAft>
              </a:pPr>
              <a:r>
                <a:rPr lang="de-CH" sz="1050" b="1" dirty="0" smtClean="0">
                  <a:effectLst/>
                  <a:latin typeface="Arial Narrow" panose="020B0606020202030204" pitchFamily="34" charset="0"/>
                  <a:ea typeface="Times New Roman" panose="02020603050405020304" pitchFamily="18" charset="0"/>
                  <a:cs typeface="Times New Roman" panose="02020603050405020304" pitchFamily="18" charset="0"/>
                </a:rPr>
                <a:t>Budget / Finanzplan</a:t>
              </a:r>
              <a:endParaRPr lang="de-CH" sz="1400" b="1"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53" name="Rechteckige Legende 25"/>
          <p:cNvSpPr>
            <a:spLocks noChangeArrowheads="1"/>
          </p:cNvSpPr>
          <p:nvPr/>
        </p:nvSpPr>
        <p:spPr bwMode="auto">
          <a:xfrm>
            <a:off x="1307366" y="2432504"/>
            <a:ext cx="2898272" cy="517222"/>
          </a:xfrm>
          <a:prstGeom prst="wedgeRectCallout">
            <a:avLst>
              <a:gd name="adj1" fmla="val 18579"/>
              <a:gd name="adj2" fmla="val 297982"/>
            </a:avLst>
          </a:prstGeom>
          <a:solidFill>
            <a:schemeClr val="bg1">
              <a:lumMod val="95000"/>
              <a:alpha val="86000"/>
            </a:schemeClr>
          </a:solidFill>
          <a:ln w="3175">
            <a:solidFill>
              <a:schemeClr val="tx1">
                <a:lumMod val="50000"/>
                <a:lumOff val="50000"/>
              </a:schemeClr>
            </a:solidFill>
            <a:miter lim="800000"/>
            <a:headEnd/>
            <a:tailEnd/>
          </a:ln>
        </p:spPr>
        <p:txBody>
          <a:bodyPr vert="horz" wrap="square" lIns="18000" tIns="18000" rIns="18000" bIns="1800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ts val="0"/>
              </a:spcAft>
              <a:buClrTx/>
              <a:buSzTx/>
              <a:buFontTx/>
              <a:buNone/>
              <a:tabLst/>
            </a:pPr>
            <a:r>
              <a:rPr kumimoji="0" lang="de-CH" altLang="de-DE" sz="1400" b="1" i="0" u="none" strike="noStrike" cap="none" normalizeH="0" baseline="0" dirty="0" smtClean="0">
                <a:ln>
                  <a:noFill/>
                </a:ln>
                <a:solidFill>
                  <a:srgbClr val="000000"/>
                </a:solidFill>
                <a:effectLst/>
                <a:latin typeface="Arial Narrow" panose="020B0606020202030204" pitchFamily="34" charset="0"/>
              </a:rPr>
              <a:t>Unternehmenssteuern schwanken</a:t>
            </a:r>
            <a:r>
              <a:rPr kumimoji="0" lang="de-CH" altLang="de-DE" sz="1400" b="1" i="0" u="none" strike="noStrike" cap="none" normalizeH="0" dirty="0" smtClean="0">
                <a:ln>
                  <a:noFill/>
                </a:ln>
                <a:solidFill>
                  <a:srgbClr val="000000"/>
                </a:solidFill>
                <a:effectLst/>
                <a:latin typeface="Arial Narrow" panose="020B0606020202030204" pitchFamily="34" charset="0"/>
              </a:rPr>
              <a:t> erfahrungsgemäss sehr stark.</a:t>
            </a:r>
            <a:endParaRPr kumimoji="0" lang="de-DE" altLang="de-DE" sz="3600" b="1" i="0" u="none" strike="noStrike" cap="none" normalizeH="0" baseline="0" dirty="0" smtClean="0">
              <a:ln>
                <a:noFill/>
              </a:ln>
              <a:solidFill>
                <a:schemeClr val="tx1"/>
              </a:solidFill>
              <a:effectLst/>
            </a:endParaRPr>
          </a:p>
        </p:txBody>
      </p:sp>
      <p:pic>
        <p:nvPicPr>
          <p:cNvPr id="54" name="Grafik 53" descr="Bildergebnis für geldtopf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5991" y="1747678"/>
            <a:ext cx="1159682" cy="1240734"/>
          </a:xfrm>
          <a:prstGeom prst="rect">
            <a:avLst/>
          </a:prstGeom>
          <a:noFill/>
          <a:ln>
            <a:noFill/>
          </a:ln>
        </p:spPr>
      </p:pic>
      <p:sp>
        <p:nvSpPr>
          <p:cNvPr id="55" name="Textfeld 2768"/>
          <p:cNvSpPr txBox="1">
            <a:spLocks/>
          </p:cNvSpPr>
          <p:nvPr/>
        </p:nvSpPr>
        <p:spPr>
          <a:xfrm>
            <a:off x="9146472" y="2179726"/>
            <a:ext cx="2232248" cy="322506"/>
          </a:xfrm>
          <a:custGeom>
            <a:avLst/>
            <a:gdLst>
              <a:gd name="connsiteX0" fmla="*/ 0 w 1000125"/>
              <a:gd name="connsiteY0" fmla="*/ 0 h 261620"/>
              <a:gd name="connsiteX1" fmla="*/ 1000125 w 1000125"/>
              <a:gd name="connsiteY1" fmla="*/ 0 h 261620"/>
              <a:gd name="connsiteX2" fmla="*/ 1000125 w 1000125"/>
              <a:gd name="connsiteY2" fmla="*/ 261620 h 261620"/>
              <a:gd name="connsiteX3" fmla="*/ 0 w 1000125"/>
              <a:gd name="connsiteY3" fmla="*/ 261620 h 261620"/>
              <a:gd name="connsiteX4" fmla="*/ 0 w 1000125"/>
              <a:gd name="connsiteY4" fmla="*/ 0 h 261620"/>
              <a:gd name="connsiteX0" fmla="*/ 0 w 1000125"/>
              <a:gd name="connsiteY0" fmla="*/ 0 h 319777"/>
              <a:gd name="connsiteX1" fmla="*/ 1000125 w 1000125"/>
              <a:gd name="connsiteY1" fmla="*/ 0 h 319777"/>
              <a:gd name="connsiteX2" fmla="*/ 1000125 w 1000125"/>
              <a:gd name="connsiteY2" fmla="*/ 261620 h 319777"/>
              <a:gd name="connsiteX3" fmla="*/ 516103 w 1000125"/>
              <a:gd name="connsiteY3" fmla="*/ 319760 h 319777"/>
              <a:gd name="connsiteX4" fmla="*/ 0 w 1000125"/>
              <a:gd name="connsiteY4" fmla="*/ 261620 h 319777"/>
              <a:gd name="connsiteX5" fmla="*/ 0 w 1000125"/>
              <a:gd name="connsiteY5" fmla="*/ 0 h 31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25" h="319777">
                <a:moveTo>
                  <a:pt x="0" y="0"/>
                </a:moveTo>
                <a:lnTo>
                  <a:pt x="1000125" y="0"/>
                </a:lnTo>
                <a:lnTo>
                  <a:pt x="1000125" y="261620"/>
                </a:lnTo>
                <a:cubicBezTo>
                  <a:pt x="840654" y="260431"/>
                  <a:pt x="675574" y="320949"/>
                  <a:pt x="516103" y="319760"/>
                </a:cubicBezTo>
                <a:lnTo>
                  <a:pt x="0" y="261620"/>
                </a:lnTo>
                <a:lnTo>
                  <a:pt x="0" y="0"/>
                </a:lnTo>
                <a:close/>
              </a:path>
            </a:pathLst>
          </a:cu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450215" algn="ctr">
              <a:spcBef>
                <a:spcPts val="300"/>
              </a:spcBef>
              <a:spcAft>
                <a:spcPts val="0"/>
              </a:spcAft>
            </a:pPr>
            <a:r>
              <a:rPr lang="de-CH" sz="1300" b="1" dirty="0">
                <a:effectLst>
                  <a:glow rad="127000">
                    <a:schemeClr val="bg1"/>
                  </a:glow>
                </a:effectLst>
                <a:latin typeface="Arial Narrow" panose="020B0606020202030204" pitchFamily="34" charset="0"/>
                <a:ea typeface="Times New Roman" panose="02020603050405020304" pitchFamily="18" charset="0"/>
                <a:cs typeface="Times New Roman" panose="02020603050405020304" pitchFamily="18" charset="0"/>
              </a:rPr>
              <a:t>Schwankungsreserve</a:t>
            </a:r>
            <a:endParaRPr lang="de-CH" sz="13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6" name="Textfeld 42"/>
          <p:cNvSpPr txBox="1"/>
          <p:nvPr/>
        </p:nvSpPr>
        <p:spPr>
          <a:xfrm>
            <a:off x="3990980" y="3356992"/>
            <a:ext cx="2362230" cy="237719"/>
          </a:xfrm>
          <a:prstGeom prst="rect">
            <a:avLst/>
          </a:prstGeom>
          <a:noFill/>
          <a:ln w="6350">
            <a:noFill/>
          </a:ln>
          <a:effectLst>
            <a:glow>
              <a:schemeClr val="bg1">
                <a:alpha val="40000"/>
              </a:schemeClr>
            </a:glow>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450215" algn="just" eaLnBrk="0" fontAlgn="base" hangingPunct="0">
              <a:spcBef>
                <a:spcPts val="300"/>
              </a:spcBef>
              <a:spcAft>
                <a:spcPts val="600"/>
              </a:spcAft>
            </a:pPr>
            <a:r>
              <a:rPr lang="de-DE" sz="1100" b="1" kern="1200" dirty="0">
                <a:solidFill>
                  <a:srgbClr val="FF0000"/>
                </a:solidFill>
                <a:effectLst>
                  <a:glow rad="139700">
                    <a:schemeClr val="bg1"/>
                  </a:glow>
                </a:effectLst>
                <a:latin typeface="Arial Narrow" panose="020B0606020202030204" pitchFamily="34" charset="0"/>
                <a:ea typeface="Times New Roman" panose="02020603050405020304" pitchFamily="18" charset="0"/>
                <a:cs typeface="Times New Roman" panose="02020603050405020304" pitchFamily="18" charset="0"/>
              </a:rPr>
              <a:t>Referenzniveau 28.5 Mio. Fr.</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57" name="Gerader Verbinder 56"/>
          <p:cNvCxnSpPr/>
          <p:nvPr/>
        </p:nvCxnSpPr>
        <p:spPr>
          <a:xfrm>
            <a:off x="4439816" y="3573016"/>
            <a:ext cx="7128000" cy="0"/>
          </a:xfrm>
          <a:prstGeom prst="line">
            <a:avLst/>
          </a:prstGeom>
          <a:ln w="25400">
            <a:solidFill>
              <a:srgbClr val="FF0000"/>
            </a:solidFill>
            <a:prstDash val="sysDash"/>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10580900" y="2851357"/>
            <a:ext cx="619418" cy="670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H="1">
            <a:off x="9873222" y="2849679"/>
            <a:ext cx="670358" cy="6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H="1">
            <a:off x="9209120" y="2849679"/>
            <a:ext cx="1181711" cy="6883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hteck 61"/>
          <p:cNvSpPr>
            <a:spLocks/>
          </p:cNvSpPr>
          <p:nvPr/>
        </p:nvSpPr>
        <p:spPr>
          <a:xfrm>
            <a:off x="8974369" y="3573015"/>
            <a:ext cx="486000" cy="190409"/>
          </a:xfrm>
          <a:prstGeom prst="rect">
            <a:avLst/>
          </a:prstGeom>
          <a:solidFill>
            <a:srgbClr val="FF0000">
              <a:alpha val="20000"/>
            </a:srgbClr>
          </a:solidFill>
          <a:ln w="127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sp>
        <p:nvSpPr>
          <p:cNvPr id="27" name="Rechteckige Legende 25"/>
          <p:cNvSpPr>
            <a:spLocks noChangeArrowheads="1"/>
          </p:cNvSpPr>
          <p:nvPr/>
        </p:nvSpPr>
        <p:spPr bwMode="auto">
          <a:xfrm>
            <a:off x="8227401" y="4636262"/>
            <a:ext cx="2898272" cy="517222"/>
          </a:xfrm>
          <a:prstGeom prst="wedgeRectCallout">
            <a:avLst>
              <a:gd name="adj1" fmla="val 24022"/>
              <a:gd name="adj2" fmla="val -156961"/>
            </a:avLst>
          </a:prstGeom>
          <a:solidFill>
            <a:schemeClr val="bg1">
              <a:lumMod val="95000"/>
              <a:alpha val="95000"/>
            </a:schemeClr>
          </a:solidFill>
          <a:ln w="3175">
            <a:solidFill>
              <a:schemeClr val="tx1">
                <a:lumMod val="50000"/>
                <a:lumOff val="50000"/>
              </a:schemeClr>
            </a:solidFill>
            <a:miter lim="800000"/>
            <a:headEnd/>
            <a:tailEnd/>
          </a:ln>
        </p:spPr>
        <p:txBody>
          <a:bodyPr vert="horz" wrap="square" lIns="18000" tIns="18000" rIns="18000" bIns="1800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ts val="0"/>
              </a:spcAft>
              <a:buClrTx/>
              <a:buSzTx/>
              <a:buFontTx/>
              <a:buNone/>
              <a:tabLst/>
            </a:pPr>
            <a:r>
              <a:rPr kumimoji="0" lang="de-CH" altLang="de-DE" sz="1400" b="1" i="0" u="none" strike="noStrike" cap="none" normalizeH="0" baseline="0" dirty="0" smtClean="0">
                <a:ln>
                  <a:noFill/>
                </a:ln>
                <a:solidFill>
                  <a:srgbClr val="000000"/>
                </a:solidFill>
                <a:effectLst/>
                <a:latin typeface="Arial Narrow" panose="020B0606020202030204" pitchFamily="34" charset="0"/>
              </a:rPr>
              <a:t>Ausgleich mit Schwankungsreserve</a:t>
            </a:r>
            <a:br>
              <a:rPr kumimoji="0" lang="de-CH" altLang="de-DE" sz="1400" b="1" i="0" u="none" strike="noStrike" cap="none" normalizeH="0" baseline="0" dirty="0" smtClean="0">
                <a:ln>
                  <a:noFill/>
                </a:ln>
                <a:solidFill>
                  <a:srgbClr val="000000"/>
                </a:solidFill>
                <a:effectLst/>
                <a:latin typeface="Arial Narrow" panose="020B0606020202030204" pitchFamily="34" charset="0"/>
              </a:rPr>
            </a:br>
            <a:r>
              <a:rPr kumimoji="0" lang="de-CH" altLang="de-DE" sz="1400" b="1" i="0" u="none" strike="noStrike" cap="none" normalizeH="0" baseline="0" dirty="0" smtClean="0">
                <a:ln>
                  <a:noFill/>
                </a:ln>
                <a:solidFill>
                  <a:srgbClr val="000000"/>
                </a:solidFill>
                <a:effectLst/>
                <a:latin typeface="Arial Narrow" panose="020B0606020202030204" pitchFamily="34" charset="0"/>
              </a:rPr>
              <a:t>auf Referenzniveau</a:t>
            </a:r>
            <a:endParaRPr kumimoji="0" lang="de-DE" altLang="de-DE" sz="3600" b="1" i="0" u="none" strike="noStrike" cap="none" normalizeH="0" baseline="0" dirty="0" smtClean="0">
              <a:ln>
                <a:noFill/>
              </a:ln>
              <a:solidFill>
                <a:schemeClr val="tx1"/>
              </a:solidFill>
              <a:effectLst/>
            </a:endParaRPr>
          </a:p>
        </p:txBody>
      </p:sp>
      <p:sp>
        <p:nvSpPr>
          <p:cNvPr id="30" name="Rechteck 29"/>
          <p:cNvSpPr>
            <a:spLocks/>
          </p:cNvSpPr>
          <p:nvPr/>
        </p:nvSpPr>
        <p:spPr>
          <a:xfrm>
            <a:off x="9642448" y="3573016"/>
            <a:ext cx="486000" cy="190409"/>
          </a:xfrm>
          <a:prstGeom prst="rect">
            <a:avLst/>
          </a:prstGeom>
          <a:solidFill>
            <a:srgbClr val="FF0000">
              <a:alpha val="20000"/>
            </a:srgbClr>
          </a:solidFill>
          <a:ln w="127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sp>
        <p:nvSpPr>
          <p:cNvPr id="31" name="Rechteck 30"/>
          <p:cNvSpPr>
            <a:spLocks/>
          </p:cNvSpPr>
          <p:nvPr/>
        </p:nvSpPr>
        <p:spPr>
          <a:xfrm>
            <a:off x="10310527" y="3573015"/>
            <a:ext cx="486000" cy="190409"/>
          </a:xfrm>
          <a:prstGeom prst="rect">
            <a:avLst/>
          </a:prstGeom>
          <a:solidFill>
            <a:srgbClr val="FF0000">
              <a:alpha val="20000"/>
            </a:srgbClr>
          </a:solidFill>
          <a:ln w="127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sp>
        <p:nvSpPr>
          <p:cNvPr id="32" name="Rechteck 31"/>
          <p:cNvSpPr>
            <a:spLocks/>
          </p:cNvSpPr>
          <p:nvPr/>
        </p:nvSpPr>
        <p:spPr>
          <a:xfrm>
            <a:off x="10974488" y="3573015"/>
            <a:ext cx="486000" cy="190409"/>
          </a:xfrm>
          <a:prstGeom prst="rect">
            <a:avLst/>
          </a:prstGeom>
          <a:solidFill>
            <a:srgbClr val="FF0000">
              <a:alpha val="20000"/>
            </a:srgbClr>
          </a:solidFill>
          <a:ln w="127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cxnSp>
        <p:nvCxnSpPr>
          <p:cNvPr id="35" name="Gerade Verbindung mit Pfeil 34"/>
          <p:cNvCxnSpPr/>
          <p:nvPr/>
        </p:nvCxnSpPr>
        <p:spPr>
          <a:xfrm flipH="1">
            <a:off x="10563041" y="2849678"/>
            <a:ext cx="5751" cy="7157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feld 38"/>
          <p:cNvSpPr txBox="1"/>
          <p:nvPr/>
        </p:nvSpPr>
        <p:spPr>
          <a:xfrm>
            <a:off x="9523900" y="3098028"/>
            <a:ext cx="1435348" cy="3392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0215" algn="just">
              <a:spcBef>
                <a:spcPts val="300"/>
              </a:spcBef>
              <a:spcAft>
                <a:spcPts val="600"/>
              </a:spcAft>
            </a:pPr>
            <a:r>
              <a:rPr lang="de-CH" sz="1100" b="1" dirty="0" smtClean="0">
                <a:solidFill>
                  <a:srgbClr val="FF0000"/>
                </a:solidFill>
                <a:effectLst>
                  <a:glow rad="139700">
                    <a:schemeClr val="bg1"/>
                  </a:glow>
                </a:effectLst>
                <a:latin typeface="Arial Narrow" panose="020B0606020202030204" pitchFamily="34" charset="0"/>
                <a:ea typeface="Times New Roman" panose="02020603050405020304" pitchFamily="18" charset="0"/>
                <a:cs typeface="Times New Roman" panose="02020603050405020304" pitchFamily="18" charset="0"/>
              </a:rPr>
              <a:t>3.3 </a:t>
            </a:r>
            <a:r>
              <a:rPr lang="de-CH" sz="1100" b="1" dirty="0">
                <a:solidFill>
                  <a:srgbClr val="FF0000"/>
                </a:solidFill>
                <a:effectLst>
                  <a:glow rad="139700">
                    <a:schemeClr val="bg1"/>
                  </a:glow>
                </a:effectLst>
                <a:latin typeface="Arial Narrow" panose="020B0606020202030204" pitchFamily="34" charset="0"/>
                <a:ea typeface="Times New Roman" panose="02020603050405020304" pitchFamily="18" charset="0"/>
                <a:cs typeface="Times New Roman" panose="02020603050405020304" pitchFamily="18" charset="0"/>
              </a:rPr>
              <a:t>Mio. Fr.</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9" name="Gerade Verbindung mit Pfeil 38"/>
          <p:cNvCxnSpPr/>
          <p:nvPr/>
        </p:nvCxnSpPr>
        <p:spPr>
          <a:xfrm flipV="1">
            <a:off x="8548459" y="2457047"/>
            <a:ext cx="1431278" cy="6888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feld 38"/>
          <p:cNvSpPr txBox="1"/>
          <p:nvPr/>
        </p:nvSpPr>
        <p:spPr>
          <a:xfrm>
            <a:off x="8374476" y="2658048"/>
            <a:ext cx="1435348" cy="3392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0215" algn="just">
              <a:spcBef>
                <a:spcPts val="300"/>
              </a:spcBef>
              <a:spcAft>
                <a:spcPts val="600"/>
              </a:spcAft>
            </a:pPr>
            <a:r>
              <a:rPr lang="de-CH" sz="1100" b="1" dirty="0" smtClean="0">
                <a:solidFill>
                  <a:srgbClr val="FF0000"/>
                </a:solidFill>
                <a:effectLst>
                  <a:glow rad="139700">
                    <a:schemeClr val="bg1"/>
                  </a:glow>
                </a:effectLst>
                <a:latin typeface="Arial Narrow" panose="020B0606020202030204" pitchFamily="34" charset="0"/>
                <a:ea typeface="Times New Roman" panose="02020603050405020304" pitchFamily="18" charset="0"/>
                <a:cs typeface="Times New Roman" panose="02020603050405020304" pitchFamily="18" charset="0"/>
              </a:rPr>
              <a:t>4.2 </a:t>
            </a:r>
            <a:r>
              <a:rPr lang="de-CH" sz="1100" b="1" dirty="0">
                <a:solidFill>
                  <a:srgbClr val="FF0000"/>
                </a:solidFill>
                <a:effectLst>
                  <a:glow rad="139700">
                    <a:schemeClr val="bg1"/>
                  </a:glow>
                </a:effectLst>
                <a:latin typeface="Arial Narrow" panose="020B0606020202030204" pitchFamily="34" charset="0"/>
                <a:ea typeface="Times New Roman" panose="02020603050405020304" pitchFamily="18" charset="0"/>
                <a:cs typeface="Times New Roman" panose="02020603050405020304" pitchFamily="18" charset="0"/>
              </a:rPr>
              <a:t>Mio. Fr.</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3" name="Rechteck 42"/>
          <p:cNvSpPr>
            <a:spLocks/>
          </p:cNvSpPr>
          <p:nvPr/>
        </p:nvSpPr>
        <p:spPr>
          <a:xfrm>
            <a:off x="8321546" y="3176917"/>
            <a:ext cx="478950" cy="384584"/>
          </a:xfrm>
          <a:prstGeom prst="rect">
            <a:avLst/>
          </a:prstGeom>
          <a:solidFill>
            <a:srgbClr val="FF0000">
              <a:alpha val="20000"/>
            </a:srgbClr>
          </a:solidFill>
          <a:ln w="127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spTree>
    <p:extLst>
      <p:ext uri="{BB962C8B-B14F-4D97-AF65-F5344CB8AC3E}">
        <p14:creationId xmlns:p14="http://schemas.microsoft.com/office/powerpoint/2010/main" val="30891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7" grpId="0" animBg="1"/>
    </p:bldLst>
  </p:timing>
</p:sld>
</file>

<file path=ppt/theme/theme1.xml><?xml version="1.0" encoding="utf-8"?>
<a:theme xmlns:a="http://schemas.openxmlformats.org/drawingml/2006/main" name="Design1">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sign1" id="{9EC2F51B-5BAA-4CD6-B069-0987034A02D1}" vid="{8758931A-3C75-411D-9811-B79B94E9EB03}"/>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63D58B39DB41EB4BB8F531A5AAED83D1" ma:contentTypeVersion="0" ma:contentTypeDescription="Ein neues Dokument erstellen." ma:contentTypeScope="" ma:versionID="18db629754661380fd8ca64b60f8378f">
  <xsd:schema xmlns:xsd="http://www.w3.org/2001/XMLSchema" xmlns:xs="http://www.w3.org/2001/XMLSchema" xmlns:p="http://schemas.microsoft.com/office/2006/metadata/properties" xmlns:ns2="b4d2b757-29eb-40f6-a27c-f2cea37ca625" targetNamespace="http://schemas.microsoft.com/office/2006/metadata/properties" ma:root="true" ma:fieldsID="0bfb1cb1fc6ab41d0562f7ef566f118c" ns2:_="">
    <xsd:import namespace="b4d2b757-29eb-40f6-a27c-f2cea37ca62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d2b757-29eb-40f6-a27c-f2cea37ca625"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F93FF-962A-4612-B6E3-B19B65BA88EC}">
  <ds:schemaRefs>
    <ds:schemaRef ds:uri="http://schemas.microsoft.com/sharepoint/events"/>
  </ds:schemaRefs>
</ds:datastoreItem>
</file>

<file path=customXml/itemProps2.xml><?xml version="1.0" encoding="utf-8"?>
<ds:datastoreItem xmlns:ds="http://schemas.openxmlformats.org/officeDocument/2006/customXml" ds:itemID="{DCA90236-9F76-4B70-A998-C28E9F6441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d2b757-29eb-40f6-a27c-f2cea37ca6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168880-8ECC-43DF-96DD-CA016B7263C6}">
  <ds:schemaRefs>
    <ds:schemaRef ds:uri="http://schemas.microsoft.com/office/2006/metadata/properties"/>
    <ds:schemaRef ds:uri="http://purl.org/dc/term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4d2b757-29eb-40f6-a27c-f2cea37ca625"/>
  </ds:schemaRefs>
</ds:datastoreItem>
</file>

<file path=customXml/itemProps4.xml><?xml version="1.0" encoding="utf-8"?>
<ds:datastoreItem xmlns:ds="http://schemas.openxmlformats.org/officeDocument/2006/customXml" ds:itemID="{49131607-2BAA-4CAF-80CE-F1D0964D0F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2047</Words>
  <Application>Microsoft Office PowerPoint</Application>
  <PresentationFormat>Breitbild</PresentationFormat>
  <Paragraphs>441</Paragraphs>
  <Slides>24</Slides>
  <Notes>24</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24</vt:i4>
      </vt:variant>
    </vt:vector>
  </HeadingPairs>
  <TitlesOfParts>
    <vt:vector size="36" baseType="lpstr">
      <vt:lpstr>Arial Unicode MS</vt:lpstr>
      <vt:lpstr>ＭＳ Ｐゴシック</vt:lpstr>
      <vt:lpstr>Arial</vt:lpstr>
      <vt:lpstr>Arial Narrow</vt:lpstr>
      <vt:lpstr>Calibri</vt:lpstr>
      <vt:lpstr>Symbol</vt:lpstr>
      <vt:lpstr>Times New Roman</vt:lpstr>
      <vt:lpstr>Webdings</vt:lpstr>
      <vt:lpstr>Wingdings</vt:lpstr>
      <vt:lpstr>Wingdings 3</vt:lpstr>
      <vt:lpstr>Design1</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Gnädinger Rebekka</cp:lastModifiedBy>
  <cp:revision>736</cp:revision>
  <cp:lastPrinted>2019-08-28T06:22:41Z</cp:lastPrinted>
  <dcterms:created xsi:type="dcterms:W3CDTF">2008-01-30T09:17:41Z</dcterms:created>
  <dcterms:modified xsi:type="dcterms:W3CDTF">2019-08-30T07:09:14Z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0x01010063D58B39DB41EB4BB8F531A5AAED83D1</vt:lpwstr>
  </property>
</Properties>
</file>