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ppt/notesSlides/notesSlide30.xml" ContentType="application/vnd.openxmlformats-officedocument.presentationml.notesSlid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8" r:id="rId5"/>
    <p:sldMasterId id="2147483992" r:id="rId6"/>
  </p:sldMasterIdLst>
  <p:notesMasterIdLst>
    <p:notesMasterId r:id="rId37"/>
  </p:notesMasterIdLst>
  <p:handoutMasterIdLst>
    <p:handoutMasterId r:id="rId38"/>
  </p:handoutMasterIdLst>
  <p:sldIdLst>
    <p:sldId id="256" r:id="rId7"/>
    <p:sldId id="416" r:id="rId8"/>
    <p:sldId id="400" r:id="rId9"/>
    <p:sldId id="412" r:id="rId10"/>
    <p:sldId id="345" r:id="rId11"/>
    <p:sldId id="357" r:id="rId12"/>
    <p:sldId id="358" r:id="rId13"/>
    <p:sldId id="359" r:id="rId14"/>
    <p:sldId id="410" r:id="rId15"/>
    <p:sldId id="406" r:id="rId16"/>
    <p:sldId id="417" r:id="rId17"/>
    <p:sldId id="411" r:id="rId18"/>
    <p:sldId id="413" r:id="rId19"/>
    <p:sldId id="363" r:id="rId20"/>
    <p:sldId id="365" r:id="rId21"/>
    <p:sldId id="366" r:id="rId22"/>
    <p:sldId id="418" r:id="rId23"/>
    <p:sldId id="378" r:id="rId24"/>
    <p:sldId id="419" r:id="rId25"/>
    <p:sldId id="368" r:id="rId26"/>
    <p:sldId id="404" r:id="rId27"/>
    <p:sldId id="414" r:id="rId28"/>
    <p:sldId id="420" r:id="rId29"/>
    <p:sldId id="415" r:id="rId30"/>
    <p:sldId id="421" r:id="rId31"/>
    <p:sldId id="343" r:id="rId32"/>
    <p:sldId id="408" r:id="rId33"/>
    <p:sldId id="333" r:id="rId34"/>
    <p:sldId id="407" r:id="rId35"/>
    <p:sldId id="409" r:id="rId36"/>
  </p:sldIdLst>
  <p:sldSz cx="12192000" cy="6858000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DBD"/>
    <a:srgbClr val="FFD5D5"/>
    <a:srgbClr val="FA0000"/>
    <a:srgbClr val="00CC00"/>
    <a:srgbClr val="006600"/>
    <a:srgbClr val="B80000"/>
    <a:srgbClr val="339933"/>
    <a:srgbClr val="FF9F9F"/>
    <a:srgbClr val="EBE6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83" autoAdjust="0"/>
    <p:restoredTop sz="93865" autoAdjust="0"/>
  </p:normalViewPr>
  <p:slideViewPr>
    <p:cSldViewPr>
      <p:cViewPr varScale="1">
        <p:scale>
          <a:sx n="149" d="100"/>
          <a:sy n="149" d="100"/>
        </p:scale>
        <p:origin x="3789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26" Type="http://schemas.openxmlformats.org/officeDocument/2006/relationships/slide" Target="slides/slide30.xml"/><Relationship Id="rId3" Type="http://schemas.openxmlformats.org/officeDocument/2006/relationships/slide" Target="slides/slide4.xml"/><Relationship Id="rId21" Type="http://schemas.openxmlformats.org/officeDocument/2006/relationships/slide" Target="slides/slide22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5" Type="http://schemas.openxmlformats.org/officeDocument/2006/relationships/slide" Target="slides/slide29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20" Type="http://schemas.openxmlformats.org/officeDocument/2006/relationships/slide" Target="slides/slide21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24" Type="http://schemas.openxmlformats.org/officeDocument/2006/relationships/slide" Target="slides/slide25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23" Type="http://schemas.openxmlformats.org/officeDocument/2006/relationships/slide" Target="slides/slide24.xml"/><Relationship Id="rId10" Type="http://schemas.openxmlformats.org/officeDocument/2006/relationships/slide" Target="slides/slide11.xml"/><Relationship Id="rId19" Type="http://schemas.openxmlformats.org/officeDocument/2006/relationships/slide" Target="slides/slide20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Relationship Id="rId22" Type="http://schemas.openxmlformats.org/officeDocument/2006/relationships/slide" Target="slides/slide2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abtdata.ktst.shnet.ch\oslw$\root\0\6\4\12564\6.%20Botschaft\Medienkonferenz\Grafike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btdata.ktst.shnet.ch\oslw$\root\0\6\4\12564\6.%20Botschaft\Medienkonferenz\Grafiken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btdata.ktst.shnet.ch\oslw$\root\0\6\4\12564\6.%20Botschaft\Grafiken\Berechnungen%20Grafik_BU-Botschaft%2020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abtdata.ktst.shnet.ch\oslw$\root\0\6\4\12564\6.%20Botschaft\Grafiken\Grafiken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abtdata.ktst.shnet.ch\oslw$\root\0\6\4\12564\6.%20Botschaft\Grafiken\Grafiken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5.xlsx"/><Relationship Id="rId1" Type="http://schemas.openxmlformats.org/officeDocument/2006/relationships/themeOverride" Target="../theme/themeOverrid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\\abtdata.ktst.shnet.ch\oslw$\root\0\6\4\12564\6.%20Botschaft\Grafiken\Wasserfall%20Schwankungsreserve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abtdata.ktst.shnet.ch\oslw$\root\0\6\4\12564\6.%20Botschaft\Medienkonferenz\Grafiken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-Arbeitsblat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abtdata.ktst.shnet.ch\oslw$\root\0\6\4\12564\6.%20Botschaft\Grafiken\Grafik%20Budgetvergleich%20Wasserfall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2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3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abtdata.ktst.shnet.ch\oslw$\root\0\6\4\12564\6.%20Botschaft\Grafiken\Berechnungen%20Grafik_BU-Botschaft%202020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abtdata.ktst.shnet.ch\oslw$\root\0\6\4\12564\6.%20Botschaft\Medienkonferenz\Grafiken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abtdata.ktst.shnet.ch\oslw$\root\0\6\4\12564\6.%20Botschaft\Grafiken\IR%20nach%20Investitionsbereich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Gesamtergebnis Erfolgsrechnung +Gewinn / -Reinverlust</c:v>
                </c:pt>
              </c:strCache>
            </c:strRef>
          </c:tx>
          <c:spPr>
            <a:solidFill>
              <a:srgbClr val="26C6DA"/>
            </a:solidFill>
            <a:ln w="3175">
              <a:solidFill>
                <a:sysClr val="windowText" lastClr="000000"/>
              </a:solidFill>
            </a:ln>
            <a:effectLst/>
          </c:spPr>
          <c:invertIfNegative val="1"/>
          <c:dPt>
            <c:idx val="0"/>
            <c:invertIfNegative val="1"/>
            <c:bubble3D val="0"/>
            <c:spPr>
              <a:pattFill prst="dkUpDiag">
                <a:fgClr>
                  <a:srgbClr val="006600"/>
                </a:fgClr>
                <a:bgClr>
                  <a:srgbClr val="339933"/>
                </a:bgClr>
              </a:pattFill>
              <a:ln w="3175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80-4E47-87B1-1E49715E44F5}"/>
              </c:ext>
            </c:extLst>
          </c:dPt>
          <c:dPt>
            <c:idx val="1"/>
            <c:invertIfNegative val="1"/>
            <c:bubble3D val="0"/>
            <c:spPr>
              <a:pattFill prst="dkDnDiag">
                <a:fgClr>
                  <a:srgbClr val="C00000"/>
                </a:fgClr>
                <a:bgClr>
                  <a:srgbClr val="FF0000"/>
                </a:bgClr>
              </a:pattFill>
              <a:ln w="3175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80-4E47-87B1-1E49715E44F5}"/>
              </c:ext>
            </c:extLst>
          </c:dPt>
          <c:dPt>
            <c:idx val="2"/>
            <c:invertIfNegative val="1"/>
            <c:bubble3D val="0"/>
            <c:spPr>
              <a:pattFill prst="dkUpDiag">
                <a:fgClr>
                  <a:srgbClr val="006600"/>
                </a:fgClr>
                <a:bgClr>
                  <a:srgbClr val="339933"/>
                </a:bgClr>
              </a:pattFill>
              <a:ln w="3175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80-4E47-87B1-1E49715E44F5}"/>
              </c:ext>
            </c:extLst>
          </c:dPt>
          <c:dPt>
            <c:idx val="3"/>
            <c:invertIfNegative val="1"/>
            <c:bubble3D val="0"/>
            <c:spPr>
              <a:pattFill prst="dkDnDiag">
                <a:fgClr>
                  <a:srgbClr val="C00000"/>
                </a:fgClr>
                <a:bgClr>
                  <a:srgbClr val="FF0000"/>
                </a:bgClr>
              </a:pattFill>
              <a:ln w="3175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80-4E47-87B1-1E49715E44F5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1">
                    <a:effectLst>
                      <a:glow rad="139700">
                        <a:schemeClr val="bg1"/>
                      </a:glow>
                    </a:effectLst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w="http://schemas.openxmlformats.org/wordprocessingml/2006/main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w15="http://schemas.microsoft.com/office/word/2012/wordml" xmlns:mc="http://schemas.openxmlformats.org/markup-compatibility/2006" xmlns:sl="http://schemas.openxmlformats.org/schemaLibrary/2006/main" xmlns:wne="http://schemas.microsoft.com/office/word/2006/wordml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Tabelle1!$B$1:$G$1</c:f>
              <c:strCache>
                <c:ptCount val="4"/>
                <c:pt idx="0">
                  <c:v>Rechnung 2020</c:v>
                </c:pt>
                <c:pt idx="1">
                  <c:v>Budget 2021</c:v>
                </c:pt>
                <c:pt idx="2">
                  <c:v>Prognose 2021</c:v>
                </c:pt>
                <c:pt idx="3">
                  <c:v>Budget 2022</c:v>
                </c:pt>
              </c:strCache>
            </c:strRef>
          </c:cat>
          <c:val>
            <c:numRef>
              <c:f>Tabelle1!$B$2:$G$2</c:f>
              <c:numCache>
                <c:formatCode>\ #,##0.00\ </c:formatCode>
                <c:ptCount val="4"/>
                <c:pt idx="0">
                  <c:v>3.03</c:v>
                </c:pt>
                <c:pt idx="1">
                  <c:v>-1.33</c:v>
                </c:pt>
                <c:pt idx="2" formatCode="General">
                  <c:v>0</c:v>
                </c:pt>
                <c:pt idx="3">
                  <c:v>-4.0599999999999996</c:v>
                </c:pt>
              </c:numCache>
            </c:numRef>
          </c:val>
          <c:extLst xmlns:w="http://schemas.openxmlformats.org/wordprocessingml/2006/main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w15="http://schemas.microsoft.com/office/word/2012/wordml" xmlns:mc="http://schemas.openxmlformats.org/markup-compatibility/2006" xmlns:sl="http://schemas.openxmlformats.org/schemaLibrary/2006/main" xmlns:wne="http://schemas.microsoft.com/office/word/2006/wordml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26C6DA"/>
                  </a:solidFill>
                  <a:ln w="3175">
                    <a:solidFill>
                      <a:sysClr val="windowText" lastClr="000000"/>
                    </a:solidFill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8-9A80-4E47-87B1-1E49715E4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60"/>
        <c:axId val="431250232"/>
        <c:axId val="431253760"/>
      </c:barChart>
      <c:catAx>
        <c:axId val="431250232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100" b="1"/>
            </a:pPr>
            <a:endParaRPr lang="de-DE"/>
          </a:p>
        </c:txPr>
        <c:crossAx val="431253760"/>
        <c:crosses val="autoZero"/>
        <c:auto val="1"/>
        <c:lblAlgn val="ctr"/>
        <c:lblOffset val="100"/>
        <c:tickLblSkip val="1"/>
        <c:noMultiLvlLbl val="0"/>
      </c:catAx>
      <c:valAx>
        <c:axId val="43125376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00" b="0"/>
                </a:pPr>
                <a:r>
                  <a:rPr lang="de-CH" sz="1100" b="0" dirty="0" smtClean="0"/>
                  <a:t>Mio. Franken</a:t>
                </a:r>
                <a:endParaRPr lang="de-CH" sz="1100" b="0" dirty="0"/>
              </a:p>
            </c:rich>
          </c:tx>
          <c:layout>
            <c:manualLayout>
              <c:xMode val="edge"/>
              <c:yMode val="edge"/>
              <c:x val="1.1065006915629323E-2"/>
              <c:y val="4.4333687783641794E-2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100"/>
            </a:pPr>
            <a:endParaRPr lang="de-DE"/>
          </a:p>
        </c:txPr>
        <c:crossAx val="431250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 Narrow" panose="020B0606020202030204" pitchFamily="34" charset="0"/>
        </a:defRPr>
      </a:pPr>
      <a:endParaRPr lang="de-D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Tabelle2!$A$4</c:f>
              <c:strCache>
                <c:ptCount val="1"/>
                <c:pt idx="0">
                  <c:v>Abschreibungen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rgbClr val="B80000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numFmt formatCode="#,##0.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Tabelle2!$B$3:$F$3</c:f>
              <c:strCache>
                <c:ptCount val="5"/>
                <c:pt idx="0">
                  <c:v>Prognose 2021</c:v>
                </c:pt>
                <c:pt idx="1">
                  <c:v>Budget 2022</c:v>
                </c:pt>
                <c:pt idx="2">
                  <c:v>Finanzplan 2023</c:v>
                </c:pt>
                <c:pt idx="3">
                  <c:v>Finanzplan 2024</c:v>
                </c:pt>
                <c:pt idx="4">
                  <c:v>Finanzplan 2025</c:v>
                </c:pt>
              </c:strCache>
            </c:strRef>
          </c:cat>
          <c:val>
            <c:numRef>
              <c:f>Tabelle2!$B$4:$F$4</c:f>
              <c:numCache>
                <c:formatCode>[$-10807]#,##0.00</c:formatCode>
                <c:ptCount val="5"/>
                <c:pt idx="0" formatCode="General">
                  <c:v>10553500</c:v>
                </c:pt>
                <c:pt idx="1">
                  <c:v>11290100</c:v>
                </c:pt>
                <c:pt idx="2">
                  <c:v>13549013</c:v>
                </c:pt>
                <c:pt idx="3">
                  <c:v>15313654</c:v>
                </c:pt>
                <c:pt idx="4">
                  <c:v>16478225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27-4FD4-9564-C0DF39531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809160"/>
        <c:axId val="574812440"/>
      </c:barChart>
      <c:catAx>
        <c:axId val="574809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574812440"/>
        <c:crosses val="autoZero"/>
        <c:auto val="1"/>
        <c:lblAlgn val="ctr"/>
        <c:lblOffset val="100"/>
        <c:noMultiLvlLbl val="0"/>
      </c:catAx>
      <c:valAx>
        <c:axId val="574812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de-CH"/>
                  <a:t>Mio. Franken</a:t>
                </a:r>
              </a:p>
            </c:rich>
          </c:tx>
          <c:layout>
            <c:manualLayout>
              <c:xMode val="edge"/>
              <c:yMode val="edge"/>
              <c:x val="8.9126559714795012E-3"/>
              <c:y val="4.991925627617159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#,##0.0,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574809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 Narrow" panose="020B0606020202030204" pitchFamily="34" charset="0"/>
        </a:defRPr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Tabelle2!$A$30</c:f>
              <c:strCache>
                <c:ptCount val="1"/>
                <c:pt idx="0">
                  <c:v>Ablieferung SH Power</c:v>
                </c:pt>
              </c:strCache>
            </c:strRef>
          </c:tx>
          <c:spPr>
            <a:pattFill prst="dkUpDiag">
              <a:fgClr>
                <a:srgbClr val="339933"/>
              </a:fgClr>
              <a:bgClr>
                <a:srgbClr val="006600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numFmt formatCode="#,##0.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Tabelle2!$B$3:$F$3</c:f>
              <c:strCache>
                <c:ptCount val="5"/>
                <c:pt idx="0">
                  <c:v>Prognose 2021</c:v>
                </c:pt>
                <c:pt idx="1">
                  <c:v>Budget 2022</c:v>
                </c:pt>
                <c:pt idx="2">
                  <c:v>Finanzplan 2023</c:v>
                </c:pt>
                <c:pt idx="3">
                  <c:v>Finanzplan 2024</c:v>
                </c:pt>
                <c:pt idx="4">
                  <c:v>Finanzplan 2025</c:v>
                </c:pt>
              </c:strCache>
            </c:strRef>
          </c:cat>
          <c:val>
            <c:numRef>
              <c:f>Tabelle2!$B$30:$F$30</c:f>
              <c:numCache>
                <c:formatCode>General</c:formatCode>
                <c:ptCount val="5"/>
                <c:pt idx="0">
                  <c:v>10709000</c:v>
                </c:pt>
                <c:pt idx="1">
                  <c:v>13034000</c:v>
                </c:pt>
                <c:pt idx="2">
                  <c:v>12694000</c:v>
                </c:pt>
                <c:pt idx="3" formatCode="[$-10807]#,##0.00">
                  <c:v>7647000</c:v>
                </c:pt>
                <c:pt idx="4" formatCode="[$-10807]#,##0.00">
                  <c:v>5179000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47-4602-9945-91C0FD1C8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809160"/>
        <c:axId val="574812440"/>
      </c:barChart>
      <c:catAx>
        <c:axId val="574809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574812440"/>
        <c:crosses val="autoZero"/>
        <c:auto val="1"/>
        <c:lblAlgn val="ctr"/>
        <c:lblOffset val="100"/>
        <c:noMultiLvlLbl val="0"/>
      </c:catAx>
      <c:valAx>
        <c:axId val="574812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Mio. Franken</a:t>
                </a:r>
              </a:p>
            </c:rich>
          </c:tx>
          <c:layout>
            <c:manualLayout>
              <c:xMode val="edge"/>
              <c:yMode val="edge"/>
              <c:x val="5.3475935828877002E-3"/>
              <c:y val="6.009737332451765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#,##0.0,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574809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 Narrow" panose="020B0606020202030204" pitchFamily="34" charset="0"/>
        </a:defRPr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55087282672812"/>
          <c:y val="6.2786703324792234E-2"/>
          <c:w val="0.86616956818046087"/>
          <c:h val="0.753875928761794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Nettoinvestitionen!$A$32</c:f>
              <c:strCache>
                <c:ptCount val="1"/>
                <c:pt idx="0">
                  <c:v>Rechnung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Nettoinvestitionen!$B$31:$J$31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Nettoinvestitionen!$B$32:$J$32</c:f>
              <c:numCache>
                <c:formatCode>#,##0.0,</c:formatCode>
                <c:ptCount val="9"/>
                <c:pt idx="0">
                  <c:v>14349</c:v>
                </c:pt>
                <c:pt idx="1">
                  <c:v>4100</c:v>
                </c:pt>
                <c:pt idx="2">
                  <c:v>19200</c:v>
                </c:pt>
                <c:pt idx="3">
                  <c:v>29700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91-469F-8481-45D633E95E3A}"/>
            </c:ext>
          </c:extLst>
        </c:ser>
        <c:ser>
          <c:idx val="1"/>
          <c:order val="1"/>
          <c:tx>
            <c:strRef>
              <c:f>Nettoinvestitionen!$A$33</c:f>
              <c:strCache>
                <c:ptCount val="1"/>
                <c:pt idx="0">
                  <c:v>Prognose</c:v>
                </c:pt>
              </c:strCache>
            </c:strRef>
          </c:tx>
          <c:spPr>
            <a:pattFill prst="diagBrick">
              <a:fgClr>
                <a:schemeClr val="accent5">
                  <a:lumMod val="75000"/>
                </a:schemeClr>
              </a:fgClr>
              <a:bgClr>
                <a:schemeClr val="accent5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Nettoinvestitionen!$B$31:$J$31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Nettoinvestitionen!$B$33:$J$33</c:f>
              <c:numCache>
                <c:formatCode>General</c:formatCode>
                <c:ptCount val="9"/>
                <c:pt idx="4" formatCode="#,##0.0,">
                  <c:v>23900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91-469F-8481-45D633E95E3A}"/>
            </c:ext>
          </c:extLst>
        </c:ser>
        <c:ser>
          <c:idx val="2"/>
          <c:order val="2"/>
          <c:tx>
            <c:strRef>
              <c:f>Nettoinvestitionen!$A$34</c:f>
              <c:strCache>
                <c:ptCount val="1"/>
                <c:pt idx="0">
                  <c:v>Plan</c:v>
                </c:pt>
              </c:strCache>
            </c:strRef>
          </c:tx>
          <c:spPr>
            <a:pattFill prst="ltUpDiag">
              <a:fgClr>
                <a:schemeClr val="accent1">
                  <a:lumMod val="75000"/>
                </a:schemeClr>
              </a:fgClr>
              <a:bgClr>
                <a:schemeClr val="accent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Nettoinvestitionen!$B$31:$J$31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Nettoinvestitionen!$B$34:$J$34</c:f>
              <c:numCache>
                <c:formatCode>General</c:formatCode>
                <c:ptCount val="9"/>
                <c:pt idx="5" formatCode="#,##0.0,">
                  <c:v>28852</c:v>
                </c:pt>
                <c:pt idx="6" formatCode="#,##0.0,">
                  <c:v>45179</c:v>
                </c:pt>
                <c:pt idx="7" formatCode="#,##0.0,">
                  <c:v>43299</c:v>
                </c:pt>
                <c:pt idx="8" formatCode="#,##0.0,">
                  <c:v>40414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91-469F-8481-45D633E95E3A}"/>
            </c:ext>
          </c:extLst>
        </c:ser>
        <c:ser>
          <c:idx val="3"/>
          <c:order val="3"/>
          <c:tx>
            <c:strRef>
              <c:f>Nettoinvestitionen!$A$35</c:f>
              <c:strCache>
                <c:ptCount val="1"/>
                <c:pt idx="0">
                  <c:v>Budget</c:v>
                </c:pt>
              </c:strCache>
            </c:strRef>
          </c:tx>
          <c:spPr>
            <a:pattFill prst="dk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5"/>
              <c:numFmt formatCode="#,##0.0,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effectLst>
                        <a:glow rad="139700">
                          <a:schemeClr val="bg1"/>
                        </a:glow>
                      </a:effectLst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191-469F-8481-45D633E95E3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91-469F-8481-45D633E95E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Nettoinvestitionen!$B$31:$J$31</c:f>
              <c:numCache>
                <c:formatCode>General</c:formatCod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</c:numCache>
            </c:numRef>
          </c:cat>
          <c:val>
            <c:numRef>
              <c:f>Nettoinvestitionen!$B$35:$J$35</c:f>
              <c:numCache>
                <c:formatCode>General</c:formatCode>
                <c:ptCount val="9"/>
                <c:pt idx="5" formatCode="#,##0.0,">
                  <c:v>19713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191-469F-8481-45D633E95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3"/>
        <c:axId val="396963056"/>
        <c:axId val="396963448"/>
      </c:barChart>
      <c:catAx>
        <c:axId val="39696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396963448"/>
        <c:crosses val="autoZero"/>
        <c:auto val="1"/>
        <c:lblAlgn val="ctr"/>
        <c:lblOffset val="100"/>
        <c:noMultiLvlLbl val="0"/>
      </c:catAx>
      <c:valAx>
        <c:axId val="396963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de-CH" sz="1100"/>
                  <a:t>Mio.</a:t>
                </a:r>
                <a:r>
                  <a:rPr lang="de-CH" sz="1100" baseline="0"/>
                  <a:t> Franken</a:t>
                </a:r>
                <a:endParaRPr lang="de-CH" sz="1100"/>
              </a:p>
            </c:rich>
          </c:tx>
          <c:layout>
            <c:manualLayout>
              <c:xMode val="edge"/>
              <c:yMode val="edge"/>
              <c:x val="1.7506435739106728E-3"/>
              <c:y val="5.08531556100768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#,##0.0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396963056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 Narrow" panose="020B0606020202030204" pitchFamily="34" charset="0"/>
        </a:defRPr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624372954208264E-2"/>
          <c:y val="8.2363139543171482E-2"/>
          <c:w val="0.90259153772985012"/>
          <c:h val="0.67842778336070253"/>
        </c:manualLayout>
      </c:layout>
      <c:barChart>
        <c:barDir val="col"/>
        <c:grouping val="clustered"/>
        <c:varyColors val="0"/>
        <c:ser>
          <c:idx val="34"/>
          <c:order val="0"/>
          <c:tx>
            <c:strRef>
              <c:f>Tabelle1!$B$7</c:f>
              <c:strCache>
                <c:ptCount val="1"/>
                <c:pt idx="0">
                  <c:v>Finanzierungssaldo Rechnung</c:v>
                </c:pt>
              </c:strCache>
            </c:strRef>
          </c:tx>
          <c:spPr>
            <a:pattFill prst="ltUpDiag">
              <a:fgClr>
                <a:srgbClr val="008000"/>
              </a:fgClr>
              <a:bgClr>
                <a:srgbClr val="33CC33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Tabelle1!$C$4:$N$4</c:f>
              <c:strCach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Prognose 2021</c:v>
                </c:pt>
                <c:pt idx="7">
                  <c:v>Budget 2022</c:v>
                </c:pt>
                <c:pt idx="8">
                  <c:v>Plan 2023</c:v>
                </c:pt>
                <c:pt idx="9">
                  <c:v>Plan 2024</c:v>
                </c:pt>
                <c:pt idx="10">
                  <c:v>Plan 2025</c:v>
                </c:pt>
                <c:pt idx="11">
                  <c:v>Kumuliert 2021-25</c:v>
                </c:pt>
              </c:strCache>
            </c:strRef>
          </c:cat>
          <c:val>
            <c:numRef>
              <c:f>Tabelle1!$C$7:$N$7</c:f>
              <c:numCache>
                <c:formatCode>0.0,,</c:formatCode>
                <c:ptCount val="12"/>
                <c:pt idx="0">
                  <c:v>20200000</c:v>
                </c:pt>
                <c:pt idx="1">
                  <c:v>42000000</c:v>
                </c:pt>
                <c:pt idx="2">
                  <c:v>32000000</c:v>
                </c:pt>
                <c:pt idx="3">
                  <c:v>7600000</c:v>
                </c:pt>
                <c:pt idx="4">
                  <c:v>14600000</c:v>
                </c:pt>
                <c:pt idx="5">
                  <c:v>6700000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C-4D49-818B-763AE53C0E44}"/>
            </c:ext>
          </c:extLst>
        </c:ser>
        <c:ser>
          <c:idx val="0"/>
          <c:order val="1"/>
          <c:tx>
            <c:strRef>
              <c:f>Tabelle1!$B$8</c:f>
              <c:strCache>
                <c:ptCount val="1"/>
                <c:pt idx="0">
                  <c:v>Finanzierungssaldo Prognose und Budget / Finanzplan</c:v>
                </c:pt>
              </c:strCache>
            </c:strRef>
          </c:tx>
          <c:spPr>
            <a:pattFill prst="dkDnDiag">
              <a:fgClr>
                <a:srgbClr val="C00000"/>
              </a:fgClr>
              <a:bgClr>
                <a:srgbClr val="FF0000"/>
              </a:bgClr>
            </a:pattFill>
            <a:ln>
              <a:solidFill>
                <a:schemeClr val="tx1"/>
              </a:solidFill>
              <a:prstDash val="solid"/>
            </a:ln>
            <a:effectLst/>
          </c:spPr>
          <c:invertIfNegative val="0"/>
          <c:dPt>
            <c:idx val="5"/>
            <c:invertIfNegative val="0"/>
            <c:bubble3D val="0"/>
            <c:spPr>
              <a:pattFill prst="dkDnDiag">
                <a:fgClr>
                  <a:srgbClr val="C00000"/>
                </a:fgClr>
                <a:bgClr>
                  <a:srgbClr val="FF0000"/>
                </a:bgClr>
              </a:pattFill>
              <a:ln>
                <a:solidFill>
                  <a:schemeClr val="tx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6AAC-4D49-818B-763AE53C0E44}"/>
              </c:ext>
            </c:extLst>
          </c:dPt>
          <c:dPt>
            <c:idx val="6"/>
            <c:invertIfNegative val="0"/>
            <c:bubble3D val="0"/>
            <c:spPr>
              <a:pattFill prst="dkDnDiag">
                <a:fgClr>
                  <a:srgbClr val="C00000"/>
                </a:fgClr>
                <a:bgClr>
                  <a:srgbClr val="FF0000"/>
                </a:bgClr>
              </a:pattFill>
              <a:ln>
                <a:solidFill>
                  <a:schemeClr val="tx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4-6AAC-4D49-818B-763AE53C0E44}"/>
              </c:ext>
            </c:extLst>
          </c:dPt>
          <c:dPt>
            <c:idx val="7"/>
            <c:invertIfNegative val="0"/>
            <c:bubble3D val="0"/>
            <c:spPr>
              <a:pattFill prst="dkDnDiag">
                <a:fgClr>
                  <a:srgbClr val="C00000"/>
                </a:fgClr>
                <a:bgClr>
                  <a:srgbClr val="FF0000"/>
                </a:bgClr>
              </a:pattFill>
              <a:ln>
                <a:solidFill>
                  <a:schemeClr val="tx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6-6AAC-4D49-818B-763AE53C0E44}"/>
              </c:ext>
            </c:extLst>
          </c:dPt>
          <c:dPt>
            <c:idx val="8"/>
            <c:invertIfNegative val="0"/>
            <c:bubble3D val="0"/>
            <c:spPr>
              <a:pattFill prst="dkDnDiag">
                <a:fgClr>
                  <a:srgbClr val="C00000"/>
                </a:fgClr>
                <a:bgClr>
                  <a:srgbClr val="FF0000"/>
                </a:bgClr>
              </a:pattFill>
              <a:ln>
                <a:solidFill>
                  <a:schemeClr val="tx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8-6AAC-4D49-818B-763AE53C0E44}"/>
              </c:ext>
            </c:extLst>
          </c:dPt>
          <c:dPt>
            <c:idx val="9"/>
            <c:invertIfNegative val="0"/>
            <c:bubble3D val="0"/>
            <c:spPr>
              <a:pattFill prst="dkDnDiag">
                <a:fgClr>
                  <a:srgbClr val="C00000"/>
                </a:fgClr>
                <a:bgClr>
                  <a:srgbClr val="FF0000"/>
                </a:bgClr>
              </a:pattFill>
              <a:ln>
                <a:solidFill>
                  <a:schemeClr val="tx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A-6AAC-4D49-818B-763AE53C0E44}"/>
              </c:ext>
            </c:extLst>
          </c:dPt>
          <c:dPt>
            <c:idx val="10"/>
            <c:invertIfNegative val="0"/>
            <c:bubble3D val="0"/>
            <c:spPr>
              <a:pattFill prst="dkDnDiag">
                <a:fgClr>
                  <a:srgbClr val="C00000"/>
                </a:fgClr>
                <a:bgClr>
                  <a:srgbClr val="FF0000"/>
                </a:bgClr>
              </a:pattFill>
              <a:ln>
                <a:solidFill>
                  <a:schemeClr val="tx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C-6AAC-4D49-818B-763AE53C0E44}"/>
              </c:ext>
            </c:extLst>
          </c:dPt>
          <c:dLbls>
            <c:dLbl>
              <c:idx val="10"/>
              <c:layout>
                <c:manualLayout>
                  <c:x val="0"/>
                  <c:y val="1.1382847975119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AAC-4D49-818B-763AE53C0E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Tabelle1!$C$4:$N$4</c:f>
              <c:strCach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Prognose 2021</c:v>
                </c:pt>
                <c:pt idx="7">
                  <c:v>Budget 2022</c:v>
                </c:pt>
                <c:pt idx="8">
                  <c:v>Plan 2023</c:v>
                </c:pt>
                <c:pt idx="9">
                  <c:v>Plan 2024</c:v>
                </c:pt>
                <c:pt idx="10">
                  <c:v>Plan 2025</c:v>
                </c:pt>
                <c:pt idx="11">
                  <c:v>Kumuliert 2021-25</c:v>
                </c:pt>
              </c:strCache>
            </c:strRef>
          </c:cat>
          <c:val>
            <c:numRef>
              <c:f>Tabelle1!$C$8:$N$8</c:f>
              <c:numCache>
                <c:formatCode>General</c:formatCode>
                <c:ptCount val="12"/>
                <c:pt idx="6" formatCode="0.0,,">
                  <c:v>-6549187.8700000048</c:v>
                </c:pt>
                <c:pt idx="7" formatCode="0.0,,">
                  <c:v>-24668200</c:v>
                </c:pt>
                <c:pt idx="8" formatCode="0.0,,">
                  <c:v>-38676391</c:v>
                </c:pt>
                <c:pt idx="9" formatCode="0.0,,">
                  <c:v>-38687150</c:v>
                </c:pt>
                <c:pt idx="10" formatCode="0.0,,">
                  <c:v>-36445568</c:v>
                </c:pt>
                <c:pt idx="11" formatCode="0.0,,">
                  <c:v>-145026496.87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AAC-4D49-818B-763AE53C0E44}"/>
            </c:ext>
          </c:extLst>
        </c:ser>
        <c:ser>
          <c:idx val="1"/>
          <c:order val="2"/>
          <c:tx>
            <c:strRef>
              <c:f>Tabelle1!$B$9</c:f>
              <c:strCache>
                <c:ptCount val="1"/>
                <c:pt idx="0">
                  <c:v>Finanzierungssaldo mit Gewichtung Nettoinvestitionen 70% im FiPlan 2023-2025</c:v>
                </c:pt>
              </c:strCache>
            </c:strRef>
          </c:tx>
          <c:spPr>
            <a:pattFill prst="dkDnDiag">
              <a:fgClr>
                <a:schemeClr val="accent2"/>
              </a:fgClr>
              <a:bgClr>
                <a:schemeClr val="accent2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  <a:prstDash val="dash"/>
            </a:ln>
            <a:effectLst/>
          </c:spPr>
          <c:invertIfNegative val="0"/>
          <c:dLbls>
            <c:dLbl>
              <c:idx val="7"/>
              <c:layout>
                <c:manualLayout>
                  <c:x val="0"/>
                  <c:y val="1.7704337562702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AAC-4D49-818B-763AE53C0E44}"/>
                </c:ext>
              </c:extLst>
            </c:dLbl>
            <c:dLbl>
              <c:idx val="9"/>
              <c:layout>
                <c:manualLayout>
                  <c:x val="0"/>
                  <c:y val="1.1802891708468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AAC-4D49-818B-763AE53C0E44}"/>
                </c:ext>
              </c:extLst>
            </c:dLbl>
            <c:dLbl>
              <c:idx val="10"/>
              <c:layout>
                <c:manualLayout>
                  <c:x val="0"/>
                  <c:y val="1.8337648961361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6AAC-4D49-818B-763AE53C0E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Tabelle1!$C$4:$N$4</c:f>
              <c:strCach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Prognose 2021</c:v>
                </c:pt>
                <c:pt idx="7">
                  <c:v>Budget 2022</c:v>
                </c:pt>
                <c:pt idx="8">
                  <c:v>Plan 2023</c:v>
                </c:pt>
                <c:pt idx="9">
                  <c:v>Plan 2024</c:v>
                </c:pt>
                <c:pt idx="10">
                  <c:v>Plan 2025</c:v>
                </c:pt>
                <c:pt idx="11">
                  <c:v>Kumuliert 2021-25</c:v>
                </c:pt>
              </c:strCache>
            </c:strRef>
          </c:cat>
          <c:val>
            <c:numRef>
              <c:f>Tabelle1!$C$9:$N$9</c:f>
              <c:numCache>
                <c:formatCode>General</c:formatCode>
                <c:ptCount val="12"/>
                <c:pt idx="8" formatCode="0.0,,">
                  <c:v>-25122810.999999996</c:v>
                </c:pt>
                <c:pt idx="9" formatCode="0.0,,">
                  <c:v>-25697359.999999996</c:v>
                </c:pt>
                <c:pt idx="10" formatCode="0.0,,">
                  <c:v>-24321248</c:v>
                </c:pt>
                <c:pt idx="11" formatCode="0.0,,">
                  <c:v>-106358806.87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AAC-4D49-818B-763AE53C0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67"/>
        <c:axId val="418559328"/>
        <c:axId val="418559720"/>
      </c:barChart>
      <c:catAx>
        <c:axId val="41855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418559720"/>
        <c:crosses val="autoZero"/>
        <c:auto val="1"/>
        <c:lblAlgn val="ctr"/>
        <c:lblOffset val="150"/>
        <c:noMultiLvlLbl val="0"/>
      </c:catAx>
      <c:valAx>
        <c:axId val="418559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,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41855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672056473641719E-2"/>
          <c:y val="0.87265560325741676"/>
          <c:w val="0.52279594795877204"/>
          <c:h val="0.119770640094737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 Narrow" panose="020B0606020202030204" pitchFamily="34" charset="0"/>
        </a:defRPr>
      </a:pPr>
      <a:endParaRPr lang="de-D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622778024463411E-2"/>
          <c:y val="5.3961246014226145E-2"/>
          <c:w val="0.92084661045819383"/>
          <c:h val="0.7076438970549167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Tabelle1!$B$10</c:f>
              <c:strCache>
                <c:ptCount val="1"/>
                <c:pt idx="0">
                  <c:v>Nettoschuld II (o. Darlehen / Beteiligungen) pro Einw.</c:v>
                </c:pt>
              </c:strCache>
            </c:strRef>
          </c:tx>
          <c:spPr>
            <a:pattFill prst="dkUpDiag">
              <a:fgClr>
                <a:srgbClr val="006600"/>
              </a:fgClr>
              <a:bgClr>
                <a:srgbClr val="00CC00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6"/>
              <c:layout>
                <c:manualLayout>
                  <c:x val="-1.7763890062860398E-2"/>
                  <c:y val="1.0714389222453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E96-4452-A442-D097EA740D13}"/>
                </c:ext>
              </c:extLst>
            </c:dLbl>
            <c:dLbl>
              <c:idx val="7"/>
              <c:layout>
                <c:manualLayout>
                  <c:x val="-2.0749578524186227E-2"/>
                  <c:y val="4.9055678194750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E96-4452-A442-D097EA740D13}"/>
                </c:ext>
              </c:extLst>
            </c:dLbl>
            <c:dLbl>
              <c:idx val="8"/>
              <c:layout>
                <c:manualLayout>
                  <c:x val="-2.0749578524186227E-2"/>
                  <c:y val="4.9055678194750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E96-4452-A442-D097EA740D1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Tabelle1!$E$4:$M$4</c:f>
              <c:strCach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Prognose 2021</c:v>
                </c:pt>
                <c:pt idx="5">
                  <c:v>Budget 2022</c:v>
                </c:pt>
                <c:pt idx="6">
                  <c:v>Plan 2023</c:v>
                </c:pt>
                <c:pt idx="7">
                  <c:v>Plan 2024</c:v>
                </c:pt>
                <c:pt idx="8">
                  <c:v>Plan 2025</c:v>
                </c:pt>
              </c:strCache>
            </c:strRef>
          </c:cat>
          <c:val>
            <c:numRef>
              <c:f>Tabelle1!$E$10:$M$10</c:f>
              <c:numCache>
                <c:formatCode>0</c:formatCode>
                <c:ptCount val="9"/>
                <c:pt idx="0">
                  <c:v>1135</c:v>
                </c:pt>
                <c:pt idx="1">
                  <c:v>884</c:v>
                </c:pt>
                <c:pt idx="2">
                  <c:v>6860</c:v>
                </c:pt>
                <c:pt idx="3">
                  <c:v>7166</c:v>
                </c:pt>
                <c:pt idx="4">
                  <c:v>6767.8003037533517</c:v>
                </c:pt>
                <c:pt idx="5">
                  <c:v>6175.5040462566849</c:v>
                </c:pt>
                <c:pt idx="6">
                  <c:v>5048.4469198068846</c:v>
                </c:pt>
                <c:pt idx="7">
                  <c:v>3948.4216558478101</c:v>
                </c:pt>
                <c:pt idx="8">
                  <c:v>3142.2489842924397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96-4452-A442-D097EA740D13}"/>
            </c:ext>
          </c:extLst>
        </c:ser>
        <c:ser>
          <c:idx val="4"/>
          <c:order val="4"/>
          <c:tx>
            <c:strRef>
              <c:f>Tabelle1!$B$11</c:f>
              <c:strCache>
                <c:ptCount val="1"/>
                <c:pt idx="0">
                  <c:v>Nettoschuld II (o. Darlehen / Beteiligungen) pro Einw. mit Gewichtung Nettoinvest. 70% im FiPlan 2023-25</c:v>
                </c:pt>
              </c:strCache>
            </c:strRef>
          </c:tx>
          <c:spPr>
            <a:pattFill prst="wave">
              <a:fgClr>
                <a:srgbClr val="339966"/>
              </a:fgClr>
              <a:bgClr>
                <a:srgbClr val="CCFFCC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96-4452-A442-D097EA740D13}"/>
                </c:ext>
              </c:extLst>
            </c:dLbl>
            <c:dLbl>
              <c:idx val="6"/>
              <c:layout>
                <c:manualLayout>
                  <c:x val="5.18739463104655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E96-4452-A442-D097EA740D1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Tabelle1!$E$4:$M$4</c:f>
              <c:strCache>
                <c:ptCount val="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Prognose 2021</c:v>
                </c:pt>
                <c:pt idx="5">
                  <c:v>Budget 2022</c:v>
                </c:pt>
                <c:pt idx="6">
                  <c:v>Plan 2023</c:v>
                </c:pt>
                <c:pt idx="7">
                  <c:v>Plan 2024</c:v>
                </c:pt>
                <c:pt idx="8">
                  <c:v>Plan 2025</c:v>
                </c:pt>
              </c:strCache>
            </c:strRef>
          </c:cat>
          <c:val>
            <c:numRef>
              <c:f>Tabelle1!$E$11:$M$11</c:f>
              <c:numCache>
                <c:formatCode>General</c:formatCode>
                <c:ptCount val="9"/>
                <c:pt idx="6" formatCode="0">
                  <c:v>5385.0381796874599</c:v>
                </c:pt>
                <c:pt idx="7" formatCode="0">
                  <c:v>4606.7453038946915</c:v>
                </c:pt>
                <c:pt idx="8" formatCode="0">
                  <c:v>4032.317309017938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E96-4452-A442-D097EA740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30"/>
        <c:axId val="597907736"/>
        <c:axId val="59790499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Tabelle1!$B$5</c15:sqref>
                        </c15:formulaRef>
                      </c:ext>
                    </c:extLst>
                    <c:strCache>
                      <c:ptCount val="1"/>
                      <c:pt idx="0">
                        <c:v>Gesamtergebnis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Tabelle1!$E$4:$M$4</c15:sqref>
                        </c15:formulaRef>
                      </c:ext>
                    </c:extLst>
                    <c:strCache>
                      <c:ptCount val="9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Prognose 2021</c:v>
                      </c:pt>
                      <c:pt idx="5">
                        <c:v>Budget 2022</c:v>
                      </c:pt>
                      <c:pt idx="6">
                        <c:v>Plan 2023</c:v>
                      </c:pt>
                      <c:pt idx="7">
                        <c:v>Plan 2024</c:v>
                      </c:pt>
                      <c:pt idx="8">
                        <c:v>Plan 2025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Tabelle1!$E$5:$M$5</c15:sqref>
                        </c15:formulaRef>
                      </c:ext>
                    </c:extLst>
                    <c:numCache>
                      <c:formatCode>0.0,,</c:formatCode>
                      <c:ptCount val="9"/>
                      <c:pt idx="0">
                        <c:v>13500000</c:v>
                      </c:pt>
                      <c:pt idx="1">
                        <c:v>900000</c:v>
                      </c:pt>
                      <c:pt idx="2">
                        <c:v>4800000</c:v>
                      </c:pt>
                      <c:pt idx="3">
                        <c:v>3033770</c:v>
                      </c:pt>
                      <c:pt idx="4">
                        <c:v>0</c:v>
                      </c:pt>
                      <c:pt idx="5">
                        <c:v>-4056900</c:v>
                      </c:pt>
                      <c:pt idx="6">
                        <c:v>-4419781</c:v>
                      </c:pt>
                      <c:pt idx="7">
                        <c:v>-11107807</c:v>
                      </c:pt>
                      <c:pt idx="8">
                        <c:v>58137256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AE96-4452-A442-D097EA740D13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Tabelle1!$B$8</c15:sqref>
                        </c15:formulaRef>
                      </c:ext>
                    </c:extLst>
                    <c:strCache>
                      <c:ptCount val="1"/>
                      <c:pt idx="0">
                        <c:v>Finanzierungssaldo Prognose und Budget / Finanzplan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Tabelle1!$E$4:$M$4</c15:sqref>
                        </c15:formulaRef>
                      </c:ext>
                    </c:extLst>
                    <c:strCache>
                      <c:ptCount val="9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Prognose 2021</c:v>
                      </c:pt>
                      <c:pt idx="5">
                        <c:v>Budget 2022</c:v>
                      </c:pt>
                      <c:pt idx="6">
                        <c:v>Plan 2023</c:v>
                      </c:pt>
                      <c:pt idx="7">
                        <c:v>Plan 2024</c:v>
                      </c:pt>
                      <c:pt idx="8">
                        <c:v>Plan 2025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Tabelle1!$E$8:$M$8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4" formatCode="0.0,,">
                        <c:v>-6549187.8700000048</c:v>
                      </c:pt>
                      <c:pt idx="5" formatCode="0.0,,">
                        <c:v>-24668200</c:v>
                      </c:pt>
                      <c:pt idx="6" formatCode="0.0,,">
                        <c:v>-38676391</c:v>
                      </c:pt>
                      <c:pt idx="7" formatCode="0.0,,">
                        <c:v>-38687150</c:v>
                      </c:pt>
                      <c:pt idx="8" formatCode="0.0,,">
                        <c:v>-36445568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AE96-4452-A442-D097EA740D1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Tabelle1!$B$9</c15:sqref>
                        </c15:formulaRef>
                      </c:ext>
                    </c:extLst>
                    <c:strCache>
                      <c:ptCount val="1"/>
                      <c:pt idx="0">
                        <c:v>Finanzierungssaldo mit Gewichtung Nettoinvestitionen 70% im FiPlan 2023-2025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Tabelle1!$E$4:$M$4</c15:sqref>
                        </c15:formulaRef>
                      </c:ext>
                    </c:extLst>
                    <c:strCache>
                      <c:ptCount val="9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Prognose 2021</c:v>
                      </c:pt>
                      <c:pt idx="5">
                        <c:v>Budget 2022</c:v>
                      </c:pt>
                      <c:pt idx="6">
                        <c:v>Plan 2023</c:v>
                      </c:pt>
                      <c:pt idx="7">
                        <c:v>Plan 2024</c:v>
                      </c:pt>
                      <c:pt idx="8">
                        <c:v>Plan 2025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Tabelle1!$E$9:$M$9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6" formatCode="0.0,,">
                        <c:v>-25122810.999999996</c:v>
                      </c:pt>
                      <c:pt idx="7" formatCode="0.0,,">
                        <c:v>-25697359.999999996</c:v>
                      </c:pt>
                      <c:pt idx="8" formatCode="0.0,,">
                        <c:v>-24321248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AE96-4452-A442-D097EA740D13}"/>
                  </c:ext>
                </c:extLst>
              </c15:ser>
            </c15:filteredBarSeries>
          </c:ext>
        </c:extLst>
      </c:barChart>
      <c:catAx>
        <c:axId val="597907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597904992"/>
        <c:crosses val="autoZero"/>
        <c:auto val="1"/>
        <c:lblAlgn val="ctr"/>
        <c:lblOffset val="100"/>
        <c:noMultiLvlLbl val="0"/>
      </c:catAx>
      <c:valAx>
        <c:axId val="59790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597907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294505585653154E-2"/>
          <c:y val="0.86898225076440783"/>
          <c:w val="0.96134819161092111"/>
          <c:h val="0.116577535975773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chemeClr val="tx1"/>
          </a:solidFill>
          <a:latin typeface="Arial Narrow" panose="020B0606020202030204" pitchFamily="34" charset="0"/>
        </a:defRPr>
      </a:pPr>
      <a:endParaRPr lang="de-D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77395355522436"/>
          <c:y val="5.1643192488262914E-2"/>
          <c:w val="0.85971022419845722"/>
          <c:h val="0.7390898672877157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Tabelle1!$A$2</c:f>
              <c:strCache>
                <c:ptCount val="1"/>
                <c:pt idx="0">
                  <c:v>Steuerfuss natürliche Personen</c:v>
                </c:pt>
              </c:strCache>
            </c:strRef>
          </c:tx>
          <c:spPr>
            <a:gradFill>
              <a:gsLst>
                <a:gs pos="0">
                  <a:srgbClr val="649B3F"/>
                </a:gs>
                <a:gs pos="69000">
                  <a:schemeClr val="accent6">
                    <a:lumMod val="5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5400000" scaled="1"/>
            </a:gradFill>
            <a:ln w="3175">
              <a:solidFill>
                <a:schemeClr val="tx1"/>
              </a:solidFill>
            </a:ln>
            <a:effectLst/>
          </c:spPr>
          <c:invertIfNegative val="0"/>
          <c:dPt>
            <c:idx val="7"/>
            <c:invertIfNegative val="0"/>
            <c:bubble3D val="0"/>
            <c:spPr>
              <a:gradFill>
                <a:gsLst>
                  <a:gs pos="0">
                    <a:srgbClr val="649B3F"/>
                  </a:gs>
                  <a:gs pos="69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71-4D58-8ED5-B29E114414A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Tabelle1!$B$1:$J$1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Tabelle1!$B$2:$J$2</c:f>
              <c:numCache>
                <c:formatCode>\ #,##0.00\ </c:formatCode>
                <c:ptCount val="9"/>
                <c:pt idx="0">
                  <c:v>98</c:v>
                </c:pt>
                <c:pt idx="1">
                  <c:v>98</c:v>
                </c:pt>
                <c:pt idx="2">
                  <c:v>97</c:v>
                </c:pt>
                <c:pt idx="3">
                  <c:v>95</c:v>
                </c:pt>
                <c:pt idx="4">
                  <c:v>93</c:v>
                </c:pt>
                <c:pt idx="5">
                  <c:v>93</c:v>
                </c:pt>
                <c:pt idx="6">
                  <c:v>93</c:v>
                </c:pt>
                <c:pt idx="7">
                  <c:v>93</c:v>
                </c:pt>
                <c:pt idx="8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71-4D58-8ED5-B29E114414A8}"/>
            </c:ext>
          </c:extLst>
        </c:ser>
        <c:ser>
          <c:idx val="0"/>
          <c:order val="1"/>
          <c:tx>
            <c:strRef>
              <c:f>Tabelle1!$A$3</c:f>
              <c:strCache>
                <c:ptCount val="1"/>
                <c:pt idx="0">
                  <c:v>Steuerrabatt</c:v>
                </c:pt>
              </c:strCache>
            </c:strRef>
          </c:tx>
          <c:spPr>
            <a:solidFill>
              <a:schemeClr val="accent6">
                <a:lumMod val="75000"/>
                <a:alpha val="31000"/>
              </a:schemeClr>
            </a:solidFill>
            <a:ln w="3175">
              <a:solidFill>
                <a:schemeClr val="tx1"/>
              </a:solidFill>
              <a:prstDash val="lgDash"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71-4D58-8ED5-B29E114414A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71-4D58-8ED5-B29E114414A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71-4D58-8ED5-B29E114414A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71-4D58-8ED5-B29E114414A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CH" sz="11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effectLst>
                      <a:glow rad="1270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Tabelle1!$B$1:$J$1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Tabelle1!$B$3:$J$3</c:f>
              <c:numCache>
                <c:formatCode>General</c:formatCode>
                <c:ptCount val="9"/>
                <c:pt idx="2" formatCode="\ #,##0.00\ ">
                  <c:v>1</c:v>
                </c:pt>
                <c:pt idx="3" formatCode="\ #,##0.00\ ">
                  <c:v>2</c:v>
                </c:pt>
                <c:pt idx="4" formatCode="\ #,##0.00\ 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671-4D58-8ED5-B29E11441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418561288"/>
        <c:axId val="417550856"/>
      </c:barChart>
      <c:catAx>
        <c:axId val="41856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417550856"/>
        <c:crosses val="autoZero"/>
        <c:auto val="1"/>
        <c:lblAlgn val="ctr"/>
        <c:lblOffset val="100"/>
        <c:noMultiLvlLbl val="0"/>
      </c:catAx>
      <c:valAx>
        <c:axId val="41755085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de-CH" sz="1100" b="0" i="0" baseline="0">
                    <a:effectLst/>
                  </a:rPr>
                  <a:t>Steuerfuss [Prozentpunkte]</a:t>
                </a:r>
                <a:endParaRPr lang="de-CH" sz="1100">
                  <a:effectLst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CH" sz="1100"/>
              </a:p>
            </c:rich>
          </c:tx>
          <c:layout>
            <c:manualLayout>
              <c:xMode val="edge"/>
              <c:yMode val="edge"/>
              <c:x val="4.9795181383469863E-3"/>
              <c:y val="2.8605966507707668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418561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75337094104624"/>
          <c:y val="3.4176316195769649E-2"/>
          <c:w val="0.84685843618030765"/>
          <c:h val="0.684532176227025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'Wasserfall FiPlan'!$A$3</c:f>
              <c:strCache>
                <c:ptCount val="1"/>
                <c:pt idx="0">
                  <c:v>BLANK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'Wasserfall FiPlan'!$B$2:$V$2</c:f>
              <c:strCache>
                <c:ptCount val="20"/>
                <c:pt idx="1">
                  <c:v>Rechnung 2018</c:v>
                </c:pt>
                <c:pt idx="5">
                  <c:v>Rechnung 2019</c:v>
                </c:pt>
                <c:pt idx="9">
                  <c:v>Rechnung 2020</c:v>
                </c:pt>
                <c:pt idx="14">
                  <c:v>Prognose          </c:v>
                </c:pt>
                <c:pt idx="15">
                  <c:v>2021</c:v>
                </c:pt>
                <c:pt idx="19">
                  <c:v>Budget 2022</c:v>
                </c:pt>
              </c:strCache>
            </c:strRef>
          </c:cat>
          <c:val>
            <c:numRef>
              <c:f>'Wasserfall FiPlan'!$B$3:$V$3</c:f>
              <c:numCache>
                <c:formatCode>#,##0.0,,_ ;[Red]\-#,##0.0,,</c:formatCode>
                <c:ptCount val="21"/>
                <c:pt idx="0">
                  <c:v>0</c:v>
                </c:pt>
                <c:pt idx="1">
                  <c:v>-2900000</c:v>
                </c:pt>
                <c:pt idx="2">
                  <c:v>0</c:v>
                </c:pt>
                <c:pt idx="4">
                  <c:v>0</c:v>
                </c:pt>
                <c:pt idx="5">
                  <c:v>4800000</c:v>
                </c:pt>
                <c:pt idx="6">
                  <c:v>0</c:v>
                </c:pt>
                <c:pt idx="8">
                  <c:v>0</c:v>
                </c:pt>
                <c:pt idx="9">
                  <c:v>24500000</c:v>
                </c:pt>
                <c:pt idx="10">
                  <c:v>2958421.9700000025</c:v>
                </c:pt>
                <c:pt idx="11">
                  <c:v>0</c:v>
                </c:pt>
                <c:pt idx="13">
                  <c:v>0</c:v>
                </c:pt>
                <c:pt idx="14">
                  <c:v>8300000</c:v>
                </c:pt>
                <c:pt idx="15">
                  <c:v>0</c:v>
                </c:pt>
                <c:pt idx="16">
                  <c:v>0</c:v>
                </c:pt>
                <c:pt idx="18">
                  <c:v>0</c:v>
                </c:pt>
                <c:pt idx="19">
                  <c:v>-4127200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4E-43B4-8BFC-0C749AC483EA}"/>
            </c:ext>
          </c:extLst>
        </c:ser>
        <c:ser>
          <c:idx val="1"/>
          <c:order val="1"/>
          <c:tx>
            <c:strRef>
              <c:f>'Wasserfall FiPlan'!$A$4</c:f>
              <c:strCache>
                <c:ptCount val="1"/>
                <c:pt idx="0">
                  <c:v>Ergebnis vor Entnahme / Einlage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900" b="1" i="0" u="none" strike="noStrike" kern="1200" baseline="0">
                    <a:solidFill>
                      <a:sysClr val="windowText" lastClr="000000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'Wasserfall FiPlan'!$B$2:$V$2</c:f>
              <c:strCache>
                <c:ptCount val="20"/>
                <c:pt idx="1">
                  <c:v>Rechnung 2018</c:v>
                </c:pt>
                <c:pt idx="5">
                  <c:v>Rechnung 2019</c:v>
                </c:pt>
                <c:pt idx="9">
                  <c:v>Rechnung 2020</c:v>
                </c:pt>
                <c:pt idx="14">
                  <c:v>Prognose          </c:v>
                </c:pt>
                <c:pt idx="15">
                  <c:v>2021</c:v>
                </c:pt>
                <c:pt idx="19">
                  <c:v>Budget 2022</c:v>
                </c:pt>
              </c:strCache>
            </c:strRef>
          </c:cat>
          <c:val>
            <c:numRef>
              <c:f>'Wasserfall FiPlan'!$B$4:$V$4</c:f>
              <c:numCache>
                <c:formatCode>General</c:formatCode>
                <c:ptCount val="21"/>
                <c:pt idx="0" formatCode="#,##0.0,,">
                  <c:v>-2900000</c:v>
                </c:pt>
                <c:pt idx="4" formatCode="#,##0.0,,">
                  <c:v>17700000</c:v>
                </c:pt>
                <c:pt idx="8" formatCode="#,##0.0,,">
                  <c:v>24500000</c:v>
                </c:pt>
                <c:pt idx="13" formatCode="#,##0.0,,">
                  <c:v>8300000</c:v>
                </c:pt>
                <c:pt idx="18" formatCode="#,##0.0,,">
                  <c:v>-7700000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4E-43B4-8BFC-0C749AC483EA}"/>
            </c:ext>
          </c:extLst>
        </c:ser>
        <c:ser>
          <c:idx val="2"/>
          <c:order val="2"/>
          <c:tx>
            <c:strRef>
              <c:f>'Wasserfall FiPlan'!$A$5</c:f>
              <c:strCache>
                <c:ptCount val="1"/>
                <c:pt idx="0">
                  <c:v>Corona-Reserve</c:v>
                </c:pt>
              </c:strCache>
            </c:strRef>
          </c:tx>
          <c:spPr>
            <a:pattFill prst="ltDnDiag">
              <a:fgClr>
                <a:srgbClr val="008000"/>
              </a:fgClr>
              <a:bgClr>
                <a:srgbClr val="9BBB59">
                  <a:lumMod val="40000"/>
                  <a:lumOff val="60000"/>
                </a:srgbClr>
              </a:bgClr>
            </a:pattFill>
            <a:ln w="3175">
              <a:solidFill>
                <a:sysClr val="windowText" lastClr="000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ltDnDiag">
                <a:fgClr>
                  <a:srgbClr val="008000"/>
                </a:fgClr>
                <a:bgClr>
                  <a:srgbClr val="9BBB59">
                    <a:lumMod val="40000"/>
                    <a:lumOff val="60000"/>
                  </a:srgbClr>
                </a:bgClr>
              </a:pattFill>
              <a:ln w="3175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A4E-43B4-8BFC-0C749AC483EA}"/>
              </c:ext>
            </c:extLst>
          </c:dPt>
          <c:dPt>
            <c:idx val="5"/>
            <c:invertIfNegative val="0"/>
            <c:bubble3D val="0"/>
            <c:spPr>
              <a:pattFill prst="ltDnDiag">
                <a:fgClr>
                  <a:srgbClr val="008000"/>
                </a:fgClr>
                <a:bgClr>
                  <a:srgbClr val="9BBB59">
                    <a:lumMod val="40000"/>
                    <a:lumOff val="60000"/>
                  </a:srgbClr>
                </a:bgClr>
              </a:pattFill>
              <a:ln w="3175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A4E-43B4-8BFC-0C749AC483EA}"/>
              </c:ext>
            </c:extLst>
          </c:dPt>
          <c:dLbls>
            <c:dLbl>
              <c:idx val="1"/>
              <c:numFmt formatCode="\-#,##0.0,,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900" b="1" i="0" u="none" strike="noStrike" kern="1200" baseline="0">
                      <a:solidFill>
                        <a:sysClr val="windowText" lastClr="000000"/>
                      </a:solidFill>
                      <a:effectLst>
                        <a:glow rad="139700">
                          <a:schemeClr val="bg1"/>
                        </a:glow>
                      </a:effectLst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A4E-43B4-8BFC-0C749AC483EA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fld id="{63F52F06-84A8-49F7-B284-AEB8087D64BC}" type="VALUE">
                      <a:rPr lang="en-US"/>
                      <a:pPr/>
                      <a:t>[WERT]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A4E-43B4-8BFC-0C749AC483EA}"/>
                </c:ext>
              </c:extLst>
            </c:dLbl>
            <c:dLbl>
              <c:idx val="9"/>
              <c:layout>
                <c:manualLayout>
                  <c:x val="-2.398369109005876E-3"/>
                  <c:y val="5.820218248254907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+2.1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A4E-43B4-8BFC-0C749AC483EA}"/>
                </c:ext>
              </c:extLst>
            </c:dLbl>
            <c:dLbl>
              <c:idx val="13"/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900" b="1" i="0" u="none" strike="noStrike" kern="1200" baseline="0">
                        <a:solidFill>
                          <a:sysClr val="windowText" lastClr="000000"/>
                        </a:solidFill>
                        <a:effectLst>
                          <a:glow rad="139700">
                            <a:schemeClr val="bg1"/>
                          </a:glo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de-CH"/>
                      <a:t>Text hinzufügen</a:t>
                    </a:r>
                  </a:p>
                </c:rich>
              </c:tx>
              <c:numFmt formatCode="#,##0.0,,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900" b="1" i="0" u="none" strike="noStrike" kern="1200" baseline="0">
                      <a:solidFill>
                        <a:sysClr val="windowText" lastClr="000000"/>
                      </a:solidFill>
                      <a:effectLst>
                        <a:glow rad="139700">
                          <a:schemeClr val="bg1"/>
                        </a:glow>
                      </a:effectLst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4E-43B4-8BFC-0C749AC483EA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/>
                      <a:t>+4.2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A4E-43B4-8BFC-0C749AC483E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de-CH"/>
                      <a:t>Text hinzufügen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4E-43B4-8BFC-0C749AC483EA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/>
                      <a:t>+3.6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A4E-43B4-8BFC-0C749AC483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900" b="1" i="0" u="none" strike="noStrike" kern="1200" baseline="0">
                    <a:solidFill>
                      <a:sysClr val="windowText" lastClr="000000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'Wasserfall FiPlan'!$B$2:$V$2</c:f>
              <c:strCache>
                <c:ptCount val="20"/>
                <c:pt idx="1">
                  <c:v>Rechnung 2018</c:v>
                </c:pt>
                <c:pt idx="5">
                  <c:v>Rechnung 2019</c:v>
                </c:pt>
                <c:pt idx="9">
                  <c:v>Rechnung 2020</c:v>
                </c:pt>
                <c:pt idx="14">
                  <c:v>Prognose          </c:v>
                </c:pt>
                <c:pt idx="15">
                  <c:v>2021</c:v>
                </c:pt>
                <c:pt idx="19">
                  <c:v>Budget 2022</c:v>
                </c:pt>
              </c:strCache>
            </c:strRef>
          </c:cat>
          <c:val>
            <c:numRef>
              <c:f>'Wasserfall FiPlan'!$B$5:$V$5</c:f>
              <c:numCache>
                <c:formatCode>General</c:formatCode>
                <c:ptCount val="21"/>
                <c:pt idx="5" formatCode="#,##0.0,,">
                  <c:v>12900000</c:v>
                </c:pt>
                <c:pt idx="9" formatCode="\-#,##0.0,,">
                  <c:v>2069848.92</c:v>
                </c:pt>
                <c:pt idx="14" formatCode="#,##0.0,,">
                  <c:v>4233300</c:v>
                </c:pt>
                <c:pt idx="19" formatCode="#,##0.0,,">
                  <c:v>-3572800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A4E-43B4-8BFC-0C749AC483EA}"/>
            </c:ext>
          </c:extLst>
        </c:ser>
        <c:ser>
          <c:idx val="3"/>
          <c:order val="3"/>
          <c:tx>
            <c:strRef>
              <c:f>'Wasserfall FiPlan'!$A$6</c:f>
              <c:strCache>
                <c:ptCount val="1"/>
                <c:pt idx="0">
                  <c:v>Schwankungsreserve Unternehmenssteuern</c:v>
                </c:pt>
              </c:strCache>
            </c:strRef>
          </c:tx>
          <c:spPr>
            <a:pattFill prst="zigZag">
              <a:fgClr>
                <a:srgbClr val="FF0000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Pt>
            <c:idx val="9"/>
            <c:invertIfNegative val="0"/>
            <c:bubble3D val="0"/>
            <c:spPr>
              <a:pattFill prst="zigZag">
                <a:fgClr>
                  <a:srgbClr val="FF0000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A4E-43B4-8BFC-0C749AC483EA}"/>
              </c:ext>
            </c:extLst>
          </c:dPt>
          <c:dPt>
            <c:idx val="14"/>
            <c:invertIfNegative val="0"/>
            <c:bubble3D val="0"/>
            <c:spPr>
              <a:noFill/>
              <a:ln w="31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A4E-43B4-8BFC-0C749AC483EA}"/>
              </c:ext>
            </c:extLst>
          </c:dPt>
          <c:dLbls>
            <c:dLbl>
              <c:idx val="9"/>
              <c:tx>
                <c:rich>
                  <a:bodyPr/>
                  <a:lstStyle/>
                  <a:p>
                    <a:r>
                      <a:rPr lang="de-CH"/>
                      <a:t>Text hinzufügen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A4E-43B4-8BFC-0C749AC483E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A4E-43B4-8BFC-0C749AC483EA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/>
                      <a:t>-12.5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EA4E-43B4-8BFC-0C749AC483E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de-CH"/>
                      <a:t>Text hinzufügen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A4E-43B4-8BFC-0C749AC483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900" b="1" i="0" u="none" strike="noStrike" kern="1200" baseline="0">
                    <a:solidFill>
                      <a:sysClr val="windowText" lastClr="000000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'Wasserfall FiPlan'!$B$2:$V$2</c:f>
              <c:strCache>
                <c:ptCount val="20"/>
                <c:pt idx="1">
                  <c:v>Rechnung 2018</c:v>
                </c:pt>
                <c:pt idx="5">
                  <c:v>Rechnung 2019</c:v>
                </c:pt>
                <c:pt idx="9">
                  <c:v>Rechnung 2020</c:v>
                </c:pt>
                <c:pt idx="14">
                  <c:v>Prognose          </c:v>
                </c:pt>
                <c:pt idx="15">
                  <c:v>2021</c:v>
                </c:pt>
                <c:pt idx="19">
                  <c:v>Budget 2022</c:v>
                </c:pt>
              </c:strCache>
            </c:strRef>
          </c:cat>
          <c:val>
            <c:numRef>
              <c:f>'Wasserfall FiPlan'!$B$6:$V$6</c:f>
              <c:numCache>
                <c:formatCode>General</c:formatCode>
                <c:ptCount val="21"/>
                <c:pt idx="10" formatCode="\-#,##0.0,,">
                  <c:v>23611426.949999999</c:v>
                </c:pt>
                <c:pt idx="15" formatCode="#,##0.0,,">
                  <c:v>12451879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A4E-43B4-8BFC-0C749AC483EA}"/>
            </c:ext>
          </c:extLst>
        </c:ser>
        <c:ser>
          <c:idx val="8"/>
          <c:order val="4"/>
          <c:tx>
            <c:strRef>
              <c:f>'Wasserfall FiPlan'!$A$7</c:f>
              <c:strCache>
                <c:ptCount val="1"/>
                <c:pt idx="0">
                  <c:v>Ergebnis nach Entnahme / Einlage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dLbls>
            <c:dLbl>
              <c:idx val="15"/>
              <c:layout>
                <c:manualLayout>
                  <c:x val="0"/>
                  <c:y val="-3.00215241260932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A4E-43B4-8BFC-0C749AC483EA}"/>
                </c:ext>
              </c:extLst>
            </c:dLbl>
            <c:dLbl>
              <c:idx val="20"/>
              <c:numFmt formatCode="#,##0.0,,_ ;\-#,##0.0,,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effectLst>
                        <a:glow rad="139700">
                          <a:schemeClr val="bg1"/>
                        </a:glow>
                      </a:effectLst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EA4E-43B4-8BFC-0C749AC483EA}"/>
                </c:ext>
              </c:extLst>
            </c:dLbl>
            <c:numFmt formatCode="#,##0.0,,_ ;[Red]\-#,##0.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'Wasserfall FiPlan'!$B$2:$V$2</c:f>
              <c:strCache>
                <c:ptCount val="20"/>
                <c:pt idx="1">
                  <c:v>Rechnung 2018</c:v>
                </c:pt>
                <c:pt idx="5">
                  <c:v>Rechnung 2019</c:v>
                </c:pt>
                <c:pt idx="9">
                  <c:v>Rechnung 2020</c:v>
                </c:pt>
                <c:pt idx="14">
                  <c:v>Prognose          </c:v>
                </c:pt>
                <c:pt idx="15">
                  <c:v>2021</c:v>
                </c:pt>
                <c:pt idx="19">
                  <c:v>Budget 2022</c:v>
                </c:pt>
              </c:strCache>
            </c:strRef>
          </c:cat>
          <c:val>
            <c:numRef>
              <c:f>'Wasserfall FiPlan'!$B$7:$V$7</c:f>
              <c:numCache>
                <c:formatCode>General</c:formatCode>
                <c:ptCount val="21"/>
                <c:pt idx="2" formatCode="#,##0.0,,">
                  <c:v>900000</c:v>
                </c:pt>
                <c:pt idx="6" formatCode="#,##0.0,,">
                  <c:v>4800000</c:v>
                </c:pt>
                <c:pt idx="11" formatCode="#,##0.0,,">
                  <c:v>3033769.81</c:v>
                </c:pt>
                <c:pt idx="16" formatCode="#,##0.0,,">
                  <c:v>0</c:v>
                </c:pt>
                <c:pt idx="20" formatCode="#,##0.0,,">
                  <c:v>-4056900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EA4E-43B4-8BFC-0C749AC48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413748528"/>
        <c:axId val="413700216"/>
      </c:barChart>
      <c:catAx>
        <c:axId val="41374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413700216"/>
        <c:crosses val="autoZero"/>
        <c:auto val="1"/>
        <c:lblAlgn val="ctr"/>
        <c:lblOffset val="100"/>
        <c:noMultiLvlLbl val="0"/>
      </c:catAx>
      <c:valAx>
        <c:axId val="413700216"/>
        <c:scaling>
          <c:orientation val="minMax"/>
          <c:max val="28000000"/>
          <c:min val="-12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de-CH" dirty="0" smtClean="0"/>
                  <a:t>Mio. Franken</a:t>
                </a:r>
                <a:endParaRPr lang="de-CH" dirty="0"/>
              </a:p>
            </c:rich>
          </c:tx>
          <c:layout>
            <c:manualLayout>
              <c:xMode val="edge"/>
              <c:yMode val="edge"/>
              <c:x val="1.3060198526694307E-2"/>
              <c:y val="5.241458214044594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#,##0.0,,_ ;\-#,##0.0,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413748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1.3985898089142515E-2"/>
          <c:y val="0.84438561825421254"/>
          <c:w val="0.9498066518098377"/>
          <c:h val="0.125890518414075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 Narrow" panose="020B0606020202030204" pitchFamily="34" charset="0"/>
        </a:defRPr>
      </a:pPr>
      <a:endParaRPr lang="de-D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Rechnung</c:v>
                </c:pt>
              </c:strCache>
            </c:strRef>
          </c:tx>
          <c:spPr>
            <a:pattFill prst="dkUpDiag">
              <a:fgClr>
                <a:schemeClr val="accent1"/>
              </a:fgClr>
              <a:bgClr>
                <a:schemeClr val="accent5">
                  <a:lumMod val="40000"/>
                  <a:lumOff val="60000"/>
                </a:schemeClr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numFmt formatCode="#,##0.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Tabelle1!$B$1:$L$1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Tabelle1!$B$2:$L$2</c:f>
              <c:numCache>
                <c:formatCode>#,##0.00</c:formatCode>
                <c:ptCount val="11"/>
                <c:pt idx="0">
                  <c:v>101978376.16</c:v>
                </c:pt>
                <c:pt idx="1">
                  <c:v>103924620.25</c:v>
                </c:pt>
                <c:pt idx="2">
                  <c:v>104128677</c:v>
                </c:pt>
                <c:pt idx="3">
                  <c:v>104159268.7</c:v>
                </c:pt>
                <c:pt idx="4">
                  <c:v>105042458.36</c:v>
                </c:pt>
                <c:pt idx="5">
                  <c:v>106233886.31999999</c:v>
                </c:pt>
                <c:pt idx="6">
                  <c:v>106705865.34999999</c:v>
                </c:pt>
                <c:pt idx="7">
                  <c:v>107421345.53</c:v>
                </c:pt>
                <c:pt idx="8">
                  <c:v>111403973.69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94-4404-9310-C4A91CF1B540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Prognose</c:v>
                </c:pt>
              </c:strCache>
            </c:strRef>
          </c:tx>
          <c:spPr>
            <a:pattFill prst="pct5">
              <a:fgClr>
                <a:schemeClr val="accent1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dLbl>
              <c:idx val="9"/>
              <c:layout>
                <c:manualLayout>
                  <c:x val="-6.8360190814285059E-3"/>
                  <c:y val="3.75253813406072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594-4404-9310-C4A91CF1B540}"/>
                </c:ext>
              </c:extLst>
            </c:dLbl>
            <c:numFmt formatCode="#,##0.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Tabelle1!$B$1:$L$1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Tabelle1!$B$3:$L$3</c:f>
              <c:numCache>
                <c:formatCode>General</c:formatCode>
                <c:ptCount val="11"/>
                <c:pt idx="9" formatCode="#,##0.00">
                  <c:v>111362050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94-4404-9310-C4A91CF1B540}"/>
            </c:ext>
          </c:extLst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Budget</c:v>
                </c:pt>
              </c:strCache>
            </c:strRef>
          </c:tx>
          <c:spPr>
            <a:pattFill prst="zigZag">
              <a:fgClr>
                <a:schemeClr val="accent1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numFmt formatCode="#,##0.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Tabelle1!$B$1:$L$1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Tabelle1!$B$4:$L$4</c:f>
              <c:numCache>
                <c:formatCode>General</c:formatCode>
                <c:ptCount val="11"/>
                <c:pt idx="9" formatCode="#,##0.00">
                  <c:v>115638600</c:v>
                </c:pt>
                <c:pt idx="10" formatCode="#,##0.00">
                  <c:v>121745400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94-4404-9310-C4A91CF1B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4"/>
        <c:axId val="371753072"/>
        <c:axId val="371754384"/>
      </c:barChart>
      <c:catAx>
        <c:axId val="37175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371754384"/>
        <c:crosses val="autoZero"/>
        <c:auto val="1"/>
        <c:lblAlgn val="ctr"/>
        <c:lblOffset val="100"/>
        <c:noMultiLvlLbl val="0"/>
      </c:catAx>
      <c:valAx>
        <c:axId val="37175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de-CH"/>
                  <a:t>Mio. Franken</a:t>
                </a:r>
              </a:p>
            </c:rich>
          </c:tx>
          <c:layout>
            <c:manualLayout>
              <c:xMode val="edge"/>
              <c:yMode val="edge"/>
              <c:x val="2.3980813083629496E-3"/>
              <c:y val="2.012316737328577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#,##0.0,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37175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 Narrow" panose="020B0606020202030204" pitchFamily="34" charset="0"/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81781148895915"/>
          <c:y val="3.6670051064285038E-2"/>
          <c:w val="0.87858560047761247"/>
          <c:h val="0.80079862525563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Tabelle1!$A$7</c:f>
              <c:strCache>
                <c:ptCount val="1"/>
                <c:pt idx="0">
                  <c:v>2021</c:v>
                </c:pt>
              </c:strCache>
            </c:strRef>
          </c:tx>
          <c:spPr>
            <a:pattFill prst="dkUpDiag">
              <a:fgClr>
                <a:srgbClr val="C00000"/>
              </a:fgClr>
              <a:bgClr>
                <a:srgbClr val="FFAFAF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dkUpDiag">
                <a:fgClr>
                  <a:srgbClr val="F60000"/>
                </a:fgClr>
                <a:bgClr>
                  <a:srgbClr val="FFAFAF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81-4149-B83A-67B098A46256}"/>
              </c:ext>
            </c:extLst>
          </c:dPt>
          <c:dPt>
            <c:idx val="1"/>
            <c:invertIfNegative val="0"/>
            <c:bubble3D val="0"/>
            <c:spPr>
              <a:pattFill prst="dkUpDiag">
                <a:fgClr>
                  <a:srgbClr val="588937"/>
                </a:fgClr>
                <a:bgClr>
                  <a:schemeClr val="accent6">
                    <a:lumMod val="60000"/>
                    <a:lumOff val="40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81-4149-B83A-67B098A462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Tabelle1!$B$6:$C$6</c:f>
              <c:strCache>
                <c:ptCount val="2"/>
                <c:pt idx="0">
                  <c:v>Aufwand</c:v>
                </c:pt>
                <c:pt idx="1">
                  <c:v>Ertrag</c:v>
                </c:pt>
              </c:strCache>
            </c:strRef>
          </c:cat>
          <c:val>
            <c:numRef>
              <c:f>Tabelle1!$B$7:$C$7</c:f>
              <c:numCache>
                <c:formatCode>General</c:formatCode>
                <c:ptCount val="2"/>
                <c:pt idx="0">
                  <c:v>250.9</c:v>
                </c:pt>
                <c:pt idx="1">
                  <c:v>246.5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81-4149-B83A-67B098A46256}"/>
            </c:ext>
          </c:extLst>
        </c:ser>
        <c:ser>
          <c:idx val="1"/>
          <c:order val="1"/>
          <c:tx>
            <c:strRef>
              <c:f>Tabelle1!$A$8</c:f>
              <c:strCache>
                <c:ptCount val="1"/>
                <c:pt idx="0">
                  <c:v>2022</c:v>
                </c:pt>
              </c:strCache>
            </c:strRef>
          </c:tx>
          <c:spPr>
            <a:pattFill prst="ltDnDiag">
              <a:fgClr>
                <a:srgbClr val="A20000"/>
              </a:fgClr>
              <a:bgClr>
                <a:srgbClr val="FF0000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ltDnDiag">
                <a:fgClr>
                  <a:schemeClr val="accent6">
                    <a:lumMod val="50000"/>
                  </a:schemeClr>
                </a:fgClr>
                <a:bgClr>
                  <a:schemeClr val="accent6">
                    <a:lumMod val="75000"/>
                  </a:schemeClr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381-4149-B83A-67B098A462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Tabelle1!$B$6:$C$6</c:f>
              <c:strCache>
                <c:ptCount val="2"/>
                <c:pt idx="0">
                  <c:v>Aufwand</c:v>
                </c:pt>
                <c:pt idx="1">
                  <c:v>Ertrag</c:v>
                </c:pt>
              </c:strCache>
            </c:strRef>
          </c:cat>
          <c:val>
            <c:numRef>
              <c:f>Tabelle1!$B$8:$C$8</c:f>
              <c:numCache>
                <c:formatCode>General</c:formatCode>
                <c:ptCount val="2"/>
                <c:pt idx="0">
                  <c:v>262.8</c:v>
                </c:pt>
                <c:pt idx="1">
                  <c:v>258.3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381-4149-B83A-67B098A46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9117600"/>
        <c:axId val="579121536"/>
      </c:barChart>
      <c:catAx>
        <c:axId val="57911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579121536"/>
        <c:crosses val="autoZero"/>
        <c:auto val="1"/>
        <c:lblAlgn val="ctr"/>
        <c:lblOffset val="100"/>
        <c:noMultiLvlLbl val="0"/>
      </c:catAx>
      <c:valAx>
        <c:axId val="57912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57911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de-DE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3662202471319594E-2"/>
          <c:y val="2.4357358959666963E-2"/>
          <c:w val="0.88539420230730548"/>
          <c:h val="0.60998421818048709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 w="25400">
              <a:noFill/>
            </a:ln>
          </c:spPr>
          <c:invertIfNegative val="0"/>
          <c:dPt>
            <c:idx val="2"/>
            <c:invertIfNegative val="0"/>
            <c:bubble3D val="0"/>
            <c:spPr>
              <a:noFill/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1-3C9C-4CA2-8EED-311FF6F2D3B3}"/>
              </c:ext>
            </c:extLst>
          </c:dPt>
          <c:cat>
            <c:strRef>
              <c:f>'schon gelayoutete Version (2)'!$D$4:$D$15</c:f>
              <c:strCache>
                <c:ptCount val="12"/>
                <c:pt idx="0">
                  <c:v>Ergebnis Budget 2021</c:v>
                </c:pt>
                <c:pt idx="1">
                  <c:v>höherer Personalaufwand</c:v>
                </c:pt>
                <c:pt idx="2">
                  <c:v>höherer Sachaufwand</c:v>
                </c:pt>
                <c:pt idx="3">
                  <c:v>höhere Entschädigung an den Kanton für die Sozialhilfe</c:v>
                </c:pt>
                <c:pt idx="4">
                  <c:v>höhere Abgeltung an die VBSH</c:v>
                </c:pt>
                <c:pt idx="5">
                  <c:v>höhere Ablieferung von SH POWER</c:v>
                </c:pt>
                <c:pt idx="6">
                  <c:v>Diverses</c:v>
                </c:pt>
                <c:pt idx="7">
                  <c:v>höhere Unternehmenssteuern</c:v>
                </c:pt>
                <c:pt idx="8">
                  <c:v>höhere Steuern nat. Personen</c:v>
                </c:pt>
                <c:pt idx="9">
                  <c:v>tiefere Steuern nat. Personen aufgrund kantonaler Gesetzesrevision</c:v>
                </c:pt>
                <c:pt idx="10">
                  <c:v>Entnahme aus Corona-Reserve</c:v>
                </c:pt>
                <c:pt idx="11">
                  <c:v>Ergebnis Budget 2022</c:v>
                </c:pt>
              </c:strCache>
            </c:strRef>
          </c:cat>
          <c:val>
            <c:numRef>
              <c:f>'schon gelayoutete Version (2)'!$G$4:$G$15</c:f>
              <c:numCache>
                <c:formatCode>General</c:formatCode>
                <c:ptCount val="12"/>
                <c:pt idx="0">
                  <c:v>0</c:v>
                </c:pt>
                <c:pt idx="1">
                  <c:v>-1.3</c:v>
                </c:pt>
                <c:pt idx="2" formatCode="_(* #,##0.00_);_(* \(#,##0.00\);_(* &quot;-&quot;??_);_(@_)">
                  <c:v>-7.3999999999999995</c:v>
                </c:pt>
                <c:pt idx="3" formatCode="_(* #,##0.00_);_(* \(#,##0.00\);_(* &quot;-&quot;??_);_(@_)">
                  <c:v>-11.399999999999999</c:v>
                </c:pt>
                <c:pt idx="4" formatCode="_(* #,##0.00_);_(* \(#,##0.00\);_(* &quot;-&quot;??_);_(@_)">
                  <c:v>-12.2</c:v>
                </c:pt>
                <c:pt idx="5" formatCode="_(* #,##0.00_);_(* \(#,##0.00\);_(* &quot;-&quot;??_);_(@_)">
                  <c:v>-10.8</c:v>
                </c:pt>
                <c:pt idx="6" formatCode="_(* #,##0.00_);_(* \(#,##0.00\);_(* &quot;-&quot;??_);_(@_)">
                  <c:v>-10.8</c:v>
                </c:pt>
                <c:pt idx="7" formatCode="_(* #,##0.00_);_(* \(#,##0.00\);_(* &quot;-&quot;??_);_(@_)">
                  <c:v>-5.4000000000000012</c:v>
                </c:pt>
                <c:pt idx="8" formatCode="_(* #,##0.00_);_(* \(#,##0.00\);_(* &quot;-&quot;??_);_(@_)">
                  <c:v>-4.7000000000000011</c:v>
                </c:pt>
                <c:pt idx="9" formatCode="_(* #,##0.00_);_(* \(#,##0.00\);_(* &quot;-&quot;??_);_(@_)">
                  <c:v>-4.7000000000000011</c:v>
                </c:pt>
                <c:pt idx="10" formatCode="_(* #,##0.00_);_(* \(#,##0.00\);_(* &quot;-&quot;??_);_(@_)">
                  <c:v>-4.0999999999999996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9C-4CA2-8EED-311FF6F2D3B3}"/>
            </c:ext>
          </c:extLst>
        </c:ser>
        <c:ser>
          <c:idx val="1"/>
          <c:order val="1"/>
          <c:spPr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6200000" scaled="0"/>
              <a:tileRect/>
            </a:gradFill>
            <a:ln w="3175"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pattFill prst="dkDnDiag">
                <a:fgClr>
                  <a:sysClr val="window" lastClr="FFFFFF">
                    <a:lumMod val="50000"/>
                  </a:sysClr>
                </a:fgClr>
                <a:bgClr>
                  <a:sysClr val="window" lastClr="FFFFFF">
                    <a:lumMod val="85000"/>
                  </a:sysClr>
                </a:bgClr>
              </a:pattFill>
              <a:ln w="3175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3C9C-4CA2-8EED-311FF6F2D3B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C9C-4CA2-8EED-311FF6F2D3B3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16200000" scaled="0"/>
              </a:gradFill>
              <a:ln w="3175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C9C-4CA2-8EED-311FF6F2D3B3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16200000" scaled="0"/>
              </a:gradFill>
              <a:ln w="3175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C9C-4CA2-8EED-311FF6F2D3B3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16200000" scaled="0"/>
              </a:gradFill>
              <a:ln w="3175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C9C-4CA2-8EED-311FF6F2D3B3}"/>
              </c:ext>
            </c:extLst>
          </c:dPt>
          <c:dPt>
            <c:idx val="5"/>
            <c:invertIfNegative val="0"/>
            <c:bubble3D val="0"/>
            <c:spPr>
              <a:gradFill flip="none" rotWithShape="1">
                <a:gsLst>
                  <a:gs pos="0">
                    <a:srgbClr val="00CC00"/>
                  </a:gs>
                  <a:gs pos="100000">
                    <a:srgbClr val="006600"/>
                  </a:gs>
                </a:gsLst>
                <a:lin ang="5400000" scaled="0"/>
                <a:tileRect/>
              </a:gradFill>
              <a:ln w="3175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3C9C-4CA2-8EED-311FF6F2D3B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3C9C-4CA2-8EED-311FF6F2D3B3}"/>
              </c:ext>
            </c:extLst>
          </c:dPt>
          <c:dPt>
            <c:idx val="7"/>
            <c:invertIfNegative val="0"/>
            <c:bubble3D val="0"/>
            <c:spPr>
              <a:gradFill flip="none" rotWithShape="1">
                <a:gsLst>
                  <a:gs pos="0">
                    <a:srgbClr val="00CC00"/>
                  </a:gs>
                  <a:gs pos="100000">
                    <a:srgbClr val="006600"/>
                  </a:gs>
                </a:gsLst>
                <a:lin ang="5400000" scaled="0"/>
                <a:tileRect/>
              </a:gradFill>
              <a:ln w="3175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3C9C-4CA2-8EED-311FF6F2D3B3}"/>
              </c:ext>
            </c:extLst>
          </c:dPt>
          <c:dPt>
            <c:idx val="8"/>
            <c:invertIfNegative val="0"/>
            <c:bubble3D val="0"/>
            <c:spPr>
              <a:gradFill>
                <a:gsLst>
                  <a:gs pos="0">
                    <a:srgbClr val="00CC00"/>
                  </a:gs>
                  <a:gs pos="100000">
                    <a:srgbClr val="006600"/>
                  </a:gs>
                </a:gsLst>
                <a:lin ang="5400000" scaled="0"/>
              </a:gradFill>
              <a:ln w="3175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2-3C9C-4CA2-8EED-311FF6F2D3B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3C9C-4CA2-8EED-311FF6F2D3B3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0">
                    <a:srgbClr val="00CC00"/>
                  </a:gs>
                  <a:gs pos="100000">
                    <a:srgbClr val="006600"/>
                  </a:gs>
                </a:gsLst>
                <a:lin ang="5400000" scaled="0"/>
              </a:gradFill>
              <a:ln w="3175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3C9C-4CA2-8EED-311FF6F2D3B3}"/>
              </c:ext>
            </c:extLst>
          </c:dPt>
          <c:dPt>
            <c:idx val="11"/>
            <c:invertIfNegative val="0"/>
            <c:bubble3D val="0"/>
            <c:spPr>
              <a:pattFill prst="dkUpDiag">
                <a:fgClr>
                  <a:sysClr val="window" lastClr="FFFFFF">
                    <a:lumMod val="50000"/>
                  </a:sysClr>
                </a:fgClr>
                <a:bgClr>
                  <a:sysClr val="window" lastClr="FFFFFF">
                    <a:lumMod val="85000"/>
                  </a:sysClr>
                </a:bgClr>
              </a:pattFill>
              <a:ln w="3175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3C9C-4CA2-8EED-311FF6F2D3B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3C9C-4CA2-8EED-311FF6F2D3B3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3C9C-4CA2-8EED-311FF6F2D3B3}"/>
              </c:ext>
            </c:extLst>
          </c:dPt>
          <c:dPt>
            <c:idx val="14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16200000" scaled="0"/>
              </a:gradFill>
              <a:ln w="3175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3C9C-4CA2-8EED-311FF6F2D3B3}"/>
              </c:ext>
            </c:extLst>
          </c:dPt>
          <c:dPt>
            <c:idx val="15"/>
            <c:invertIfNegative val="0"/>
            <c:bubble3D val="0"/>
            <c:spPr>
              <a:gradFill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16200000" scaled="0"/>
              </a:gradFill>
              <a:ln w="3175"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3C9C-4CA2-8EED-311FF6F2D3B3}"/>
              </c:ext>
            </c:extLst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C9C-4CA2-8EED-311FF6F2D3B3}"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C9C-4CA2-8EED-311FF6F2D3B3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+2.3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C9C-4CA2-8EED-311FF6F2D3B3}"/>
                </c:ext>
              </c:extLst>
            </c:dLbl>
            <c:dLbl>
              <c:idx val="6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3C9C-4CA2-8EED-311FF6F2D3B3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+5.7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3C9C-4CA2-8EED-311FF6F2D3B3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+0.7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3C9C-4CA2-8EED-311FF6F2D3B3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+3.6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3C9C-4CA2-8EED-311FF6F2D3B3}"/>
                </c:ext>
              </c:extLst>
            </c:dLbl>
            <c:dLbl>
              <c:idx val="12"/>
              <c:layout>
                <c:manualLayout>
                  <c:x val="0"/>
                  <c:y val="0.174635469650729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C9C-4CA2-8EED-311FF6F2D3B3}"/>
                </c:ext>
              </c:extLst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>
                    <a:effectLst>
                      <a:glow rad="139700">
                        <a:schemeClr val="bg1"/>
                      </a:glow>
                    </a:effectLst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'schon gelayoutete Version (2)'!$D$4:$D$15</c:f>
              <c:strCache>
                <c:ptCount val="12"/>
                <c:pt idx="0">
                  <c:v>Ergebnis Budget 2021</c:v>
                </c:pt>
                <c:pt idx="1">
                  <c:v>höherer Personalaufwand</c:v>
                </c:pt>
                <c:pt idx="2">
                  <c:v>höherer Sachaufwand</c:v>
                </c:pt>
                <c:pt idx="3">
                  <c:v>höhere Entschädigung an den Kanton für die Sozialhilfe</c:v>
                </c:pt>
                <c:pt idx="4">
                  <c:v>höhere Abgeltung an die VBSH</c:v>
                </c:pt>
                <c:pt idx="5">
                  <c:v>höhere Ablieferung von SH POWER</c:v>
                </c:pt>
                <c:pt idx="6">
                  <c:v>Diverses</c:v>
                </c:pt>
                <c:pt idx="7">
                  <c:v>höhere Unternehmenssteuern</c:v>
                </c:pt>
                <c:pt idx="8">
                  <c:v>höhere Steuern nat. Personen</c:v>
                </c:pt>
                <c:pt idx="9">
                  <c:v>tiefere Steuern nat. Personen aufgrund kantonaler Gesetzesrevision</c:v>
                </c:pt>
                <c:pt idx="10">
                  <c:v>Entnahme aus Corona-Reserve</c:v>
                </c:pt>
                <c:pt idx="11">
                  <c:v>Ergebnis Budget 2022</c:v>
                </c:pt>
              </c:strCache>
            </c:strRef>
          </c:cat>
          <c:val>
            <c:numRef>
              <c:f>'schon gelayoutete Version (2)'!$H$4:$H$15</c:f>
              <c:numCache>
                <c:formatCode>_(* #,##0.0_);_(* \(#,##0.0\);_(* "-"_);_(@_)</c:formatCode>
                <c:ptCount val="12"/>
                <c:pt idx="0" formatCode="General">
                  <c:v>-1.3</c:v>
                </c:pt>
                <c:pt idx="1">
                  <c:v>-6.1</c:v>
                </c:pt>
                <c:pt idx="2">
                  <c:v>-4</c:v>
                </c:pt>
                <c:pt idx="3">
                  <c:v>-0.8</c:v>
                </c:pt>
                <c:pt idx="4">
                  <c:v>-0.9</c:v>
                </c:pt>
                <c:pt idx="5">
                  <c:v>-2.2999999999999998</c:v>
                </c:pt>
                <c:pt idx="6">
                  <c:v>-0.3</c:v>
                </c:pt>
                <c:pt idx="7">
                  <c:v>-5.7</c:v>
                </c:pt>
                <c:pt idx="8">
                  <c:v>-0.7</c:v>
                </c:pt>
                <c:pt idx="9">
                  <c:v>-3</c:v>
                </c:pt>
                <c:pt idx="10">
                  <c:v>-3.6</c:v>
                </c:pt>
                <c:pt idx="11">
                  <c:v>-4.0999999999999996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3C9C-4CA2-8EED-311FF6F2D3B3}"/>
            </c:ext>
          </c:extLst>
        </c:ser>
        <c:ser>
          <c:idx val="2"/>
          <c:order val="2"/>
          <c:spPr>
            <a:solidFill>
              <a:srgbClr val="C0C0C0"/>
            </a:solidFill>
            <a:ln w="25400">
              <a:noFill/>
            </a:ln>
          </c:spPr>
          <c:invertIfNegative val="0"/>
          <c:cat>
            <c:strRef>
              <c:f>'schon gelayoutete Version (2)'!$D$4:$D$15</c:f>
              <c:strCache>
                <c:ptCount val="12"/>
                <c:pt idx="0">
                  <c:v>Ergebnis Budget 2021</c:v>
                </c:pt>
                <c:pt idx="1">
                  <c:v>höherer Personalaufwand</c:v>
                </c:pt>
                <c:pt idx="2">
                  <c:v>höherer Sachaufwand</c:v>
                </c:pt>
                <c:pt idx="3">
                  <c:v>höhere Entschädigung an den Kanton für die Sozialhilfe</c:v>
                </c:pt>
                <c:pt idx="4">
                  <c:v>höhere Abgeltung an die VBSH</c:v>
                </c:pt>
                <c:pt idx="5">
                  <c:v>höhere Ablieferung von SH POWER</c:v>
                </c:pt>
                <c:pt idx="6">
                  <c:v>Diverses</c:v>
                </c:pt>
                <c:pt idx="7">
                  <c:v>höhere Unternehmenssteuern</c:v>
                </c:pt>
                <c:pt idx="8">
                  <c:v>höhere Steuern nat. Personen</c:v>
                </c:pt>
                <c:pt idx="9">
                  <c:v>tiefere Steuern nat. Personen aufgrund kantonaler Gesetzesrevision</c:v>
                </c:pt>
                <c:pt idx="10">
                  <c:v>Entnahme aus Corona-Reserve</c:v>
                </c:pt>
                <c:pt idx="11">
                  <c:v>Ergebnis Budget 2022</c:v>
                </c:pt>
              </c:strCache>
            </c:strRef>
          </c:cat>
          <c:val>
            <c:numRef>
              <c:f>'schon gelayoutete Version (2)'!$J$4:$J$15</c:f>
              <c:numCache>
                <c:formatCode>General</c:formatCode>
                <c:ptCount val="1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3C9C-4CA2-8EED-311FF6F2D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38407368"/>
        <c:axId val="357678448"/>
      </c:barChart>
      <c:catAx>
        <c:axId val="238407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6350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800"/>
            </a:pPr>
            <a:endParaRPr lang="de-DE"/>
          </a:p>
        </c:txPr>
        <c:crossAx val="35767844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57678448"/>
        <c:scaling>
          <c:orientation val="minMax"/>
          <c:max val="0"/>
          <c:min val="-15"/>
        </c:scaling>
        <c:delete val="0"/>
        <c:axPos val="l"/>
        <c:majorGridlines>
          <c:spPr>
            <a:ln w="6350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de-CH" dirty="0" smtClean="0"/>
                  <a:t>Mio. Franken</a:t>
                </a:r>
                <a:endParaRPr lang="de-CH" dirty="0"/>
              </a:p>
            </c:rich>
          </c:tx>
          <c:layout>
            <c:manualLayout>
              <c:xMode val="edge"/>
              <c:yMode val="edge"/>
              <c:x val="1.1214779581679511E-2"/>
              <c:y val="3.6259891793876203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63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238407368"/>
        <c:crossesAt val="1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6350">
      <a:noFill/>
    </a:ln>
  </c:spPr>
  <c:txPr>
    <a:bodyPr/>
    <a:lstStyle/>
    <a:p>
      <a:pPr>
        <a:defRPr sz="1000" b="0" i="0" u="none" strike="noStrike" baseline="0">
          <a:solidFill>
            <a:sysClr val="windowText" lastClr="000000"/>
          </a:solidFill>
          <a:latin typeface="Arial Narrow" panose="020B0606020202030204" pitchFamily="34" charset="0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Budget 2021</c:v>
                </c:pt>
              </c:strCache>
            </c:strRef>
          </c:tx>
          <c:spPr>
            <a:pattFill prst="dkDnDiag">
              <a:fgClr>
                <a:schemeClr val="bg1">
                  <a:lumMod val="50000"/>
                </a:schemeClr>
              </a:fgClr>
              <a:bgClr>
                <a:schemeClr val="bg1">
                  <a:lumMod val="85000"/>
                </a:schemeClr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1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w="http://schemas.openxmlformats.org/wordprocessingml/2006/main" xmlns:w15="http://schemas.microsoft.com/office/word/2012/wordml" xmlns:m="http://schemas.openxmlformats.org/officeDocument/2006/math" xmlns:w14="http://schemas.microsoft.com/office/word/2010/wordml" xmlns:wp="http://schemas.openxmlformats.org/drawingml/2006/wordprocessingDrawing" xmlns:wp14="http://schemas.microsoft.com/office/word/2010/wordprocessingDrawing" xmlns:mc="http://schemas.openxmlformats.org/markup-compatibility/2006" xmlns:sl="http://schemas.openxmlformats.org/schemaLibrary/2006/main" xmlns:wne="http://schemas.microsoft.com/office/word/2006/wordml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Tabelle1!$B$1:$H$1</c:f>
              <c:strCache>
                <c:ptCount val="7"/>
                <c:pt idx="0">
                  <c:v>Total Aufwand</c:v>
                </c:pt>
                <c:pt idx="1">
                  <c:v>Personalaufwand</c:v>
                </c:pt>
                <c:pt idx="2">
                  <c:v>Transferaufwand</c:v>
                </c:pt>
                <c:pt idx="3">
                  <c:v>Sach- und übriger Betriebsaufwand</c:v>
                </c:pt>
                <c:pt idx="4">
                  <c:v>Abschreibungen</c:v>
                </c:pt>
                <c:pt idx="5">
                  <c:v>Übrige Aufwandpositionen</c:v>
                </c:pt>
                <c:pt idx="6">
                  <c:v>Ausserordentlicher Aufwand</c:v>
                </c:pt>
              </c:strCache>
            </c:strRef>
          </c:cat>
          <c:val>
            <c:numRef>
              <c:f>Tabelle1!$B$2:$H$2</c:f>
              <c:numCache>
                <c:formatCode>\ #,##0.00\ </c:formatCode>
                <c:ptCount val="7"/>
                <c:pt idx="0">
                  <c:v>250.858</c:v>
                </c:pt>
                <c:pt idx="1">
                  <c:v>115.64</c:v>
                </c:pt>
                <c:pt idx="2">
                  <c:v>70.12</c:v>
                </c:pt>
                <c:pt idx="3">
                  <c:v>50.16</c:v>
                </c:pt>
                <c:pt idx="4">
                  <c:v>10.58</c:v>
                </c:pt>
                <c:pt idx="5">
                  <c:v>3.4860000000000002</c:v>
                </c:pt>
                <c:pt idx="6">
                  <c:v>0.872</c:v>
                </c:pt>
              </c:numCache>
            </c:numRef>
          </c:val>
          <c:extLst xmlns:w="http://schemas.openxmlformats.org/wordprocessingml/2006/main" xmlns:w15="http://schemas.microsoft.com/office/word/2012/wordml" xmlns:m="http://schemas.openxmlformats.org/officeDocument/2006/math" xmlns:w14="http://schemas.microsoft.com/office/word/2010/wordml" xmlns:wp="http://schemas.openxmlformats.org/drawingml/2006/wordprocessingDrawing" xmlns:wp14="http://schemas.microsoft.com/office/word/2010/wordprocessingDrawing" xmlns:mc="http://schemas.openxmlformats.org/markup-compatibility/2006" xmlns:sl="http://schemas.openxmlformats.org/schemaLibrary/2006/main" xmlns:wne="http://schemas.microsoft.com/office/word/2006/wordml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          <c:ext xmlns:c16="http://schemas.microsoft.com/office/drawing/2014/chart" uri="{C3380CC4-5D6E-409C-BE32-E72D297353CC}">
              <c16:uniqueId val="{00000000-8B99-471D-A425-07B5B8F581EE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Budget 2022</c:v>
                </c:pt>
              </c:strCache>
            </c:strRef>
          </c:tx>
          <c:spPr>
            <a:pattFill prst="dkUpDiag">
              <a:fgClr>
                <a:srgbClr val="C00000"/>
              </a:fgClr>
              <a:bgClr>
                <a:srgbClr val="FF0000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1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w="http://schemas.openxmlformats.org/wordprocessingml/2006/main" xmlns:w15="http://schemas.microsoft.com/office/word/2012/wordml" xmlns:m="http://schemas.openxmlformats.org/officeDocument/2006/math" xmlns:w14="http://schemas.microsoft.com/office/word/2010/wordml" xmlns:wp="http://schemas.openxmlformats.org/drawingml/2006/wordprocessingDrawing" xmlns:wp14="http://schemas.microsoft.com/office/word/2010/wordprocessingDrawing" xmlns:mc="http://schemas.openxmlformats.org/markup-compatibility/2006" xmlns:sl="http://schemas.openxmlformats.org/schemaLibrary/2006/main" xmlns:wne="http://schemas.microsoft.com/office/word/2006/wordml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Tabelle1!$B$1:$H$1</c:f>
              <c:strCache>
                <c:ptCount val="7"/>
                <c:pt idx="0">
                  <c:v>Total Aufwand</c:v>
                </c:pt>
                <c:pt idx="1">
                  <c:v>Personalaufwand</c:v>
                </c:pt>
                <c:pt idx="2">
                  <c:v>Transferaufwand</c:v>
                </c:pt>
                <c:pt idx="3">
                  <c:v>Sach- und übriger Betriebsaufwand</c:v>
                </c:pt>
                <c:pt idx="4">
                  <c:v>Abschreibungen</c:v>
                </c:pt>
                <c:pt idx="5">
                  <c:v>Übrige Aufwandpositionen</c:v>
                </c:pt>
                <c:pt idx="6">
                  <c:v>Ausserordentlicher Aufwand</c:v>
                </c:pt>
              </c:strCache>
            </c:strRef>
          </c:cat>
          <c:val>
            <c:numRef>
              <c:f>Tabelle1!$B$3:$H$3</c:f>
              <c:numCache>
                <c:formatCode>\ #,##0.00\ </c:formatCode>
                <c:ptCount val="7"/>
                <c:pt idx="0">
                  <c:v>262.79250000000002</c:v>
                </c:pt>
                <c:pt idx="1">
                  <c:v>121.75</c:v>
                </c:pt>
                <c:pt idx="2">
                  <c:v>73.14</c:v>
                </c:pt>
                <c:pt idx="3">
                  <c:v>54.15</c:v>
                </c:pt>
                <c:pt idx="4">
                  <c:v>11.29</c:v>
                </c:pt>
                <c:pt idx="5">
                  <c:v>2.456</c:v>
                </c:pt>
                <c:pt idx="6">
                  <c:v>6.4999999999999997E-3</c:v>
                </c:pt>
              </c:numCache>
            </c:numRef>
          </c:val>
          <c:extLst xmlns:w="http://schemas.openxmlformats.org/wordprocessingml/2006/main" xmlns:w15="http://schemas.microsoft.com/office/word/2012/wordml" xmlns:m="http://schemas.openxmlformats.org/officeDocument/2006/math" xmlns:w14="http://schemas.microsoft.com/office/word/2010/wordml" xmlns:wp="http://schemas.openxmlformats.org/drawingml/2006/wordprocessingDrawing" xmlns:wp14="http://schemas.microsoft.com/office/word/2010/wordprocessingDrawing" xmlns:mc="http://schemas.openxmlformats.org/markup-compatibility/2006" xmlns:sl="http://schemas.openxmlformats.org/schemaLibrary/2006/main" xmlns:wne="http://schemas.microsoft.com/office/word/2006/wordml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>
            <c:ext xmlns:c16="http://schemas.microsoft.com/office/drawing/2014/chart" uri="{C3380CC4-5D6E-409C-BE32-E72D297353CC}">
              <c16:uniqueId val="{00000001-8B99-471D-A425-07B5B8F58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57679232"/>
        <c:axId val="357677272"/>
      </c:barChart>
      <c:catAx>
        <c:axId val="357679232"/>
        <c:scaling>
          <c:orientation val="minMax"/>
        </c:scaling>
        <c:delete val="0"/>
        <c:axPos val="l"/>
        <c:numFmt formatCode="#,##0.00" sourceLinked="0"/>
        <c:majorTickMark val="none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de-DE"/>
          </a:p>
        </c:txPr>
        <c:crossAx val="357677272"/>
        <c:crosses val="autoZero"/>
        <c:auto val="1"/>
        <c:lblAlgn val="ctr"/>
        <c:lblOffset val="100"/>
        <c:tickLblSkip val="1"/>
        <c:noMultiLvlLbl val="0"/>
      </c:catAx>
      <c:valAx>
        <c:axId val="357677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35767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Arial Narrow" panose="020B0606020202030204" pitchFamily="34" charset="0"/>
        </a:defRPr>
      </a:pPr>
      <a:endParaRPr lang="de-D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Budget 2021</c:v>
                </c:pt>
              </c:strCache>
            </c:strRef>
          </c:tx>
          <c:spPr>
            <a:pattFill prst="dkDnDiag">
              <a:fgClr>
                <a:sysClr val="window" lastClr="FFFFFF">
                  <a:lumMod val="50000"/>
                </a:sysClr>
              </a:fgClr>
              <a:bgClr>
                <a:sysClr val="window" lastClr="FFFFFF">
                  <a:lumMod val="85000"/>
                </a:sysClr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1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lc="http://schemas.openxmlformats.org/drawingml/2006/lockedCanvas" xmlns:comp="http://schemas.openxmlformats.org/drawingml/2006/compatibility" xmlns:we="http://schemas.microsoft.com/office/webextensions/webextension/2010/11" xmlns:wetp="http://schemas.microsoft.com/office/webextensions/taskpanes/2010/11" xmlns:w16cid="http://schemas.microsoft.com/office/word/2016/wordml/cid" xmlns:w16se="http://schemas.microsoft.com/office/word/2015/wordml/symex" xmlns:b="http://schemas.openxmlformats.org/officeDocument/2006/bibliography" xmlns:odgm="http://opendope.org/SmartArt/DataHierarchy" xmlns:odi="http://opendope.org/components" xmlns:oda="http://opendope.org/answers" xmlns:odq="http://opendope.org/questions" xmlns:odc="http://opendope.org/conditions" xmlns:odx="http://opendope.org/xpaths" xmlns:cppr="http://schemas.microsoft.com/office/2006/coverPageProps" xmlns:pvml="urn:schemas-microsoft-com:office:powerpoint" xmlns:w10="urn:schemas-microsoft-com:office:word" xmlns:v="urn:schemas-microsoft-com:vml" xmlns:o="urn:schemas-microsoft-com:office:office" xmlns:xvml="urn:schemas-microsoft-com:office:excel" xmlns:dsp="http://schemas.microsoft.com/office/drawing/2008/diagram" xmlns:xdr="http://schemas.openxmlformats.org/drawingml/2006/spreadsheetDrawing" xmlns:pic="http://schemas.openxmlformats.org/drawingml/2006/picture" xmlns:dgm="http://schemas.openxmlformats.org/drawingml/2006/diagram" xmlns:c14="http://schemas.microsoft.com/office/drawing/2007/8/2/chart" xmlns:cdr="http://schemas.openxmlformats.org/drawingml/2006/chartDrawing" xmlns:wne="http://schemas.microsoft.com/office/word/2006/wordml" xmlns:sl="http://schemas.openxmlformats.org/schemaLibrary/2006/main" xmlns:mc="http://schemas.openxmlformats.org/markup-compatibility/2006" xmlns:wp14="http://schemas.microsoft.com/office/word/2010/wordprocessingDrawing" xmlns:wp="http://schemas.openxmlformats.org/drawingml/2006/wordprocessingDrawing" xmlns:w14="http://schemas.microsoft.com/office/word/2010/wordml" xmlns:m="http://schemas.openxmlformats.org/officeDocument/2006/math" xmlns:w15="http://schemas.microsoft.com/office/word/2012/wordml" xmlns:w="http://schemas.openxmlformats.org/wordprocessingml/2006/main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Tabelle1!$B$1:$H$1</c:f>
              <c:strCache>
                <c:ptCount val="7"/>
                <c:pt idx="0">
                  <c:v>Total Ertrag</c:v>
                </c:pt>
                <c:pt idx="1">
                  <c:v>Fiskalertrag</c:v>
                </c:pt>
                <c:pt idx="2">
                  <c:v>Entgelte</c:v>
                </c:pt>
                <c:pt idx="3">
                  <c:v>Transferertrag</c:v>
                </c:pt>
                <c:pt idx="4">
                  <c:v>Übrige Ertragspositionen</c:v>
                </c:pt>
                <c:pt idx="5">
                  <c:v>Ausserordentlicher Ertrag</c:v>
                </c:pt>
                <c:pt idx="6">
                  <c:v>Verschiedene Erträge</c:v>
                </c:pt>
              </c:strCache>
            </c:strRef>
          </c:cat>
          <c:val>
            <c:numRef>
              <c:f>Tabelle1!$B$2:$H$2</c:f>
              <c:numCache>
                <c:formatCode>\ #,##0.00\ </c:formatCode>
                <c:ptCount val="7"/>
                <c:pt idx="0">
                  <c:v>246.53299999999999</c:v>
                </c:pt>
                <c:pt idx="1">
                  <c:v>135.97999999999999</c:v>
                </c:pt>
                <c:pt idx="2">
                  <c:v>58.1</c:v>
                </c:pt>
                <c:pt idx="3">
                  <c:v>39.54</c:v>
                </c:pt>
                <c:pt idx="4">
                  <c:v>8.1319999999999997</c:v>
                </c:pt>
                <c:pt idx="5">
                  <c:v>3.1629999999999998</c:v>
                </c:pt>
                <c:pt idx="6">
                  <c:v>1.6180000000000001</c:v>
                </c:pt>
              </c:numCache>
            </c:numRef>
          </c:val>
          <c:extLst xmlns:lc="http://schemas.openxmlformats.org/drawingml/2006/lockedCanvas" xmlns:comp="http://schemas.openxmlformats.org/drawingml/2006/compatibility" xmlns:we="http://schemas.microsoft.com/office/webextensions/webextension/2010/11" xmlns:wetp="http://schemas.microsoft.com/office/webextensions/taskpanes/2010/11" xmlns:w16cid="http://schemas.microsoft.com/office/word/2016/wordml/cid" xmlns:w16se="http://schemas.microsoft.com/office/word/2015/wordml/symex" xmlns:b="http://schemas.openxmlformats.org/officeDocument/2006/bibliography" xmlns:odgm="http://opendope.org/SmartArt/DataHierarchy" xmlns:odi="http://opendope.org/components" xmlns:oda="http://opendope.org/answers" xmlns:odq="http://opendope.org/questions" xmlns:odc="http://opendope.org/conditions" xmlns:odx="http://opendope.org/xpaths" xmlns:cppr="http://schemas.microsoft.com/office/2006/coverPageProps" xmlns:pvml="urn:schemas-microsoft-com:office:powerpoint" xmlns:w10="urn:schemas-microsoft-com:office:word" xmlns:v="urn:schemas-microsoft-com:vml" xmlns:o="urn:schemas-microsoft-com:office:office" xmlns:xvml="urn:schemas-microsoft-com:office:excel" xmlns:dsp="http://schemas.microsoft.com/office/drawing/2008/diagram" xmlns:xdr="http://schemas.openxmlformats.org/drawingml/2006/spreadsheetDrawing" xmlns:pic="http://schemas.openxmlformats.org/drawingml/2006/picture" xmlns:dgm="http://schemas.openxmlformats.org/drawingml/2006/diagram" xmlns:c14="http://schemas.microsoft.com/office/drawing/2007/8/2/chart" xmlns:cdr="http://schemas.openxmlformats.org/drawingml/2006/chartDrawing" xmlns:wne="http://schemas.microsoft.com/office/word/2006/wordml" xmlns:sl="http://schemas.openxmlformats.org/schemaLibrary/2006/main" xmlns:mc="http://schemas.openxmlformats.org/markup-compatibility/2006" xmlns:wp14="http://schemas.microsoft.com/office/word/2010/wordprocessingDrawing" xmlns:wp="http://schemas.openxmlformats.org/drawingml/2006/wordprocessingDrawing" xmlns:w14="http://schemas.microsoft.com/office/word/2010/wordml" xmlns:m="http://schemas.openxmlformats.org/officeDocument/2006/math" xmlns:w15="http://schemas.microsoft.com/office/word/2012/wordml" xmlns:w="http://schemas.openxmlformats.org/wordprocessingml/2006/main">
            <c:ext xmlns:c16="http://schemas.microsoft.com/office/drawing/2014/chart" uri="{C3380CC4-5D6E-409C-BE32-E72D297353CC}">
              <c16:uniqueId val="{00000000-72E7-4614-B921-6CA2BBDD3398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Budget 2022</c:v>
                </c:pt>
              </c:strCache>
            </c:strRef>
          </c:tx>
          <c:spPr>
            <a:pattFill prst="dkUpDiag">
              <a:fgClr>
                <a:srgbClr val="008000"/>
              </a:fgClr>
              <a:bgClr>
                <a:srgbClr val="33CC33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1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lc="http://schemas.openxmlformats.org/drawingml/2006/lockedCanvas" xmlns:comp="http://schemas.openxmlformats.org/drawingml/2006/compatibility" xmlns:we="http://schemas.microsoft.com/office/webextensions/webextension/2010/11" xmlns:wetp="http://schemas.microsoft.com/office/webextensions/taskpanes/2010/11" xmlns:w16cid="http://schemas.microsoft.com/office/word/2016/wordml/cid" xmlns:w16se="http://schemas.microsoft.com/office/word/2015/wordml/symex" xmlns:b="http://schemas.openxmlformats.org/officeDocument/2006/bibliography" xmlns:odgm="http://opendope.org/SmartArt/DataHierarchy" xmlns:odi="http://opendope.org/components" xmlns:oda="http://opendope.org/answers" xmlns:odq="http://opendope.org/questions" xmlns:odc="http://opendope.org/conditions" xmlns:odx="http://opendope.org/xpaths" xmlns:cppr="http://schemas.microsoft.com/office/2006/coverPageProps" xmlns:pvml="urn:schemas-microsoft-com:office:powerpoint" xmlns:w10="urn:schemas-microsoft-com:office:word" xmlns:v="urn:schemas-microsoft-com:vml" xmlns:o="urn:schemas-microsoft-com:office:office" xmlns:xvml="urn:schemas-microsoft-com:office:excel" xmlns:dsp="http://schemas.microsoft.com/office/drawing/2008/diagram" xmlns:xdr="http://schemas.openxmlformats.org/drawingml/2006/spreadsheetDrawing" xmlns:pic="http://schemas.openxmlformats.org/drawingml/2006/picture" xmlns:dgm="http://schemas.openxmlformats.org/drawingml/2006/diagram" xmlns:c14="http://schemas.microsoft.com/office/drawing/2007/8/2/chart" xmlns:cdr="http://schemas.openxmlformats.org/drawingml/2006/chartDrawing" xmlns:wne="http://schemas.microsoft.com/office/word/2006/wordml" xmlns:sl="http://schemas.openxmlformats.org/schemaLibrary/2006/main" xmlns:mc="http://schemas.openxmlformats.org/markup-compatibility/2006" xmlns:wp14="http://schemas.microsoft.com/office/word/2010/wordprocessingDrawing" xmlns:wp="http://schemas.openxmlformats.org/drawingml/2006/wordprocessingDrawing" xmlns:w14="http://schemas.microsoft.com/office/word/2010/wordml" xmlns:m="http://schemas.openxmlformats.org/officeDocument/2006/math" xmlns:w15="http://schemas.microsoft.com/office/word/2012/wordml" xmlns:w="http://schemas.openxmlformats.org/wordprocessingml/2006/main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Tabelle1!$B$1:$H$1</c:f>
              <c:strCache>
                <c:ptCount val="7"/>
                <c:pt idx="0">
                  <c:v>Total Ertrag</c:v>
                </c:pt>
                <c:pt idx="1">
                  <c:v>Fiskalertrag</c:v>
                </c:pt>
                <c:pt idx="2">
                  <c:v>Entgelte</c:v>
                </c:pt>
                <c:pt idx="3">
                  <c:v>Transferertrag</c:v>
                </c:pt>
                <c:pt idx="4">
                  <c:v>Übrige Ertragspositionen</c:v>
                </c:pt>
                <c:pt idx="5">
                  <c:v>Ausserordentlicher Ertrag</c:v>
                </c:pt>
                <c:pt idx="6">
                  <c:v>Verschiedene Erträge</c:v>
                </c:pt>
              </c:strCache>
            </c:strRef>
          </c:cat>
          <c:val>
            <c:numRef>
              <c:f>Tabelle1!$B$3:$H$3</c:f>
              <c:numCache>
                <c:formatCode>\ #,##0.00\ </c:formatCode>
                <c:ptCount val="7"/>
                <c:pt idx="0">
                  <c:v>258.28500000000003</c:v>
                </c:pt>
                <c:pt idx="1">
                  <c:v>139.44999999999999</c:v>
                </c:pt>
                <c:pt idx="2">
                  <c:v>59.4</c:v>
                </c:pt>
                <c:pt idx="3">
                  <c:v>44.44</c:v>
                </c:pt>
                <c:pt idx="4">
                  <c:v>8.1560000000000006</c:v>
                </c:pt>
                <c:pt idx="5">
                  <c:v>3.573</c:v>
                </c:pt>
                <c:pt idx="6">
                  <c:v>3.266</c:v>
                </c:pt>
              </c:numCache>
            </c:numRef>
          </c:val>
          <c:extLst xmlns:lc="http://schemas.openxmlformats.org/drawingml/2006/lockedCanvas" xmlns:comp="http://schemas.openxmlformats.org/drawingml/2006/compatibility" xmlns:we="http://schemas.microsoft.com/office/webextensions/webextension/2010/11" xmlns:wetp="http://schemas.microsoft.com/office/webextensions/taskpanes/2010/11" xmlns:w16cid="http://schemas.microsoft.com/office/word/2016/wordml/cid" xmlns:w16se="http://schemas.microsoft.com/office/word/2015/wordml/symex" xmlns:b="http://schemas.openxmlformats.org/officeDocument/2006/bibliography" xmlns:odgm="http://opendope.org/SmartArt/DataHierarchy" xmlns:odi="http://opendope.org/components" xmlns:oda="http://opendope.org/answers" xmlns:odq="http://opendope.org/questions" xmlns:odc="http://opendope.org/conditions" xmlns:odx="http://opendope.org/xpaths" xmlns:cppr="http://schemas.microsoft.com/office/2006/coverPageProps" xmlns:pvml="urn:schemas-microsoft-com:office:powerpoint" xmlns:w10="urn:schemas-microsoft-com:office:word" xmlns:v="urn:schemas-microsoft-com:vml" xmlns:o="urn:schemas-microsoft-com:office:office" xmlns:xvml="urn:schemas-microsoft-com:office:excel" xmlns:dsp="http://schemas.microsoft.com/office/drawing/2008/diagram" xmlns:xdr="http://schemas.openxmlformats.org/drawingml/2006/spreadsheetDrawing" xmlns:pic="http://schemas.openxmlformats.org/drawingml/2006/picture" xmlns:dgm="http://schemas.openxmlformats.org/drawingml/2006/diagram" xmlns:c14="http://schemas.microsoft.com/office/drawing/2007/8/2/chart" xmlns:cdr="http://schemas.openxmlformats.org/drawingml/2006/chartDrawing" xmlns:wne="http://schemas.microsoft.com/office/word/2006/wordml" xmlns:sl="http://schemas.openxmlformats.org/schemaLibrary/2006/main" xmlns:mc="http://schemas.openxmlformats.org/markup-compatibility/2006" xmlns:wp14="http://schemas.microsoft.com/office/word/2010/wordprocessingDrawing" xmlns:wp="http://schemas.openxmlformats.org/drawingml/2006/wordprocessingDrawing" xmlns:w14="http://schemas.microsoft.com/office/word/2010/wordml" xmlns:m="http://schemas.openxmlformats.org/officeDocument/2006/math" xmlns:w15="http://schemas.microsoft.com/office/word/2012/wordml" xmlns:w="http://schemas.openxmlformats.org/wordprocessingml/2006/main">
            <c:ext xmlns:c16="http://schemas.microsoft.com/office/drawing/2014/chart" uri="{C3380CC4-5D6E-409C-BE32-E72D297353CC}">
              <c16:uniqueId val="{00000001-72E7-4614-B921-6CA2BBDD3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16544712"/>
        <c:axId val="416545104"/>
      </c:barChart>
      <c:catAx>
        <c:axId val="416544712"/>
        <c:scaling>
          <c:orientation val="minMax"/>
        </c:scaling>
        <c:delete val="0"/>
        <c:axPos val="l"/>
        <c:numFmt formatCode="#,##0.00" sourceLinked="0"/>
        <c:majorTickMark val="none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de-DE"/>
          </a:p>
        </c:txPr>
        <c:crossAx val="416545104"/>
        <c:crosses val="autoZero"/>
        <c:auto val="1"/>
        <c:lblAlgn val="ctr"/>
        <c:lblOffset val="100"/>
        <c:tickLblSkip val="1"/>
        <c:noMultiLvlLbl val="0"/>
      </c:catAx>
      <c:valAx>
        <c:axId val="416545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416544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noFill/>
      <a:round/>
    </a:ln>
    <a:effectLst/>
  </c:spPr>
  <c:txPr>
    <a:bodyPr/>
    <a:lstStyle/>
    <a:p>
      <a:pPr>
        <a:defRPr sz="1100">
          <a:latin typeface="Arial Narrow" panose="020B0606020202030204" pitchFamily="34" charset="0"/>
        </a:defRPr>
      </a:pPr>
      <a:endParaRPr lang="de-D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78064937229195"/>
          <c:y val="5.7864281956864806E-2"/>
          <c:w val="0.85142876753010355"/>
          <c:h val="0.669395428844667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Steuern!$A$31</c:f>
              <c:strCache>
                <c:ptCount val="1"/>
                <c:pt idx="0">
                  <c:v>Direkte Steuern natürlicher Personen</c:v>
                </c:pt>
              </c:strCache>
            </c:strRef>
          </c:tx>
          <c:spPr>
            <a:pattFill prst="dkUpDiag">
              <a:fgClr>
                <a:srgbClr val="006600"/>
              </a:fgClr>
              <a:bgClr>
                <a:srgbClr val="00B400"/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Steuern!$B$30:$E$30</c:f>
              <c:strCache>
                <c:ptCount val="4"/>
                <c:pt idx="0">
                  <c:v>Rechnung 2020</c:v>
                </c:pt>
                <c:pt idx="1">
                  <c:v>Budget 2021</c:v>
                </c:pt>
                <c:pt idx="2">
                  <c:v>Prognose 2021</c:v>
                </c:pt>
                <c:pt idx="3">
                  <c:v>Budget 2022</c:v>
                </c:pt>
              </c:strCache>
            </c:strRef>
          </c:cat>
          <c:val>
            <c:numRef>
              <c:f>Steuern!$B$31:$E$31</c:f>
              <c:numCache>
                <c:formatCode>#,##0.0</c:formatCode>
                <c:ptCount val="4"/>
                <c:pt idx="0">
                  <c:v>99289363.150000006</c:v>
                </c:pt>
                <c:pt idx="1">
                  <c:v>102900000</c:v>
                </c:pt>
                <c:pt idx="2">
                  <c:v>102900000</c:v>
                </c:pt>
                <c:pt idx="3">
                  <c:v>100650000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D6-4E47-995A-21693DDC303A}"/>
            </c:ext>
          </c:extLst>
        </c:ser>
        <c:ser>
          <c:idx val="2"/>
          <c:order val="1"/>
          <c:tx>
            <c:strRef>
              <c:f>Steuern!$A$33</c:f>
              <c:strCache>
                <c:ptCount val="1"/>
                <c:pt idx="0">
                  <c:v>Besitz und Aufwandsteuern</c:v>
                </c:pt>
              </c:strCache>
            </c:strRef>
          </c:tx>
          <c:spPr>
            <a:solidFill>
              <a:srgbClr val="00660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Steuern!$B$30:$E$30</c:f>
              <c:strCache>
                <c:ptCount val="4"/>
                <c:pt idx="0">
                  <c:v>Rechnung 2020</c:v>
                </c:pt>
                <c:pt idx="1">
                  <c:v>Budget 2021</c:v>
                </c:pt>
                <c:pt idx="2">
                  <c:v>Prognose 2021</c:v>
                </c:pt>
                <c:pt idx="3">
                  <c:v>Budget 2022</c:v>
                </c:pt>
              </c:strCache>
            </c:strRef>
          </c:cat>
          <c:val>
            <c:numRef>
              <c:f>Steuern!$B$33:$E$33</c:f>
              <c:numCache>
                <c:formatCode>#,##0.0</c:formatCode>
                <c:ptCount val="4"/>
                <c:pt idx="0">
                  <c:v>209295</c:v>
                </c:pt>
                <c:pt idx="1">
                  <c:v>180000</c:v>
                </c:pt>
                <c:pt idx="2">
                  <c:v>180000</c:v>
                </c:pt>
                <c:pt idx="3">
                  <c:v>200000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D6-4E47-995A-21693DDC303A}"/>
            </c:ext>
          </c:extLst>
        </c:ser>
        <c:ser>
          <c:idx val="1"/>
          <c:order val="2"/>
          <c:tx>
            <c:strRef>
              <c:f>Steuern!$A$32</c:f>
              <c:strCache>
                <c:ptCount val="1"/>
                <c:pt idx="0">
                  <c:v>Direkte Steuern juristische Personen</c:v>
                </c:pt>
              </c:strCache>
            </c:strRef>
          </c:tx>
          <c:spPr>
            <a:pattFill prst="diagBrick">
              <a:fgClr>
                <a:srgbClr val="009900"/>
              </a:fgClr>
              <a:bgClr>
                <a:srgbClr val="70AD47">
                  <a:lumMod val="20000"/>
                  <a:lumOff val="80000"/>
                </a:srgbClr>
              </a:bgClr>
            </a:patt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Steuern!$B$30:$E$30</c:f>
              <c:strCache>
                <c:ptCount val="4"/>
                <c:pt idx="0">
                  <c:v>Rechnung 2020</c:v>
                </c:pt>
                <c:pt idx="1">
                  <c:v>Budget 2021</c:v>
                </c:pt>
                <c:pt idx="2">
                  <c:v>Prognose 2021</c:v>
                </c:pt>
                <c:pt idx="3">
                  <c:v>Budget 2022</c:v>
                </c:pt>
              </c:strCache>
            </c:strRef>
          </c:cat>
          <c:val>
            <c:numRef>
              <c:f>Steuern!$B$32:$E$32</c:f>
              <c:numCache>
                <c:formatCode>#,##0.0</c:formatCode>
                <c:ptCount val="4"/>
                <c:pt idx="0">
                  <c:v>52111426.950000003</c:v>
                </c:pt>
                <c:pt idx="1">
                  <c:v>30300000</c:v>
                </c:pt>
                <c:pt idx="2">
                  <c:v>43300000</c:v>
                </c:pt>
                <c:pt idx="3">
                  <c:v>36000000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D6-4E47-995A-21693DDC303A}"/>
            </c:ext>
          </c:extLst>
        </c:ser>
        <c:ser>
          <c:idx val="3"/>
          <c:order val="3"/>
          <c:tx>
            <c:strRef>
              <c:f>Steuern!$A$34</c:f>
              <c:strCache>
                <c:ptCount val="1"/>
                <c:pt idx="0">
                  <c:v>übrige Direkte Steuern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 w="9525"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Steuern!$B$30:$E$30</c:f>
              <c:strCache>
                <c:ptCount val="4"/>
                <c:pt idx="0">
                  <c:v>Rechnung 2020</c:v>
                </c:pt>
                <c:pt idx="1">
                  <c:v>Budget 2021</c:v>
                </c:pt>
                <c:pt idx="2">
                  <c:v>Prognose 2021</c:v>
                </c:pt>
                <c:pt idx="3">
                  <c:v>Budget 2022</c:v>
                </c:pt>
              </c:strCache>
            </c:strRef>
          </c:cat>
          <c:val>
            <c:numRef>
              <c:f>Steuern!$B$34:$E$34</c:f>
              <c:numCache>
                <c:formatCode>#,##0.0</c:formatCode>
                <c:ptCount val="4"/>
                <c:pt idx="0">
                  <c:v>3058026.5</c:v>
                </c:pt>
                <c:pt idx="1">
                  <c:v>2600000</c:v>
                </c:pt>
                <c:pt idx="2">
                  <c:v>2600000</c:v>
                </c:pt>
                <c:pt idx="3">
                  <c:v>2600000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D6-4E47-995A-21693DDC3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96580696"/>
        <c:axId val="396581088"/>
      </c:barChart>
      <c:lineChart>
        <c:grouping val="standard"/>
        <c:varyColors val="0"/>
        <c:ser>
          <c:idx val="4"/>
          <c:order val="4"/>
          <c:tx>
            <c:strRef>
              <c:f>Steuern!$A$35</c:f>
              <c:strCache>
                <c:ptCount val="1"/>
                <c:pt idx="0">
                  <c:v>Total</c:v>
                </c:pt>
              </c:strCache>
            </c:strRef>
          </c:tx>
          <c:spPr>
            <a:ln w="952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464527296372862E-2"/>
                  <c:y val="-5.1847281225769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998015596873994E-2"/>
                      <c:h val="3.84910479105493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CD6-4E47-995A-21693DDC303A}"/>
                </c:ext>
              </c:extLst>
            </c:dLbl>
            <c:dLbl>
              <c:idx val="1"/>
              <c:layout>
                <c:manualLayout>
                  <c:x val="-4.4123429321422616E-2"/>
                  <c:y val="-5.4455207662149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998015596873994E-2"/>
                      <c:h val="3.84910479105493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CD6-4E47-995A-21693DDC303A}"/>
                </c:ext>
              </c:extLst>
            </c:dLbl>
            <c:dLbl>
              <c:idx val="2"/>
              <c:layout>
                <c:manualLayout>
                  <c:x val="-4.8805625271323205E-2"/>
                  <c:y val="-5.1847281225769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998015596873994E-2"/>
                      <c:h val="3.84910479105493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0CD6-4E47-995A-21693DDC303A}"/>
                </c:ext>
              </c:extLst>
            </c:dLbl>
            <c:dLbl>
              <c:idx val="3"/>
              <c:layout>
                <c:manualLayout>
                  <c:x val="-4.8435842394335085E-2"/>
                  <c:y val="-5.18472812257691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998015596873994E-2"/>
                      <c:h val="3.84910479105493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CD6-4E47-995A-21693DDC303A}"/>
                </c:ext>
              </c:extLst>
            </c:dLbl>
            <c:spPr>
              <a:solidFill>
                <a:schemeClr val="lt1"/>
              </a:solidFill>
              <a:ln w="12700"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Steuern!$B$30:$E$30</c:f>
              <c:strCache>
                <c:ptCount val="4"/>
                <c:pt idx="0">
                  <c:v>Rechnung 2020</c:v>
                </c:pt>
                <c:pt idx="1">
                  <c:v>Budget 2021</c:v>
                </c:pt>
                <c:pt idx="2">
                  <c:v>Prognose 2021</c:v>
                </c:pt>
                <c:pt idx="3">
                  <c:v>Budget 2022</c:v>
                </c:pt>
              </c:strCache>
            </c:strRef>
          </c:cat>
          <c:val>
            <c:numRef>
              <c:f>Steuern!$B$35:$E$35</c:f>
              <c:numCache>
                <c:formatCode>#,##0.0</c:formatCode>
                <c:ptCount val="4"/>
                <c:pt idx="0">
                  <c:v>154668111.60000002</c:v>
                </c:pt>
                <c:pt idx="1">
                  <c:v>135980000</c:v>
                </c:pt>
                <c:pt idx="2">
                  <c:v>148980000</c:v>
                </c:pt>
                <c:pt idx="3">
                  <c:v>139450000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CD6-4E47-995A-21693DDC3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580696"/>
        <c:axId val="396581088"/>
      </c:lineChart>
      <c:catAx>
        <c:axId val="396580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396581088"/>
        <c:crosses val="autoZero"/>
        <c:auto val="1"/>
        <c:lblAlgn val="ctr"/>
        <c:lblOffset val="100"/>
        <c:noMultiLvlLbl val="0"/>
      </c:catAx>
      <c:valAx>
        <c:axId val="39658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396580696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9.132665814909454E-3"/>
                <c:y val="5.5047570550748506E-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r>
                    <a:rPr lang="de-CH" sz="1100" dirty="0"/>
                    <a:t>Mio. Franken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446365353224679"/>
          <c:y val="0.80839995369140283"/>
          <c:w val="0.87383090154038789"/>
          <c:h val="0.143557094641199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>
          <a:solidFill>
            <a:sysClr val="windowText" lastClr="000000"/>
          </a:solidFill>
          <a:latin typeface="Arial Narrow" panose="020B0606020202030204" pitchFamily="34" charset="0"/>
        </a:defRPr>
      </a:pPr>
      <a:endParaRPr lang="de-D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Tabelle1!$A$7</c:f>
              <c:strCache>
                <c:ptCount val="1"/>
                <c:pt idx="0">
                  <c:v>Rechnung</c:v>
                </c:pt>
              </c:strCache>
            </c:strRef>
          </c:tx>
          <c:spPr>
            <a:pattFill prst="dkUpDiag">
              <a:fgClr>
                <a:srgbClr val="006600"/>
              </a:fgClr>
              <a:bgClr>
                <a:srgbClr val="92D050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numFmt formatCode="#,##0.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Tabelle1!$B$1:$L$1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Tabelle1!$B$7:$L$7</c:f>
              <c:numCache>
                <c:formatCode>#,##0.00</c:formatCode>
                <c:ptCount val="11"/>
                <c:pt idx="0">
                  <c:v>15903466.99</c:v>
                </c:pt>
                <c:pt idx="1">
                  <c:v>20759360.219999999</c:v>
                </c:pt>
                <c:pt idx="2">
                  <c:v>21100000</c:v>
                </c:pt>
                <c:pt idx="3">
                  <c:v>28500000</c:v>
                </c:pt>
                <c:pt idx="4">
                  <c:v>49200000</c:v>
                </c:pt>
                <c:pt idx="5">
                  <c:v>46900000</c:v>
                </c:pt>
                <c:pt idx="6">
                  <c:v>24700000</c:v>
                </c:pt>
                <c:pt idx="7">
                  <c:v>41400000</c:v>
                </c:pt>
                <c:pt idx="8">
                  <c:v>52100000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94-4404-9310-C4A91CF1B540}"/>
            </c:ext>
          </c:extLst>
        </c:ser>
        <c:ser>
          <c:idx val="1"/>
          <c:order val="1"/>
          <c:tx>
            <c:strRef>
              <c:f>Tabelle1!$A$8</c:f>
              <c:strCache>
                <c:ptCount val="1"/>
                <c:pt idx="0">
                  <c:v>Prognose</c:v>
                </c:pt>
              </c:strCache>
            </c:strRef>
          </c:tx>
          <c:spPr>
            <a:pattFill prst="pct5">
              <a:fgClr>
                <a:srgbClr val="006600"/>
              </a:fgClr>
              <a:bgClr>
                <a:srgbClr val="9BBB59">
                  <a:lumMod val="60000"/>
                  <a:lumOff val="40000"/>
                </a:srgbClr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dLbl>
              <c:idx val="9"/>
              <c:layout>
                <c:manualLayout>
                  <c:x val="-6.8360190814285059E-3"/>
                  <c:y val="3.75253813406072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594-4404-9310-C4A91CF1B540}"/>
                </c:ext>
              </c:extLst>
            </c:dLbl>
            <c:numFmt formatCode="#,##0.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Tabelle1!$B$1:$L$1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Tabelle1!$B$8:$L$8</c:f>
              <c:numCache>
                <c:formatCode>General</c:formatCode>
                <c:ptCount val="11"/>
                <c:pt idx="9" formatCode="#,##0.00">
                  <c:v>43300000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94-4404-9310-C4A91CF1B540}"/>
            </c:ext>
          </c:extLst>
        </c:ser>
        <c:ser>
          <c:idx val="2"/>
          <c:order val="2"/>
          <c:tx>
            <c:strRef>
              <c:f>Tabelle1!$A$9</c:f>
              <c:strCache>
                <c:ptCount val="1"/>
                <c:pt idx="0">
                  <c:v>Budget</c:v>
                </c:pt>
              </c:strCache>
            </c:strRef>
          </c:tx>
          <c:spPr>
            <a:pattFill prst="zigZag">
              <a:fgClr>
                <a:srgbClr val="006600"/>
              </a:fgClr>
              <a:bgClr>
                <a:srgbClr val="9BBB59">
                  <a:lumMod val="20000"/>
                  <a:lumOff val="80000"/>
                </a:srgbClr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dLbl>
              <c:idx val="9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8BC-401C-AEFC-26E39A5A2FDE}"/>
                </c:ext>
              </c:extLst>
            </c:dLbl>
            <c:numFmt formatCode="#,##0.0,," sourceLinked="0"/>
            <c:spPr>
              <a:noFill/>
              <a:ln>
                <a:noFill/>
              </a:ln>
              <a:effectLst>
                <a:glow rad="139700">
                  <a:sysClr val="window" lastClr="FFFFFF"/>
                </a:glo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Tabelle1!$B$1:$L$1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Tabelle1!$B$9:$L$9</c:f>
              <c:numCache>
                <c:formatCode>General</c:formatCode>
                <c:ptCount val="11"/>
                <c:pt idx="9" formatCode="#,##0.00">
                  <c:v>30300000</c:v>
                </c:pt>
                <c:pt idx="10" formatCode="#,##0.00">
                  <c:v>36000000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94-4404-9310-C4A91CF1B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4"/>
        <c:axId val="371753072"/>
        <c:axId val="371754384"/>
      </c:barChart>
      <c:catAx>
        <c:axId val="37175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371754384"/>
        <c:crosses val="autoZero"/>
        <c:auto val="1"/>
        <c:lblAlgn val="ctr"/>
        <c:lblOffset val="100"/>
        <c:noMultiLvlLbl val="0"/>
      </c:catAx>
      <c:valAx>
        <c:axId val="37175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de-CH" dirty="0" smtClean="0"/>
                  <a:t>Mio. Franken</a:t>
                </a:r>
                <a:endParaRPr lang="de-CH" dirty="0"/>
              </a:p>
            </c:rich>
          </c:tx>
          <c:layout>
            <c:manualLayout>
              <c:xMode val="edge"/>
              <c:yMode val="edge"/>
              <c:x val="4.7961626167258992E-3"/>
              <c:y val="2.012316737328577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#,##0.0,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37175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 Narrow" panose="020B0606020202030204" pitchFamily="34" charset="0"/>
        </a:defRPr>
      </a:pPr>
      <a:endParaRPr lang="de-D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10102042587694"/>
          <c:y val="4.0759636170343373E-2"/>
          <c:w val="0.85320776026067668"/>
          <c:h val="0.656185736534400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Wasserfall!$A$3</c:f>
              <c:strCache>
                <c:ptCount val="1"/>
                <c:pt idx="0">
                  <c:v>BLANK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Wasserfall!$C$2:$K$2</c:f>
              <c:strCache>
                <c:ptCount val="5"/>
                <c:pt idx="3">
                  <c:v>Budget </c:v>
                </c:pt>
                <c:pt idx="4">
                  <c:v>2022</c:v>
                </c:pt>
              </c:strCache>
            </c:strRef>
          </c:cat>
          <c:val>
            <c:numRef>
              <c:f>Wasserfall!$C$3:$J$3</c:f>
              <c:numCache>
                <c:formatCode>#,##0.0,,_ ;[Red]\-#,##0.0,,</c:formatCode>
                <c:ptCount val="8"/>
                <c:pt idx="0">
                  <c:v>0</c:v>
                </c:pt>
                <c:pt idx="1">
                  <c:v>1610000</c:v>
                </c:pt>
                <c:pt idx="2">
                  <c:v>10190000</c:v>
                </c:pt>
                <c:pt idx="3">
                  <c:v>14605000</c:v>
                </c:pt>
                <c:pt idx="4">
                  <c:v>16709000</c:v>
                </c:pt>
                <c:pt idx="5">
                  <c:v>18199000</c:v>
                </c:pt>
                <c:pt idx="6">
                  <c:v>18953000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FA-4F5E-B42F-F6D3255D0BEC}"/>
            </c:ext>
          </c:extLst>
        </c:ser>
        <c:ser>
          <c:idx val="1"/>
          <c:order val="1"/>
          <c:tx>
            <c:strRef>
              <c:f>Wasserfall!$A$4</c:f>
              <c:strCache>
                <c:ptCount val="1"/>
                <c:pt idx="0">
                  <c:v>Gebäude Verwaltungsvermögen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3348346341758521E-17"/>
                  <c:y val="-2.418160740111701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DFA-4F5E-B42F-F6D3255D0B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00" b="1" i="0" u="none" strike="noStrike" kern="1200" baseline="0">
                    <a:solidFill>
                      <a:sysClr val="windowText" lastClr="000000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Wasserfall!$C$2:$K$2</c:f>
              <c:strCache>
                <c:ptCount val="5"/>
                <c:pt idx="3">
                  <c:v>Budget </c:v>
                </c:pt>
                <c:pt idx="4">
                  <c:v>2022</c:v>
                </c:pt>
              </c:strCache>
            </c:strRef>
          </c:cat>
          <c:val>
            <c:numRef>
              <c:f>Wasserfall!$C$4:$J$4</c:f>
              <c:numCache>
                <c:formatCode>General</c:formatCode>
                <c:ptCount val="8"/>
                <c:pt idx="0" formatCode="#,##0.0,,_ ;[Red]\-#,##0.0,,">
                  <c:v>1610000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FA-4F5E-B42F-F6D3255D0BEC}"/>
            </c:ext>
          </c:extLst>
        </c:ser>
        <c:ser>
          <c:idx val="2"/>
          <c:order val="2"/>
          <c:tx>
            <c:strRef>
              <c:f>Wasserfall!$A$5</c:f>
              <c:strCache>
                <c:ptCount val="1"/>
                <c:pt idx="0">
                  <c:v>Tiefbau und Abfallentsorgung</c:v>
                </c:pt>
              </c:strCache>
            </c:strRef>
          </c:tx>
          <c:spPr>
            <a:pattFill prst="zigZag">
              <a:fgClr>
                <a:srgbClr val="4700B0"/>
              </a:fgClr>
              <a:bgClr>
                <a:srgbClr val="EBDDFF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4.35743025329226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DFA-4F5E-B42F-F6D3255D0B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00" b="1" i="0" u="none" strike="noStrike" kern="1200" baseline="0">
                    <a:solidFill>
                      <a:sysClr val="windowText" lastClr="000000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Wasserfall!$C$2:$K$2</c:f>
              <c:strCache>
                <c:ptCount val="5"/>
                <c:pt idx="3">
                  <c:v>Budget </c:v>
                </c:pt>
                <c:pt idx="4">
                  <c:v>2022</c:v>
                </c:pt>
              </c:strCache>
            </c:strRef>
          </c:cat>
          <c:val>
            <c:numRef>
              <c:f>Wasserfall!$C$5:$J$5</c:f>
              <c:numCache>
                <c:formatCode>#,##0.0,,_ ;[Red]\-#,##0.0,,</c:formatCode>
                <c:ptCount val="8"/>
                <c:pt idx="1">
                  <c:v>8580000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FA-4F5E-B42F-F6D3255D0BEC}"/>
            </c:ext>
          </c:extLst>
        </c:ser>
        <c:ser>
          <c:idx val="3"/>
          <c:order val="3"/>
          <c:tx>
            <c:strRef>
              <c:f>Wasserfall!$A$6</c:f>
              <c:strCache>
                <c:ptCount val="1"/>
                <c:pt idx="0">
                  <c:v>Schulen</c:v>
                </c:pt>
              </c:strCache>
            </c:strRef>
          </c:tx>
          <c:spPr>
            <a:pattFill prst="diagBrick">
              <a:fgClr>
                <a:schemeClr val="accent5">
                  <a:lumMod val="75000"/>
                </a:schemeClr>
              </a:fgClr>
              <a:bgClr>
                <a:schemeClr val="accent5">
                  <a:lumMod val="20000"/>
                  <a:lumOff val="80000"/>
                </a:schemeClr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3.235611729818355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DFA-4F5E-B42F-F6D3255D0B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00" b="1" i="0" u="none" strike="noStrike" kern="1200" baseline="0">
                    <a:solidFill>
                      <a:sysClr val="windowText" lastClr="000000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Wasserfall!$C$2:$K$2</c:f>
              <c:strCache>
                <c:ptCount val="5"/>
                <c:pt idx="3">
                  <c:v>Budget </c:v>
                </c:pt>
                <c:pt idx="4">
                  <c:v>2022</c:v>
                </c:pt>
              </c:strCache>
            </c:strRef>
          </c:cat>
          <c:val>
            <c:numRef>
              <c:f>Wasserfall!$C$6:$J$6</c:f>
              <c:numCache>
                <c:formatCode>General</c:formatCode>
                <c:ptCount val="8"/>
                <c:pt idx="2" formatCode="#,##0.0,,_ ;[Red]\-#,##0.0,,">
                  <c:v>4415000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FA-4F5E-B42F-F6D3255D0BEC}"/>
            </c:ext>
          </c:extLst>
        </c:ser>
        <c:ser>
          <c:idx val="4"/>
          <c:order val="4"/>
          <c:tx>
            <c:strRef>
              <c:f>Wasserfall!$A$7</c:f>
              <c:strCache>
                <c:ptCount val="1"/>
                <c:pt idx="0">
                  <c:v>Alterszentren</c:v>
                </c:pt>
              </c:strCache>
            </c:strRef>
          </c:tx>
          <c:spPr>
            <a:solidFill>
              <a:srgbClr val="008000"/>
            </a:solidFill>
            <a:ln w="3175">
              <a:solidFill>
                <a:schemeClr val="tx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8000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DFA-4F5E-B42F-F6D3255D0B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00" b="1" i="0" u="none" strike="noStrike" kern="1200" baseline="0">
                    <a:solidFill>
                      <a:sysClr val="windowText" lastClr="000000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Wasserfall!$C$2:$K$2</c:f>
              <c:strCache>
                <c:ptCount val="5"/>
                <c:pt idx="3">
                  <c:v>Budget </c:v>
                </c:pt>
                <c:pt idx="4">
                  <c:v>2022</c:v>
                </c:pt>
              </c:strCache>
            </c:strRef>
          </c:cat>
          <c:val>
            <c:numRef>
              <c:f>Wasserfall!$C$7:$J$7</c:f>
              <c:numCache>
                <c:formatCode>General</c:formatCode>
                <c:ptCount val="8"/>
                <c:pt idx="3" formatCode="#,##0.0,,_ ;[Red]\-#,##0.0,,">
                  <c:v>2104000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DFA-4F5E-B42F-F6D3255D0BEC}"/>
            </c:ext>
          </c:extLst>
        </c:ser>
        <c:ser>
          <c:idx val="5"/>
          <c:order val="5"/>
          <c:tx>
            <c:strRef>
              <c:f>Wasserfall!$A$8</c:f>
              <c:strCache>
                <c:ptCount val="1"/>
                <c:pt idx="0">
                  <c:v>Freizeit und Kultur</c:v>
                </c:pt>
              </c:strCache>
            </c:strRef>
          </c:tx>
          <c:spPr>
            <a:solidFill>
              <a:srgbClr val="FFCC00"/>
            </a:solidFill>
            <a:ln w="3175">
              <a:solidFill>
                <a:schemeClr val="tx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CC00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DFA-4F5E-B42F-F6D3255D0B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00" b="1" i="0" u="none" strike="noStrike" kern="1200" baseline="0">
                    <a:solidFill>
                      <a:sysClr val="windowText" lastClr="000000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Wasserfall!$C$2:$K$2</c:f>
              <c:strCache>
                <c:ptCount val="5"/>
                <c:pt idx="3">
                  <c:v>Budget </c:v>
                </c:pt>
                <c:pt idx="4">
                  <c:v>2022</c:v>
                </c:pt>
              </c:strCache>
            </c:strRef>
          </c:cat>
          <c:val>
            <c:numRef>
              <c:f>Wasserfall!$C$8:$J$8</c:f>
              <c:numCache>
                <c:formatCode>General</c:formatCode>
                <c:ptCount val="8"/>
                <c:pt idx="4" formatCode="#,##0.0,,_ ;[Red]\-#,##0.0,,">
                  <c:v>1490000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DFA-4F5E-B42F-F6D3255D0BEC}"/>
            </c:ext>
          </c:extLst>
        </c:ser>
        <c:ser>
          <c:idx val="7"/>
          <c:order val="6"/>
          <c:tx>
            <c:strRef>
              <c:f>Wasserfall!$A$9</c:f>
              <c:strCache>
                <c:ptCount val="1"/>
                <c:pt idx="0">
                  <c:v>Übrige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dLbls>
            <c:dLbl>
              <c:idx val="5"/>
              <c:layout>
                <c:manualLayout>
                  <c:x val="0"/>
                  <c:y val="3.61102821331006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DFA-4F5E-B42F-F6D3255D0B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100" b="1" i="0" u="none" strike="noStrike" kern="1200" baseline="0">
                    <a:solidFill>
                      <a:sysClr val="windowText" lastClr="000000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Wasserfall!$C$2:$K$2</c:f>
              <c:strCache>
                <c:ptCount val="5"/>
                <c:pt idx="3">
                  <c:v>Budget </c:v>
                </c:pt>
                <c:pt idx="4">
                  <c:v>2022</c:v>
                </c:pt>
              </c:strCache>
            </c:strRef>
          </c:cat>
          <c:val>
            <c:numRef>
              <c:f>Wasserfall!$C$9:$J$9</c:f>
              <c:numCache>
                <c:formatCode>General</c:formatCode>
                <c:ptCount val="8"/>
                <c:pt idx="5" formatCode="#,##0.0,,_ ;[Red]\-#,##0.0,,">
                  <c:v>754000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DFA-4F5E-B42F-F6D3255D0BEC}"/>
            </c:ext>
          </c:extLst>
        </c:ser>
        <c:ser>
          <c:idx val="8"/>
          <c:order val="7"/>
          <c:tx>
            <c:strRef>
              <c:f>Wasserfall!$A$10</c:f>
              <c:strCache>
                <c:ptCount val="1"/>
                <c:pt idx="0">
                  <c:v>Finanzvermögen</c:v>
                </c:pt>
              </c:strCache>
            </c:strRef>
          </c:tx>
          <c:spPr>
            <a:pattFill prst="pct10">
              <a:fgClr>
                <a:schemeClr val="accent1">
                  <a:lumMod val="75000"/>
                </a:schemeClr>
              </a:fgClr>
              <a:bgClr>
                <a:schemeClr val="accent1">
                  <a:lumMod val="20000"/>
                  <a:lumOff val="80000"/>
                </a:schemeClr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Wasserfall!$C$2:$K$2</c:f>
              <c:strCache>
                <c:ptCount val="5"/>
                <c:pt idx="3">
                  <c:v>Budget </c:v>
                </c:pt>
                <c:pt idx="4">
                  <c:v>2022</c:v>
                </c:pt>
              </c:strCache>
            </c:strRef>
          </c:cat>
          <c:val>
            <c:numRef>
              <c:f>Wasserfall!$C$10:$J$10</c:f>
              <c:numCache>
                <c:formatCode>General</c:formatCode>
                <c:ptCount val="8"/>
                <c:pt idx="6" formatCode="#,##0.0,,_ ;[Red]\-#,##0.0,,">
                  <c:v>760000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DFA-4F5E-B42F-F6D3255D0BEC}"/>
            </c:ext>
          </c:extLst>
        </c:ser>
        <c:ser>
          <c:idx val="9"/>
          <c:order val="8"/>
          <c:tx>
            <c:strRef>
              <c:f>Wasserfall!$A$11</c:f>
              <c:strCache>
                <c:ptCount val="1"/>
                <c:pt idx="0">
                  <c:v>Total Nettoinvestitionen</c:v>
                </c:pt>
              </c:strCache>
            </c:strRef>
          </c:tx>
          <c:spPr>
            <a:pattFill prst="dkUpDiag">
              <a:fgClr>
                <a:srgbClr val="C00000"/>
              </a:fgClr>
              <a:bgClr>
                <a:srgbClr val="FF0000"/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numFmt formatCode="#,##0.0,,_ ;[Red]\-#,##0.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Wasserfall!$C$2:$K$2</c:f>
              <c:strCache>
                <c:ptCount val="5"/>
                <c:pt idx="3">
                  <c:v>Budget </c:v>
                </c:pt>
                <c:pt idx="4">
                  <c:v>2022</c:v>
                </c:pt>
              </c:strCache>
            </c:strRef>
          </c:cat>
          <c:val>
            <c:numRef>
              <c:f>Wasserfall!$C$11:$J$11</c:f>
              <c:numCache>
                <c:formatCode>General</c:formatCode>
                <c:ptCount val="8"/>
                <c:pt idx="7" formatCode="#,##0.0,,_ ;[Red]\-#,##0.0,,">
                  <c:v>19713000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DFA-4F5E-B42F-F6D3255D0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655043312"/>
        <c:axId val="655043704"/>
      </c:barChart>
      <c:catAx>
        <c:axId val="65504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655043704"/>
        <c:crosses val="autoZero"/>
        <c:auto val="1"/>
        <c:lblAlgn val="ctr"/>
        <c:lblOffset val="100"/>
        <c:noMultiLvlLbl val="0"/>
      </c:catAx>
      <c:valAx>
        <c:axId val="655043704"/>
        <c:scaling>
          <c:orientation val="minMax"/>
          <c:max val="2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Mio. Franken</a:t>
                </a:r>
              </a:p>
            </c:rich>
          </c:tx>
          <c:layout>
            <c:manualLayout>
              <c:xMode val="edge"/>
              <c:yMode val="edge"/>
              <c:x val="2.6819200572884357E-3"/>
              <c:y val="5.80170340024477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#,##0.0,,_ ;[Red]\-#,##0.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65504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7.1335453929185999E-2"/>
          <c:y val="0.81261965978742456"/>
          <c:w val="0.87237155085619411"/>
          <c:h val="0.187380340212575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 Narrow" panose="020B0606020202030204" pitchFamily="34" charset="0"/>
        </a:defRPr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13065147012266"/>
          <c:y val="4.8921503224371804E-2"/>
          <c:w val="0.86033497758305499"/>
          <c:h val="0.725571376638661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Gesamtergebnis Erfolgsrechnung</c:v>
                </c:pt>
              </c:strCache>
            </c:strRef>
          </c:tx>
          <c:spPr>
            <a:pattFill prst="dkUpDiag">
              <a:fgClr>
                <a:srgbClr val="C00000"/>
              </a:fgClr>
              <a:bgClr>
                <a:srgbClr val="FF0000"/>
              </a:bgClr>
            </a:pattFill>
            <a:ln>
              <a:solidFill>
                <a:schemeClr val="tx1"/>
              </a:solidFill>
            </a:ln>
            <a:effectLst/>
          </c:spPr>
          <c:invertIfNegative val="1"/>
          <c:dPt>
            <c:idx val="0"/>
            <c:invertIfNegative val="1"/>
            <c:bubble3D val="0"/>
            <c:spPr>
              <a:pattFill prst="dkUpDiag">
                <a:fgClr>
                  <a:srgbClr val="006600"/>
                </a:fgClr>
                <a:bgClr>
                  <a:srgbClr val="00CC00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97-4DB4-8A88-8DD20EA80209}"/>
              </c:ext>
            </c:extLst>
          </c:dPt>
          <c:dPt>
            <c:idx val="5"/>
            <c:invertIfNegative val="1"/>
            <c:bubble3D val="0"/>
            <c:spPr>
              <a:pattFill prst="dkUpDiag">
                <a:fgClr>
                  <a:srgbClr val="006600"/>
                </a:fgClr>
                <a:bgClr>
                  <a:srgbClr val="00CC00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97-4DB4-8A88-8DD20EA80209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effectLst>
                      <a:glow rad="139700">
                        <a:schemeClr val="bg1"/>
                      </a:glow>
                    </a:effectLst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lc="http://schemas.openxmlformats.org/drawingml/2006/lockedCanvas" xmlns:comp="http://schemas.openxmlformats.org/drawingml/2006/compatibility" xmlns:we="http://schemas.microsoft.com/office/webextensions/webextension/2010/11" xmlns:wetp="http://schemas.microsoft.com/office/webextensions/taskpanes/2010/11" xmlns:w16cid="http://schemas.microsoft.com/office/word/2016/wordml/cid" xmlns:w16se="http://schemas.microsoft.com/office/word/2015/wordml/symex" xmlns:b="http://schemas.openxmlformats.org/officeDocument/2006/bibliography" xmlns:odgm="http://opendope.org/SmartArt/DataHierarchy" xmlns:odi="http://opendope.org/components" xmlns:oda="http://opendope.org/answers" xmlns:odq="http://opendope.org/questions" xmlns:odc="http://opendope.org/conditions" xmlns:odx="http://opendope.org/xpaths" xmlns:cppr="http://schemas.microsoft.com/office/2006/coverPageProps" xmlns:pvml="urn:schemas-microsoft-com:office:powerpoint" xmlns:w10="urn:schemas-microsoft-com:office:word" xmlns:v="urn:schemas-microsoft-com:vml" xmlns:o="urn:schemas-microsoft-com:office:office" xmlns:xvml="urn:schemas-microsoft-com:office:excel" xmlns:dsp="http://schemas.microsoft.com/office/drawing/2008/diagram" xmlns:xdr="http://schemas.openxmlformats.org/drawingml/2006/spreadsheetDrawing" xmlns:pic="http://schemas.openxmlformats.org/drawingml/2006/picture" xmlns:dgm="http://schemas.openxmlformats.org/drawingml/2006/diagram" xmlns:c14="http://schemas.microsoft.com/office/drawing/2007/8/2/chart" xmlns:cdr="http://schemas.openxmlformats.org/drawingml/2006/chartDrawing" xmlns:wne="http://schemas.microsoft.com/office/word/2006/wordml" xmlns:sl="http://schemas.openxmlformats.org/schemaLibrary/2006/main" xmlns:mc="http://schemas.openxmlformats.org/markup-compatibility/2006" xmlns:w15="http://schemas.microsoft.com/office/word/2012/word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="http://schemas.openxmlformats.org/wordprocessingml/2006/main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Rechn. 2020</c:v>
                </c:pt>
                <c:pt idx="1">
                  <c:v>Budget 2021</c:v>
                </c:pt>
                <c:pt idx="2">
                  <c:v>Budget 2022</c:v>
                </c:pt>
                <c:pt idx="3">
                  <c:v>Plan 2023</c:v>
                </c:pt>
                <c:pt idx="4">
                  <c:v>Plan 2024</c:v>
                </c:pt>
                <c:pt idx="5">
                  <c:v>Plan 2025</c:v>
                </c:pt>
              </c:strCache>
            </c:strRef>
          </c:cat>
          <c:val>
            <c:numRef>
              <c:f>Tabelle1!$B$2:$G$2</c:f>
              <c:numCache>
                <c:formatCode>\ #,##0.00\ </c:formatCode>
                <c:ptCount val="6"/>
                <c:pt idx="0">
                  <c:v>3.03</c:v>
                </c:pt>
                <c:pt idx="1">
                  <c:v>-1.32</c:v>
                </c:pt>
                <c:pt idx="2">
                  <c:v>-4.0599999999999996</c:v>
                </c:pt>
                <c:pt idx="3">
                  <c:v>-4.42</c:v>
                </c:pt>
                <c:pt idx="4">
                  <c:v>-11.11</c:v>
                </c:pt>
                <c:pt idx="5">
                  <c:v>58.14</c:v>
                </c:pt>
              </c:numCache>
            </c:numRef>
          </c:val>
          <c:extLst xmlns:lc="http://schemas.openxmlformats.org/drawingml/2006/lockedCanvas" xmlns:comp="http://schemas.openxmlformats.org/drawingml/2006/compatibility" xmlns:we="http://schemas.microsoft.com/office/webextensions/webextension/2010/11" xmlns:wetp="http://schemas.microsoft.com/office/webextensions/taskpanes/2010/11" xmlns:w16cid="http://schemas.microsoft.com/office/word/2016/wordml/cid" xmlns:w16se="http://schemas.microsoft.com/office/word/2015/wordml/symex" xmlns:b="http://schemas.openxmlformats.org/officeDocument/2006/bibliography" xmlns:odgm="http://opendope.org/SmartArt/DataHierarchy" xmlns:odi="http://opendope.org/components" xmlns:oda="http://opendope.org/answers" xmlns:odq="http://opendope.org/questions" xmlns:odc="http://opendope.org/conditions" xmlns:odx="http://opendope.org/xpaths" xmlns:cppr="http://schemas.microsoft.com/office/2006/coverPageProps" xmlns:pvml="urn:schemas-microsoft-com:office:powerpoint" xmlns:w10="urn:schemas-microsoft-com:office:word" xmlns:v="urn:schemas-microsoft-com:vml" xmlns:o="urn:schemas-microsoft-com:office:office" xmlns:xvml="urn:schemas-microsoft-com:office:excel" xmlns:dsp="http://schemas.microsoft.com/office/drawing/2008/diagram" xmlns:xdr="http://schemas.openxmlformats.org/drawingml/2006/spreadsheetDrawing" xmlns:pic="http://schemas.openxmlformats.org/drawingml/2006/picture" xmlns:dgm="http://schemas.openxmlformats.org/drawingml/2006/diagram" xmlns:c14="http://schemas.microsoft.com/office/drawing/2007/8/2/chart" xmlns:cdr="http://schemas.openxmlformats.org/drawingml/2006/chartDrawing" xmlns:wne="http://schemas.microsoft.com/office/word/2006/wordml" xmlns:sl="http://schemas.openxmlformats.org/schemaLibrary/2006/main" xmlns:mc="http://schemas.openxmlformats.org/markup-compatibility/2006" xmlns:w15="http://schemas.microsoft.com/office/word/2012/word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="http://schemas.openxmlformats.org/wordprocessingml/2006/main">
            <c:ext xmlns:c16="http://schemas.microsoft.com/office/drawing/2014/chart" uri="{C3380CC4-5D6E-409C-BE32-E72D297353CC}">
              <c16:uniqueId val="{00000004-1D97-4DB4-8A88-8DD20EA80209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Gesamtergebnis Erfolgsrechnung vor Einlage bzw. Beanspruchung finanzpol. Reserven</c:v>
                </c:pt>
              </c:strCache>
            </c:strRef>
          </c:tx>
          <c:spPr>
            <a:pattFill prst="zigZag">
              <a:fgClr>
                <a:srgbClr val="C00000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pattFill prst="zigZag">
                <a:fgClr>
                  <a:srgbClr val="008000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1D97-4DB4-8A88-8DD20EA80209}"/>
              </c:ext>
            </c:extLst>
          </c:dPt>
          <c:dLbls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>
                      <a:solidFill>
                        <a:sysClr val="windowText" lastClr="000000"/>
                      </a:solidFill>
                      <a:effectLst>
                        <a:glow rad="139700">
                          <a:schemeClr val="bg1"/>
                        </a:glow>
                      </a:effectLst>
                    </a:defRPr>
                  </a:pPr>
                  <a:endParaRPr lang="de-DE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D97-4DB4-8A88-8DD20EA8020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effectLst>
                      <a:glow rad="139700">
                        <a:schemeClr val="bg1"/>
                      </a:glow>
                    </a:effectLst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Tabelle1!$B$1:$G$1</c:f>
              <c:strCache>
                <c:ptCount val="6"/>
                <c:pt idx="0">
                  <c:v>Rechn. 2020</c:v>
                </c:pt>
                <c:pt idx="1">
                  <c:v>Budget 2021</c:v>
                </c:pt>
                <c:pt idx="2">
                  <c:v>Budget 2022</c:v>
                </c:pt>
                <c:pt idx="3">
                  <c:v>Plan 2023</c:v>
                </c:pt>
                <c:pt idx="4">
                  <c:v>Plan 2024</c:v>
                </c:pt>
                <c:pt idx="5">
                  <c:v>Plan 2025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  <c:pt idx="0">
                  <c:v>24.5</c:v>
                </c:pt>
                <c:pt idx="1">
                  <c:v>-3.61</c:v>
                </c:pt>
                <c:pt idx="2" formatCode="0.00">
                  <c:v>-7.6296999999999997</c:v>
                </c:pt>
                <c:pt idx="3" formatCode="0.00">
                  <c:v>-7.4781199999999997</c:v>
                </c:pt>
                <c:pt idx="4" formatCode="\ #,##0.00\ ">
                  <c:v>-11.11</c:v>
                </c:pt>
                <c:pt idx="5" formatCode="0.00">
                  <c:v>-13.260491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97-4DB4-8A88-8DD20EA80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416941984"/>
        <c:axId val="417414512"/>
      </c:barChart>
      <c:catAx>
        <c:axId val="416941984"/>
        <c:scaling>
          <c:orientation val="minMax"/>
        </c:scaling>
        <c:delete val="0"/>
        <c:axPos val="b"/>
        <c:numFmt formatCode="#,##0.00" sourceLinked="0"/>
        <c:majorTickMark val="none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de-DE"/>
          </a:p>
        </c:txPr>
        <c:crossAx val="417414512"/>
        <c:crosses val="autoZero"/>
        <c:auto val="1"/>
        <c:lblAlgn val="ctr"/>
        <c:lblOffset val="100"/>
        <c:tickLblSkip val="1"/>
        <c:noMultiLvlLbl val="0"/>
      </c:catAx>
      <c:valAx>
        <c:axId val="41741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de-CH" b="0"/>
                  <a:t>Mio. Franken</a:t>
                </a:r>
              </a:p>
            </c:rich>
          </c:tx>
          <c:layout>
            <c:manualLayout>
              <c:xMode val="edge"/>
              <c:yMode val="edge"/>
              <c:x val="0"/>
              <c:y val="3.0805488873597266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41694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71997695410025"/>
          <c:w val="0.99021172265791446"/>
          <c:h val="0.13611584405607835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9525" cap="flat" cmpd="sng" algn="ctr">
      <a:noFill/>
      <a:round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0.05051</cdr:x>
      <cdr:y>0.31481</cdr:y>
    </cdr:to>
    <cdr:sp macro="" textlink="">
      <cdr:nvSpPr>
        <cdr:cNvPr id="2" name="Textfeld 1"/>
        <cdr:cNvSpPr txBox="1"/>
      </cdr:nvSpPr>
      <cdr:spPr>
        <a:xfrm xmlns:a="http://schemas.openxmlformats.org/drawingml/2006/main" rot="16200000">
          <a:off x="-432048" y="-1988839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de-CH" dirty="0">
              <a:latin typeface="Arial Narrow" panose="020B0606020202030204" pitchFamily="34" charset="0"/>
            </a:rPr>
            <a:t>i</a:t>
          </a:r>
          <a:r>
            <a:rPr lang="de-CH" dirty="0" smtClean="0">
              <a:latin typeface="Arial Narrow" panose="020B0606020202030204" pitchFamily="34" charset="0"/>
            </a:rPr>
            <a:t>n Mio. Franken</a:t>
          </a:r>
          <a:endParaRPr lang="de-CH" sz="1100" dirty="0">
            <a:latin typeface="Arial Narrow" panose="020B0606020202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CH" dirty="0" smtClean="0"/>
              <a:t>Medienkonferenz zum Budget 2019 und zum Finanzplan 2019-2022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AC191-D127-4F94-AC10-43ADA97460E2}" type="datetime1">
              <a:rPr lang="de-CH" smtClean="0"/>
              <a:t>25.08.2021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CH" dirty="0" smtClean="0"/>
              <a:t>27. August 2018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ADF1E-6583-491D-93F5-3088E092370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080808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de-CH" dirty="0" smtClean="0"/>
              <a:t>Medienkonferenz zum Budget 2020 und zum Finanzplan 2020-2023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4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17E3825-61B4-4A90-B307-FC2B61DA2458}" type="datetime1">
              <a:rPr lang="de-CH" smtClean="0"/>
              <a:t>25.08.2021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 dirty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2" y="4776792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 smtClean="0"/>
              <a:t>allenfalls Illustration</a:t>
            </a:r>
            <a:endParaRPr lang="de-CH" noProof="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7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176E51D-AA3F-4F1D-9B84-71BF143B888E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549711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AC5194C-13DF-4853-87AC-4A4368BC8F33}" type="datetime1">
              <a:rPr lang="de-CH" smtClean="0"/>
              <a:t>25.08.2021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74169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9525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2"/>
            <a:ext cx="5404444" cy="4311217"/>
          </a:xfrm>
          <a:noFill/>
          <a:ln/>
        </p:spPr>
        <p:txBody>
          <a:bodyPr lIns="99191" rIns="99191"/>
          <a:lstStyle/>
          <a:p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6D2796E-6E12-4923-9CF4-2EA926FE6D67}" type="datetime1">
              <a:rPr lang="de-CH" smtClean="0"/>
              <a:t>25.08.2021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97613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9525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2"/>
            <a:ext cx="5404444" cy="4311217"/>
          </a:xfrm>
          <a:noFill/>
          <a:ln/>
        </p:spPr>
        <p:txBody>
          <a:bodyPr lIns="99191" rIns="99191"/>
          <a:lstStyle/>
          <a:p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296447A-2A6B-41BD-BCE9-096C1DF296EF}" type="datetime1">
              <a:rPr lang="de-CH" smtClean="0"/>
              <a:t>25.08.2021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7208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9525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2"/>
            <a:ext cx="5404444" cy="4311217"/>
          </a:xfrm>
          <a:noFill/>
          <a:ln/>
        </p:spPr>
        <p:txBody>
          <a:bodyPr lIns="99191" rIns="99191"/>
          <a:lstStyle/>
          <a:p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1CAA4C9-18E7-4E6A-8619-1BF510686106}" type="datetime1">
              <a:rPr lang="de-CH" smtClean="0"/>
              <a:t>25.08.2021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94877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9525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2"/>
            <a:ext cx="5404444" cy="4311217"/>
          </a:xfrm>
          <a:noFill/>
          <a:ln/>
        </p:spPr>
        <p:txBody>
          <a:bodyPr lIns="99191" rIns="99191"/>
          <a:lstStyle/>
          <a:p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8ACDD3E-540F-4BD5-8A8D-8AD96892F26C}" type="datetime1">
              <a:rPr lang="de-CH" smtClean="0"/>
              <a:t>25.08.2021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68089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9525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2"/>
            <a:ext cx="5404444" cy="4311217"/>
          </a:xfrm>
          <a:noFill/>
          <a:ln/>
        </p:spPr>
        <p:txBody>
          <a:bodyPr lIns="99191" rIns="99191"/>
          <a:lstStyle/>
          <a:p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5430E57-E128-4D8C-86B6-3A4A24D5D8BC}" type="datetime1">
              <a:rPr lang="de-CH" smtClean="0"/>
              <a:t>25.08.2021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32923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9525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2"/>
            <a:ext cx="5404444" cy="4311217"/>
          </a:xfrm>
          <a:noFill/>
          <a:ln/>
        </p:spPr>
        <p:txBody>
          <a:bodyPr lIns="99191" rIns="99191"/>
          <a:lstStyle/>
          <a:p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D181FF5-1ED4-4C1A-B7CD-09F0BDF8F7F9}" type="datetime1">
              <a:rPr lang="de-CH" smtClean="0"/>
              <a:t>25.08.2021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6599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9525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2"/>
            <a:ext cx="5404444" cy="4311217"/>
          </a:xfrm>
          <a:noFill/>
          <a:ln/>
        </p:spPr>
        <p:txBody>
          <a:bodyPr lIns="99191" rIns="99191"/>
          <a:lstStyle/>
          <a:p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CFE6737-8D3D-407E-A4E3-098B3F2BFB10}" type="datetime1">
              <a:rPr lang="de-CH" smtClean="0"/>
              <a:t>25.08.2021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821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9525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2"/>
            <a:ext cx="5404444" cy="4311217"/>
          </a:xfrm>
          <a:noFill/>
          <a:ln/>
        </p:spPr>
        <p:txBody>
          <a:bodyPr lIns="99191" rIns="99191"/>
          <a:lstStyle/>
          <a:p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9BF30A2-DD2C-452A-99D4-2D8964E65E7C}" type="datetime1">
              <a:rPr lang="de-CH" smtClean="0"/>
              <a:t>25.08.2021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28344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9525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2"/>
            <a:ext cx="5404444" cy="4311217"/>
          </a:xfrm>
          <a:noFill/>
          <a:ln/>
        </p:spPr>
        <p:txBody>
          <a:bodyPr lIns="99191" rIns="99191"/>
          <a:lstStyle/>
          <a:p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AB6E88E4-B613-44F6-ADA4-0381B3B3EC4F}" type="datetime1">
              <a:rPr lang="de-CH" smtClean="0"/>
              <a:t>25.08.2021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393149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9525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2"/>
            <a:ext cx="5404444" cy="4311217"/>
          </a:xfrm>
          <a:noFill/>
          <a:ln/>
        </p:spPr>
        <p:txBody>
          <a:bodyPr lIns="99191" rIns="99191"/>
          <a:lstStyle/>
          <a:p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D6FABC0-7905-4F4B-B25B-B3F5DD972E2B}" type="datetime1">
              <a:rPr lang="de-CH" smtClean="0"/>
              <a:t>25.08.2021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44519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9525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2"/>
            <a:ext cx="5404444" cy="4311217"/>
          </a:xfrm>
          <a:noFill/>
          <a:ln/>
        </p:spPr>
        <p:txBody>
          <a:bodyPr lIns="99191" rIns="99191"/>
          <a:lstStyle/>
          <a:p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05EE6C7-98B1-4F9C-9B0C-45AE3EF0ACB9}" type="datetime1">
              <a:rPr lang="de-CH" smtClean="0"/>
              <a:t>25.08.2021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68792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9525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2"/>
            <a:ext cx="5404444" cy="4311217"/>
          </a:xfrm>
          <a:noFill/>
          <a:ln/>
        </p:spPr>
        <p:txBody>
          <a:bodyPr lIns="99191" rIns="99191"/>
          <a:lstStyle/>
          <a:p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E78A620-8F97-4763-81AF-BA52AC1A902B}" type="datetime1">
              <a:rPr lang="de-CH" smtClean="0"/>
              <a:t>25.08.2021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00942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9525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2"/>
            <a:ext cx="5404444" cy="4311217"/>
          </a:xfrm>
          <a:noFill/>
          <a:ln/>
        </p:spPr>
        <p:txBody>
          <a:bodyPr lIns="99191" rIns="99191"/>
          <a:lstStyle/>
          <a:p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FEBBAD9-A1E1-49B8-A4C5-080A3B9A6B5C}" type="datetime1">
              <a:rPr lang="de-CH" smtClean="0"/>
              <a:t>25.08.2021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9838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9525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2"/>
            <a:ext cx="5404444" cy="4311217"/>
          </a:xfrm>
          <a:noFill/>
          <a:ln/>
        </p:spPr>
        <p:txBody>
          <a:bodyPr lIns="99191" rIns="99191"/>
          <a:lstStyle/>
          <a:p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D6091DF-ACDF-418C-8AC4-E7E1FC1141E7}" type="datetime1">
              <a:rPr lang="de-CH" smtClean="0"/>
              <a:t>25.08.2021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36049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9525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2"/>
            <a:ext cx="5404444" cy="4311217"/>
          </a:xfrm>
          <a:noFill/>
          <a:ln/>
        </p:spPr>
        <p:txBody>
          <a:bodyPr lIns="99191" rIns="99191"/>
          <a:lstStyle/>
          <a:p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5D0EA06-000D-4480-AF72-8D5393AEA0CB}" type="datetime1">
              <a:rPr lang="de-CH" smtClean="0"/>
              <a:t>25.08.2021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5087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9525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2"/>
            <a:ext cx="5404444" cy="4311217"/>
          </a:xfrm>
          <a:noFill/>
          <a:ln/>
        </p:spPr>
        <p:txBody>
          <a:bodyPr lIns="99191" rIns="99191"/>
          <a:lstStyle/>
          <a:p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FDE5F9-2607-42A3-BAF7-87FA22919555}" type="datetime1">
              <a:rPr lang="de-CH" smtClean="0"/>
              <a:t>25.08.2021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551636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9525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2"/>
            <a:ext cx="5404444" cy="4311217"/>
          </a:xfrm>
          <a:noFill/>
          <a:ln/>
        </p:spPr>
        <p:txBody>
          <a:bodyPr lIns="99191" rIns="99191"/>
          <a:lstStyle/>
          <a:p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3E2D5CF-DADE-4278-ABF7-781829D0A347}" type="datetime1">
              <a:rPr lang="de-CH" smtClean="0"/>
              <a:t>25.08.2021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673736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4513" y="1277938"/>
            <a:ext cx="6145212" cy="34559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2EA11D7-5ECF-4521-8C32-2E0FF9519E57}" type="datetime1">
              <a:rPr lang="de-CH" smtClean="0"/>
              <a:t>25.08.2021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864872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4513" y="1277938"/>
            <a:ext cx="6145212" cy="34559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ECFC1A86-4EC1-4107-B12C-F6E5A6798DE9}" type="datetime1">
              <a:rPr lang="de-CH" smtClean="0"/>
              <a:t>25.08.2021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372900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3145186-5E29-4C81-80BF-A1E29B1EADE3}" type="datetime1">
              <a:rPr lang="de-CH" smtClean="0"/>
              <a:t>25.08.2021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98286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9525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2"/>
            <a:ext cx="5404444" cy="4311217"/>
          </a:xfrm>
          <a:noFill/>
          <a:ln/>
        </p:spPr>
        <p:txBody>
          <a:bodyPr lIns="99191" rIns="99191"/>
          <a:lstStyle/>
          <a:p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0AF5768-8ADA-4394-9645-A7D154A2F88A}" type="datetime1">
              <a:rPr lang="de-CH" smtClean="0"/>
              <a:t>25.08.2021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34952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9525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2"/>
            <a:ext cx="5404444" cy="4311217"/>
          </a:xfrm>
          <a:noFill/>
          <a:ln/>
        </p:spPr>
        <p:txBody>
          <a:bodyPr lIns="99191" rIns="99191"/>
          <a:lstStyle/>
          <a:p>
            <a:endParaRPr lang="de-DE" altLang="de-DE" sz="1200" dirty="0" smtClean="0">
              <a:latin typeface="Arial Narrow" panose="020B0606020202030204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8DB7C5D-5FC4-4E93-978D-FEB01CAA1D31}" type="datetime1">
              <a:rPr lang="de-CH" smtClean="0"/>
              <a:t>25.08.2021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884541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9525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2"/>
            <a:ext cx="5404444" cy="4311217"/>
          </a:xfrm>
          <a:noFill/>
          <a:ln/>
        </p:spPr>
        <p:txBody>
          <a:bodyPr lIns="99191" rIns="99191"/>
          <a:lstStyle/>
          <a:p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2F69119-59DE-48B3-99E7-46AA1A4FE766}" type="datetime1">
              <a:rPr lang="de-CH" smtClean="0"/>
              <a:t>25.08.2021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17036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9525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2"/>
            <a:ext cx="5404444" cy="4311217"/>
          </a:xfrm>
          <a:noFill/>
          <a:ln/>
        </p:spPr>
        <p:txBody>
          <a:bodyPr lIns="99191" rIns="99191"/>
          <a:lstStyle/>
          <a:p>
            <a:endParaRPr lang="de-DE" altLang="de-DE" sz="1200" dirty="0" smtClean="0">
              <a:latin typeface="Arial Narrow" panose="020B0606020202030204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608E277-C15E-4E37-B2A7-CECD36D90449}" type="datetime1">
              <a:rPr lang="de-CH" smtClean="0"/>
              <a:t>25.08.2021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2324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9525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2"/>
            <a:ext cx="5404444" cy="4311217"/>
          </a:xfrm>
          <a:noFill/>
          <a:ln/>
        </p:spPr>
        <p:txBody>
          <a:bodyPr lIns="99191" rIns="99191"/>
          <a:lstStyle/>
          <a:p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C33655EB-D653-4F43-8E35-38A1E5122F32}" type="datetime1">
              <a:rPr lang="de-CH" smtClean="0"/>
              <a:t>25.08.2021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87556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9525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2"/>
            <a:ext cx="5404444" cy="4311217"/>
          </a:xfrm>
          <a:noFill/>
          <a:ln/>
        </p:spPr>
        <p:txBody>
          <a:bodyPr lIns="99191" rIns="99191"/>
          <a:lstStyle/>
          <a:p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53DAF6F-5BCF-4E91-89C4-34C4CFEFD148}" type="datetime1">
              <a:rPr lang="de-CH" smtClean="0"/>
              <a:t>25.08.2021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04795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9525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2"/>
            <a:ext cx="5404444" cy="4311217"/>
          </a:xfrm>
          <a:noFill/>
          <a:ln/>
        </p:spPr>
        <p:txBody>
          <a:bodyPr lIns="99191" rIns="99191"/>
          <a:lstStyle/>
          <a:p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4B646C8-AE82-4005-99EF-F6AE107B59D8}" type="datetime1">
              <a:rPr lang="de-CH" smtClean="0"/>
              <a:t>25.08.2021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9590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9525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2"/>
            <a:ext cx="5404444" cy="4311217"/>
          </a:xfrm>
          <a:noFill/>
          <a:ln/>
        </p:spPr>
        <p:txBody>
          <a:bodyPr lIns="99191" rIns="99191"/>
          <a:lstStyle/>
          <a:p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E94E0F2-DC42-4796-94AA-BA30DA8D09F2}" type="datetime1">
              <a:rPr lang="de-CH" smtClean="0"/>
              <a:t>25.08.2021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39177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9525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2"/>
            <a:ext cx="5404444" cy="4311217"/>
          </a:xfrm>
          <a:noFill/>
          <a:ln/>
        </p:spPr>
        <p:txBody>
          <a:bodyPr lIns="99191" rIns="99191"/>
          <a:lstStyle/>
          <a:p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A7F3A01-3432-47E1-86E1-F95917777E63}" type="datetime1">
              <a:rPr lang="de-CH" smtClean="0"/>
              <a:t>25.08.2021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615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 userDrawn="1"/>
        </p:nvSpPr>
        <p:spPr bwMode="auto">
          <a:xfrm>
            <a:off x="406400" y="304800"/>
            <a:ext cx="4938113" cy="1841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de-DE" sz="1000" b="1" dirty="0" smtClean="0">
                <a:solidFill>
                  <a:srgbClr val="0070C0"/>
                </a:solidFill>
              </a:rPr>
              <a:t>FINANZREFERAT</a:t>
            </a:r>
            <a:r>
              <a:rPr lang="de-DE" altLang="de-DE" sz="1000" dirty="0" smtClean="0">
                <a:solidFill>
                  <a:srgbClr val="0070C0"/>
                </a:solidFill>
              </a:rPr>
              <a:t>.STSH.CH</a:t>
            </a:r>
            <a:r>
              <a:rPr lang="de-DE" altLang="de-DE" sz="1200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10729385" y="335062"/>
            <a:ext cx="10562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1000" kern="1200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Seite </a:t>
            </a:r>
            <a:fld id="{BA041FE7-9914-4655-A597-87A23B9141AE}" type="slidenum">
              <a:rPr lang="de-CH" sz="1000" kern="120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algn="r"/>
              <a:t>‹Nr.›</a:t>
            </a:fld>
            <a:endParaRPr lang="de-CH" sz="1000" kern="1200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Freeform 7"/>
          <p:cNvSpPr>
            <a:spLocks/>
          </p:cNvSpPr>
          <p:nvPr userDrawn="1"/>
        </p:nvSpPr>
        <p:spPr bwMode="auto">
          <a:xfrm>
            <a:off x="406400" y="622300"/>
            <a:ext cx="11379200" cy="1384300"/>
          </a:xfrm>
          <a:custGeom>
            <a:avLst/>
            <a:gdLst>
              <a:gd name="T0" fmla="*/ 2147483646 w 5376"/>
              <a:gd name="T1" fmla="*/ 2147483646 h 872"/>
              <a:gd name="T2" fmla="*/ 0 w 5376"/>
              <a:gd name="T3" fmla="*/ 2147483646 h 872"/>
              <a:gd name="T4" fmla="*/ 2147483646 w 5376"/>
              <a:gd name="T5" fmla="*/ 2147483646 h 872"/>
              <a:gd name="T6" fmla="*/ 2147483646 w 5376"/>
              <a:gd name="T7" fmla="*/ 2147483646 h 872"/>
              <a:gd name="T8" fmla="*/ 2147483646 w 5376"/>
              <a:gd name="T9" fmla="*/ 2147483646 h 872"/>
              <a:gd name="T10" fmla="*/ 2147483646 w 5376"/>
              <a:gd name="T11" fmla="*/ 2147483646 h 872"/>
              <a:gd name="T12" fmla="*/ 2147483646 w 5376"/>
              <a:gd name="T13" fmla="*/ 2147483646 h 8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376" h="872">
                <a:moveTo>
                  <a:pt x="2" y="16"/>
                </a:moveTo>
                <a:lnTo>
                  <a:pt x="0" y="836"/>
                </a:lnTo>
                <a:cubicBezTo>
                  <a:pt x="0" y="836"/>
                  <a:pt x="2688" y="834"/>
                  <a:pt x="5376" y="832"/>
                </a:cubicBezTo>
                <a:cubicBezTo>
                  <a:pt x="5374" y="562"/>
                  <a:pt x="5376" y="872"/>
                  <a:pt x="5374" y="566"/>
                </a:cubicBezTo>
                <a:cubicBezTo>
                  <a:pt x="5002" y="364"/>
                  <a:pt x="4494" y="184"/>
                  <a:pt x="3950" y="92"/>
                </a:cubicBezTo>
                <a:cubicBezTo>
                  <a:pt x="3406" y="0"/>
                  <a:pt x="2768" y="25"/>
                  <a:pt x="2110" y="12"/>
                </a:cubicBezTo>
                <a:cubicBezTo>
                  <a:pt x="968" y="12"/>
                  <a:pt x="441" y="15"/>
                  <a:pt x="2" y="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4230000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971" y="5772150"/>
            <a:ext cx="3114675" cy="80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575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971" y="5772150"/>
            <a:ext cx="3114675" cy="80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67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971" y="5772150"/>
            <a:ext cx="3114675" cy="80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25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406400" y="304800"/>
            <a:ext cx="4938113" cy="1841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de-DE" sz="1000" b="1" dirty="0" smtClean="0">
                <a:solidFill>
                  <a:srgbClr val="0070C0"/>
                </a:solidFill>
              </a:rPr>
              <a:t>FINANZREFERAT</a:t>
            </a:r>
            <a:r>
              <a:rPr lang="de-DE" altLang="de-DE" sz="1000" dirty="0" smtClean="0">
                <a:solidFill>
                  <a:srgbClr val="0070C0"/>
                </a:solidFill>
              </a:rPr>
              <a:t>.STSH.CH</a:t>
            </a:r>
            <a:r>
              <a:rPr lang="de-DE" altLang="de-DE" sz="1200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10729385" y="335062"/>
            <a:ext cx="10562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1000" kern="1200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Seite </a:t>
            </a:r>
            <a:fld id="{BA041FE7-9914-4655-A597-87A23B9141AE}" type="slidenum">
              <a:rPr lang="de-CH" sz="1000" kern="120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algn="r"/>
              <a:t>‹Nr.›</a:t>
            </a:fld>
            <a:endParaRPr lang="de-CH" sz="1000" kern="1200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Bild 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971" y="5772150"/>
            <a:ext cx="3114675" cy="80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819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406400" y="304800"/>
            <a:ext cx="4938113" cy="1841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de-DE" sz="1000" b="1" dirty="0" smtClean="0">
                <a:solidFill>
                  <a:srgbClr val="0070C0"/>
                </a:solidFill>
              </a:rPr>
              <a:t>FINANZREFERAT</a:t>
            </a:r>
            <a:r>
              <a:rPr lang="de-DE" altLang="de-DE" sz="1000" dirty="0" smtClean="0">
                <a:solidFill>
                  <a:srgbClr val="0070C0"/>
                </a:solidFill>
              </a:rPr>
              <a:t>.STSH.CH</a:t>
            </a:r>
            <a:r>
              <a:rPr lang="de-DE" altLang="de-DE" sz="1200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10729385" y="335062"/>
            <a:ext cx="10562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1000" kern="1200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Seite </a:t>
            </a:r>
            <a:fld id="{BA041FE7-9914-4655-A597-87A23B9141AE}" type="slidenum">
              <a:rPr lang="de-CH" sz="1000" kern="120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algn="r"/>
              <a:t>‹Nr.›</a:t>
            </a:fld>
            <a:endParaRPr lang="de-CH" sz="1000" kern="1200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Bild 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971" y="5772150"/>
            <a:ext cx="3114675" cy="80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93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406400" y="304800"/>
            <a:ext cx="4938113" cy="1841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de-DE" sz="1000" b="1" dirty="0" smtClean="0">
                <a:solidFill>
                  <a:srgbClr val="0070C0"/>
                </a:solidFill>
              </a:rPr>
              <a:t>FINANZREFERAT</a:t>
            </a:r>
            <a:r>
              <a:rPr lang="de-DE" altLang="de-DE" sz="1000" dirty="0" smtClean="0">
                <a:solidFill>
                  <a:srgbClr val="0070C0"/>
                </a:solidFill>
              </a:rPr>
              <a:t>.STSH.CH</a:t>
            </a:r>
            <a:r>
              <a:rPr lang="de-DE" altLang="de-DE" sz="1200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10729385" y="335062"/>
            <a:ext cx="10562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1000" kern="1200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Seite </a:t>
            </a:r>
            <a:fld id="{BA041FE7-9914-4655-A597-87A23B9141AE}" type="slidenum">
              <a:rPr lang="de-CH" sz="1000" kern="120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algn="r"/>
              <a:t>‹Nr.›</a:t>
            </a:fld>
            <a:endParaRPr lang="de-CH" sz="1000" kern="1200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36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94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95" r:id="rId2"/>
    <p:sldLayoutId id="2147483997" r:id="rId3"/>
    <p:sldLayoutId id="2147483998" r:id="rId4"/>
    <p:sldLayoutId id="2147483999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64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400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22041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422041" rtl="0" eaLnBrk="1" latinLnBrk="0" hangingPunct="1">
        <a:spcBef>
          <a:spcPct val="20000"/>
        </a:spcBef>
        <a:buFont typeface="Arial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422041" rtl="0" eaLnBrk="1" latinLnBrk="0" hangingPunct="1">
        <a:spcBef>
          <a:spcPct val="20000"/>
        </a:spcBef>
        <a:buFont typeface="Arial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422041" rtl="0" eaLnBrk="1" latinLnBrk="0" hangingPunct="1">
        <a:spcBef>
          <a:spcPct val="20000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422041" rtl="0" eaLnBrk="1" latinLnBrk="0" hangingPunct="1">
        <a:spcBef>
          <a:spcPct val="20000"/>
        </a:spcBef>
        <a:buFont typeface="Arial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422041" rtl="0" eaLnBrk="1" latinLnBrk="0" hangingPunct="1">
        <a:spcBef>
          <a:spcPct val="20000"/>
        </a:spcBef>
        <a:buFont typeface="Arial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3" Type="http://schemas.openxmlformats.org/officeDocument/2006/relationships/chart" Target="../charts/chart12.xml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5" Type="http://schemas.openxmlformats.org/officeDocument/2006/relationships/image" Target="../media/image17.jpeg"/><Relationship Id="rId10" Type="http://schemas.openxmlformats.org/officeDocument/2006/relationships/image" Target="cid:F8AF93C0-1BDF-4EAE-968D-66DA43523AA6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zen.stsh.ch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C:\Users\DPREI\AppData\Local\Microsoft\Windows\INetCache\Content.Word\Stadtrat_11.5.21-8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3" t="26915" r="4132" b="22863"/>
          <a:stretch/>
        </p:blipFill>
        <p:spPr bwMode="auto">
          <a:xfrm>
            <a:off x="424345" y="2132857"/>
            <a:ext cx="11348554" cy="43924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8" name="Picture 21" descr="STSH_PP_Keilel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4653136"/>
            <a:ext cx="12025336" cy="208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95401" y="914865"/>
            <a:ext cx="8496226" cy="78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de-DE" altLang="de-DE" b="1" dirty="0" smtClean="0">
                <a:solidFill>
                  <a:schemeClr val="bg1"/>
                </a:solidFill>
              </a:rPr>
              <a:t>Budget 2022 und Finanzplan 2022-2025</a:t>
            </a:r>
            <a:endParaRPr lang="de-DE" altLang="de-DE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de-DE" altLang="de-DE" dirty="0" smtClean="0">
                <a:solidFill>
                  <a:schemeClr val="bg1"/>
                </a:solidFill>
              </a:rPr>
              <a:t>Medieninformation vom 25. August 2021</a:t>
            </a:r>
            <a:endParaRPr lang="de-DE" altLang="de-DE" dirty="0">
              <a:solidFill>
                <a:schemeClr val="bg1"/>
              </a:solidFill>
            </a:endParaRPr>
          </a:p>
        </p:txBody>
      </p:sp>
      <p:pic>
        <p:nvPicPr>
          <p:cNvPr id="11" name="Bild 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971" y="5772150"/>
            <a:ext cx="3114675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m 18"/>
          <p:cNvGraphicFramePr/>
          <p:nvPr>
            <p:extLst>
              <p:ext uri="{D42A27DB-BD31-4B8C-83A1-F6EECF244321}">
                <p14:modId xmlns:p14="http://schemas.microsoft.com/office/powerpoint/2010/main" val="328839397"/>
              </p:ext>
            </p:extLst>
          </p:nvPr>
        </p:nvGraphicFramePr>
        <p:xfrm>
          <a:off x="388538" y="1897142"/>
          <a:ext cx="4987382" cy="437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Daniel Preisig</a:t>
            </a:r>
            <a:endParaRPr lang="de-CH" sz="1000" dirty="0"/>
          </a:p>
        </p:txBody>
      </p:sp>
      <p:sp>
        <p:nvSpPr>
          <p:cNvPr id="127" name="Textfeld 126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Botschaft, Kap. 3.2</a:t>
            </a:r>
            <a:endParaRPr lang="de-CH" sz="1000" dirty="0"/>
          </a:p>
        </p:txBody>
      </p:sp>
      <p:sp>
        <p:nvSpPr>
          <p:cNvPr id="15" name="Textfeld 14"/>
          <p:cNvSpPr txBox="1"/>
          <p:nvPr/>
        </p:nvSpPr>
        <p:spPr>
          <a:xfrm>
            <a:off x="407368" y="980728"/>
            <a:ext cx="1133297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Budget 2022: Mit dem Budget bewilligte Investitionen (netto): 19.7 Mio. Franken</a:t>
            </a:r>
          </a:p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Grösste Investition in Kirchhofschulhaus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3" name="Gerade Verbindung mit Pfeil 52"/>
          <p:cNvCxnSpPr/>
          <p:nvPr/>
        </p:nvCxnSpPr>
        <p:spPr>
          <a:xfrm>
            <a:off x="3287688" y="2686981"/>
            <a:ext cx="2713060" cy="10912"/>
          </a:xfrm>
          <a:prstGeom prst="straightConnector1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1703512" y="4796001"/>
            <a:ext cx="4297236" cy="815203"/>
          </a:xfrm>
          <a:prstGeom prst="straightConnector1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>
            <a:off x="2207568" y="4086502"/>
            <a:ext cx="3793180" cy="78156"/>
          </a:xfrm>
          <a:prstGeom prst="straightConnector1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uppieren 5"/>
          <p:cNvGrpSpPr/>
          <p:nvPr/>
        </p:nvGrpSpPr>
        <p:grpSpPr>
          <a:xfrm>
            <a:off x="6072492" y="4979690"/>
            <a:ext cx="4503542" cy="1307315"/>
            <a:chOff x="6073854" y="1977669"/>
            <a:chExt cx="4503542" cy="1307315"/>
          </a:xfrm>
        </p:grpSpPr>
        <p:sp>
          <p:nvSpPr>
            <p:cNvPr id="20" name="Rechteck 19"/>
            <p:cNvSpPr/>
            <p:nvPr/>
          </p:nvSpPr>
          <p:spPr>
            <a:xfrm>
              <a:off x="8184232" y="1977669"/>
              <a:ext cx="2393164" cy="6093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de-DE" sz="1100" b="1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Kirchhofschulhaus</a:t>
              </a:r>
            </a:p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de-DE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1.1 Mio. Franken</a:t>
              </a:r>
              <a:endParaRPr lang="de-DE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de-CH" sz="1100" dirty="0" smtClean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Einbau Lift und Sanierung der WC-Anlagen</a:t>
              </a:r>
              <a:r>
                <a:rPr lang="de-CH" sz="11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de-CH" sz="11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de-CH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 descr="http://www.stadt-schaffhausen.ch/uploads/pics/Kirchhofplatz_18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81" r="18182" b="16635"/>
            <a:stretch/>
          </p:blipFill>
          <p:spPr bwMode="auto">
            <a:xfrm>
              <a:off x="6073854" y="1977669"/>
              <a:ext cx="1894354" cy="1307315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pieren 4"/>
          <p:cNvGrpSpPr/>
          <p:nvPr/>
        </p:nvGrpSpPr>
        <p:grpSpPr>
          <a:xfrm>
            <a:off x="6072492" y="3533315"/>
            <a:ext cx="4708297" cy="1262686"/>
            <a:chOff x="6073854" y="4979861"/>
            <a:chExt cx="4708297" cy="1262686"/>
          </a:xfrm>
        </p:grpSpPr>
        <p:sp>
          <p:nvSpPr>
            <p:cNvPr id="23" name="Rechteck 22"/>
            <p:cNvSpPr/>
            <p:nvPr/>
          </p:nvSpPr>
          <p:spPr>
            <a:xfrm>
              <a:off x="8184232" y="4979862"/>
              <a:ext cx="2597919" cy="6093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de-DE" sz="1100" b="1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Abfallentsorgung</a:t>
              </a:r>
            </a:p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de-DE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0.9 Mio. Franken</a:t>
              </a:r>
            </a:p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de-DE" sz="1100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Ersatzanschaffung Elektro-Kehrichtfahrzeug mit Kran</a:t>
              </a:r>
            </a:p>
          </p:txBody>
        </p:sp>
        <p:pic>
          <p:nvPicPr>
            <p:cNvPr id="1030" name="Picture 6" descr="Abfallentsorgung in Winterthur – Der erste Elektro-Güselwagen ist da | Der  Landbot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46" t="25846" r="13580" b="-1"/>
            <a:stretch/>
          </p:blipFill>
          <p:spPr bwMode="auto">
            <a:xfrm>
              <a:off x="6073854" y="4979861"/>
              <a:ext cx="1894354" cy="1262686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pieren 3"/>
          <p:cNvGrpSpPr/>
          <p:nvPr/>
        </p:nvGrpSpPr>
        <p:grpSpPr>
          <a:xfrm>
            <a:off x="6072492" y="2024337"/>
            <a:ext cx="4916100" cy="1325289"/>
            <a:chOff x="6085609" y="3469778"/>
            <a:chExt cx="4916100" cy="1325289"/>
          </a:xfrm>
        </p:grpSpPr>
        <p:sp>
          <p:nvSpPr>
            <p:cNvPr id="38" name="Rechteck 37"/>
            <p:cNvSpPr/>
            <p:nvPr/>
          </p:nvSpPr>
          <p:spPr>
            <a:xfrm>
              <a:off x="8184232" y="3475078"/>
              <a:ext cx="2817477" cy="45704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de-DE" sz="1100" b="1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Alterszentrum Kirchhofplatz, </a:t>
              </a:r>
              <a:r>
                <a:rPr lang="de-DE" sz="1100" b="1" dirty="0" err="1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Klösterli</a:t>
              </a:r>
              <a:endParaRPr lang="de-DE" sz="1100" b="1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de-DE" sz="11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0.9 </a:t>
              </a:r>
              <a:r>
                <a:rPr lang="de-DE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Mio. Franken</a:t>
              </a:r>
            </a:p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de-DE" sz="1100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Fassadensanierung</a:t>
              </a:r>
              <a:endParaRPr lang="de-CH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32" name="Picture 8" descr="https://image.jimcdn.com/app/cms/image/transf/dimension=324x10000:format=jpg/path/s0f17168800bc640f/image/i1c8f6bdda766bf25/version/1397740612/image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" t="2024" r="2001" b="11931"/>
            <a:stretch/>
          </p:blipFill>
          <p:spPr bwMode="auto">
            <a:xfrm>
              <a:off x="6085609" y="3469778"/>
              <a:ext cx="1909638" cy="132528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31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/>
          <p:cNvSpPr txBox="1"/>
          <p:nvPr/>
        </p:nvSpPr>
        <p:spPr>
          <a:xfrm>
            <a:off x="407368" y="980728"/>
            <a:ext cx="51446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Übersicht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315543" y="2708920"/>
            <a:ext cx="8499566" cy="418499"/>
          </a:xfrm>
          <a:prstGeom prst="rect">
            <a:avLst/>
          </a:prstGeom>
          <a:solidFill>
            <a:srgbClr val="0070C0">
              <a:alpha val="7843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09600" y="2286000"/>
            <a:ext cx="534238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Budget 2022</a:t>
            </a:r>
            <a:endParaRPr lang="de-CH" alt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Finanzplan </a:t>
            </a: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2023 </a:t>
            </a:r>
            <a:r>
              <a:rPr lang="de-CH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bis </a:t>
            </a: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2025</a:t>
            </a:r>
            <a:endParaRPr lang="de-CH" alt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Lohnrunde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Steuerfuss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Anstehende Steuerreform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Würdigung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Zusammenfassung</a:t>
            </a:r>
            <a:endParaRPr lang="de-CH" alt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2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407368" y="1957260"/>
            <a:ext cx="7632848" cy="3033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4" name="Textfeld 13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Daniel Preisig</a:t>
            </a:r>
            <a:endParaRPr lang="de-CH" sz="1000" dirty="0"/>
          </a:p>
        </p:txBody>
      </p:sp>
      <p:sp>
        <p:nvSpPr>
          <p:cNvPr id="127" name="Textfeld 126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Botschaft, Kap. 4</a:t>
            </a:r>
            <a:endParaRPr lang="de-CH" sz="1000" dirty="0"/>
          </a:p>
        </p:txBody>
      </p:sp>
      <p:sp>
        <p:nvSpPr>
          <p:cNvPr id="16" name="Textfeld 15"/>
          <p:cNvSpPr txBox="1"/>
          <p:nvPr/>
        </p:nvSpPr>
        <p:spPr>
          <a:xfrm>
            <a:off x="407368" y="1052736"/>
            <a:ext cx="116317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Finanzplan 2022 bis 2025: Hohe Investitionstätigkeit hinterlässt Spuren in </a:t>
            </a:r>
            <a:r>
              <a:rPr lang="de-CH" b="1" smtClean="0">
                <a:solidFill>
                  <a:srgbClr val="0070C0"/>
                </a:solidFill>
                <a:latin typeface="Arial Narrow" panose="020B0606020202030204" pitchFamily="34" charset="0"/>
              </a:rPr>
              <a:t>der Erfolgsrechnung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79376" y="1989420"/>
            <a:ext cx="55446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400" b="1" dirty="0" smtClean="0">
                <a:latin typeface="Arial Narrow" panose="020B0606020202030204" pitchFamily="34" charset="0"/>
              </a:rPr>
              <a:t>Erfolgsrechnung 2020 bis 2025</a:t>
            </a:r>
            <a:endParaRPr lang="de-CH" sz="1400" dirty="0">
              <a:latin typeface="Arial Narrow" panose="020B0606020202030204" pitchFamily="34" charset="0"/>
            </a:endParaRPr>
          </a:p>
        </p:txBody>
      </p:sp>
      <p:graphicFrame>
        <p:nvGraphicFramePr>
          <p:cNvPr id="11" name="Abbildung 10: Ergebnis der Laufenden Rechnung bzw. Erfolgsrechnung gemäss Finanzplan bis 2024"/>
          <p:cNvGraphicFramePr/>
          <p:nvPr>
            <p:extLst>
              <p:ext uri="{D42A27DB-BD31-4B8C-83A1-F6EECF244321}">
                <p14:modId xmlns:p14="http://schemas.microsoft.com/office/powerpoint/2010/main" val="3036336103"/>
              </p:ext>
            </p:extLst>
          </p:nvPr>
        </p:nvGraphicFramePr>
        <p:xfrm>
          <a:off x="407368" y="2348880"/>
          <a:ext cx="7856006" cy="4272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uppieren 4"/>
          <p:cNvGrpSpPr/>
          <p:nvPr/>
        </p:nvGrpSpPr>
        <p:grpSpPr>
          <a:xfrm>
            <a:off x="3287688" y="4509120"/>
            <a:ext cx="8510851" cy="1228681"/>
            <a:chOff x="3287688" y="4509120"/>
            <a:chExt cx="8510851" cy="1228681"/>
          </a:xfrm>
        </p:grpSpPr>
        <p:cxnSp>
          <p:nvCxnSpPr>
            <p:cNvPr id="3" name="Gerade Verbindung mit Pfeil 2"/>
            <p:cNvCxnSpPr/>
            <p:nvPr/>
          </p:nvCxnSpPr>
          <p:spPr>
            <a:xfrm>
              <a:off x="3287688" y="5085184"/>
              <a:ext cx="4536504" cy="360040"/>
            </a:xfrm>
            <a:prstGeom prst="straightConnector1">
              <a:avLst/>
            </a:prstGeom>
            <a:ln>
              <a:solidFill>
                <a:srgbClr val="FA0000"/>
              </a:solidFill>
              <a:tailEnd type="triangle"/>
            </a:ln>
            <a:effectLst>
              <a:glow rad="38100">
                <a:schemeClr val="bg1"/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hteckige Legende 25"/>
            <p:cNvSpPr>
              <a:spLocks noChangeArrowheads="1"/>
            </p:cNvSpPr>
            <p:nvPr/>
          </p:nvSpPr>
          <p:spPr bwMode="auto">
            <a:xfrm>
              <a:off x="8256241" y="4509120"/>
              <a:ext cx="3542298" cy="1228681"/>
            </a:xfrm>
            <a:prstGeom prst="wedgeRectCallout">
              <a:avLst>
                <a:gd name="adj1" fmla="val -61996"/>
                <a:gd name="adj2" fmla="val 23197"/>
              </a:avLst>
            </a:prstGeom>
            <a:solidFill>
              <a:schemeClr val="bg1">
                <a:lumMod val="95000"/>
                <a:alpha val="86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108000" tIns="36000" rIns="72000" bIns="18000" numCol="1" anchor="ctr" anchorCtr="0" compatLnSpc="1">
              <a:prstTxWarp prst="textNoShape">
                <a:avLst/>
              </a:prstTxWarp>
            </a:bodyPr>
            <a:lstStyle/>
            <a:p>
              <a:pPr marL="182563" lvl="0" indent="-182563">
                <a:lnSpc>
                  <a:spcPct val="90000"/>
                </a:lnSpc>
                <a:spcAft>
                  <a:spcPts val="0"/>
                </a:spcAft>
                <a:tabLst>
                  <a:tab pos="182563" algn="l"/>
                </a:tabLst>
              </a:pPr>
              <a:r>
                <a:rPr lang="de-CH" altLang="de-DE" sz="14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Negativer Trend</a:t>
              </a:r>
            </a:p>
            <a:p>
              <a:pPr marL="182563" marR="0" lvl="0" indent="-182563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82563" algn="l"/>
                </a:tabLst>
              </a:pPr>
              <a:r>
                <a:rPr lang="de-CH" altLang="de-DE" sz="1400" dirty="0" smtClean="0">
                  <a:latin typeface="Arial Narrow" panose="020B0606020202030204" pitchFamily="34" charset="0"/>
                </a:rPr>
                <a:t>Hauptgründe:</a:t>
              </a:r>
            </a:p>
            <a:p>
              <a:pPr marL="198438" lvl="0" indent="-198438">
                <a:lnSpc>
                  <a:spcPct val="90000"/>
                </a:lnSpc>
                <a:spcAft>
                  <a:spcPts val="0"/>
                </a:spcAft>
                <a:buFont typeface="Symbol" panose="05050102010706020507" pitchFamily="18" charset="2"/>
                <a:buChar char="-"/>
                <a:tabLst>
                  <a:tab pos="182563" algn="l"/>
                </a:tabLst>
              </a:pPr>
              <a:r>
                <a:rPr lang="de-DE" altLang="de-DE" sz="1400" dirty="0" smtClean="0">
                  <a:latin typeface="Arial Narrow" panose="020B0606020202030204" pitchFamily="34" charset="0"/>
                </a:rPr>
                <a:t>steigende Abschreibungen</a:t>
              </a:r>
              <a:br>
                <a:rPr lang="de-DE" altLang="de-DE" sz="1400" dirty="0" smtClean="0">
                  <a:latin typeface="Arial Narrow" panose="020B0606020202030204" pitchFamily="34" charset="0"/>
                </a:rPr>
              </a:br>
              <a:r>
                <a:rPr lang="de-DE" altLang="de-DE" sz="1400" dirty="0" smtClean="0">
                  <a:latin typeface="Arial Narrow" panose="020B0606020202030204" pitchFamily="34" charset="0"/>
                </a:rPr>
                <a:t>(aufgrund Investitionen)</a:t>
              </a:r>
            </a:p>
            <a:p>
              <a:pPr marL="198438" lvl="0" indent="-198438">
                <a:lnSpc>
                  <a:spcPct val="90000"/>
                </a:lnSpc>
                <a:spcAft>
                  <a:spcPts val="0"/>
                </a:spcAft>
                <a:buFont typeface="Symbol" panose="05050102010706020507" pitchFamily="18" charset="2"/>
                <a:buChar char="-"/>
                <a:tabLst>
                  <a:tab pos="182563" algn="l"/>
                </a:tabLst>
              </a:pPr>
              <a:r>
                <a:rPr lang="de-DE" altLang="de-DE" sz="1400" dirty="0" smtClean="0">
                  <a:latin typeface="Arial Narrow" panose="020B0606020202030204" pitchFamily="34" charset="0"/>
                </a:rPr>
                <a:t>sinkende Ablieferungen SH POWER</a:t>
              </a:r>
              <a:endParaRPr lang="de-DE" altLang="de-DE" sz="14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8" name="Rechteckige Legende 25"/>
          <p:cNvSpPr>
            <a:spLocks noChangeArrowheads="1"/>
          </p:cNvSpPr>
          <p:nvPr/>
        </p:nvSpPr>
        <p:spPr bwMode="auto">
          <a:xfrm>
            <a:off x="8263374" y="3091985"/>
            <a:ext cx="3542298" cy="1148389"/>
          </a:xfrm>
          <a:prstGeom prst="wedgeRectCallout">
            <a:avLst>
              <a:gd name="adj1" fmla="val -74077"/>
              <a:gd name="adj2" fmla="val -42591"/>
            </a:avLst>
          </a:prstGeom>
          <a:solidFill>
            <a:schemeClr val="bg1">
              <a:lumMod val="95000"/>
              <a:alpha val="86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08000" tIns="36000" rIns="72000" bIns="18000" numCol="1" anchor="ctr" anchorCtr="0" compatLnSpc="1">
            <a:prstTxWarp prst="textNoShape">
              <a:avLst/>
            </a:prstTxWarp>
          </a:bodyPr>
          <a:lstStyle/>
          <a:p>
            <a:pPr marL="182563" lvl="0" indent="-182563">
              <a:lnSpc>
                <a:spcPct val="90000"/>
              </a:lnSpc>
              <a:spcAft>
                <a:spcPts val="0"/>
              </a:spcAft>
              <a:tabLst>
                <a:tab pos="182563" algn="l"/>
              </a:tabLst>
            </a:pPr>
            <a:r>
              <a:rPr lang="de-CH" altLang="de-DE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Ausschlag 2025 aufgrund Auflösung Reserve</a:t>
            </a:r>
          </a:p>
          <a:p>
            <a:pPr marL="3175" marR="0" lvl="0" indent="-3175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de-CH" altLang="de-DE" sz="1400" dirty="0" smtClean="0">
                <a:latin typeface="Arial Narrow" panose="020B0606020202030204" pitchFamily="34" charset="0"/>
              </a:rPr>
              <a:t>Auflösung der Schwankungsreserve für Unternehmenssteuern, welche gemäss aktuellem, mit Unsicherheiten behafteten Finanzplan nicht beansprucht werden wird.</a:t>
            </a:r>
            <a:endParaRPr lang="de-DE" altLang="de-DE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03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>
          <a:xfrm>
            <a:off x="6384032" y="1952348"/>
            <a:ext cx="5404458" cy="3033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1" name="Rechteck 10"/>
          <p:cNvSpPr/>
          <p:nvPr/>
        </p:nvSpPr>
        <p:spPr>
          <a:xfrm>
            <a:off x="407368" y="1952348"/>
            <a:ext cx="5400600" cy="3033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4" name="Textfeld 13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</a:t>
            </a:r>
            <a:r>
              <a:rPr lang="de-CH" sz="1000" dirty="0" smtClean="0">
                <a:sym typeface="Webdings" panose="05030102010509060703" pitchFamily="18" charset="2"/>
              </a:rPr>
              <a:t>Ralph Kolb</a:t>
            </a:r>
            <a:endParaRPr lang="de-CH" sz="1000" dirty="0"/>
          </a:p>
        </p:txBody>
      </p:sp>
      <p:sp>
        <p:nvSpPr>
          <p:cNvPr id="127" name="Textfeld 126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Botschaft, Kap. 4</a:t>
            </a:r>
            <a:endParaRPr lang="de-CH" sz="1000" dirty="0"/>
          </a:p>
        </p:txBody>
      </p:sp>
      <p:sp>
        <p:nvSpPr>
          <p:cNvPr id="16" name="Textfeld 15"/>
          <p:cNvSpPr txBox="1"/>
          <p:nvPr/>
        </p:nvSpPr>
        <p:spPr>
          <a:xfrm>
            <a:off x="407368" y="1052736"/>
            <a:ext cx="116317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Finanzplan 2022 bis 2025: Hohe Investitionstätigkeit hinterlässt Spuren in </a:t>
            </a:r>
            <a:r>
              <a:rPr lang="de-CH" b="1" smtClean="0">
                <a:solidFill>
                  <a:srgbClr val="0070C0"/>
                </a:solidFill>
                <a:latin typeface="Arial Narrow" panose="020B0606020202030204" pitchFamily="34" charset="0"/>
              </a:rPr>
              <a:t>der Erfolgsrechnung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79376" y="1988840"/>
            <a:ext cx="44644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400" b="1" dirty="0" smtClean="0">
                <a:latin typeface="Arial Narrow" panose="020B0606020202030204" pitchFamily="34" charset="0"/>
              </a:rPr>
              <a:t>Entwicklung Abschreibungen</a:t>
            </a:r>
            <a:endParaRPr lang="de-CH" sz="1400" dirty="0">
              <a:latin typeface="Arial Narrow" panose="020B0606020202030204" pitchFamily="34" charset="0"/>
            </a:endParaRP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756418"/>
              </p:ext>
            </p:extLst>
          </p:nvPr>
        </p:nvGraphicFramePr>
        <p:xfrm>
          <a:off x="407368" y="2276873"/>
          <a:ext cx="5472608" cy="331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6744072" y="1988840"/>
            <a:ext cx="55446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400" b="1" dirty="0" smtClean="0">
                <a:latin typeface="Arial Narrow" panose="020B0606020202030204" pitchFamily="34" charset="0"/>
              </a:rPr>
              <a:t>Entwicklung Ablieferung SH POWER</a:t>
            </a:r>
            <a:endParaRPr lang="de-CH" sz="1400" dirty="0">
              <a:latin typeface="Arial Narrow" panose="020B0606020202030204" pitchFamily="34" charset="0"/>
            </a:endParaRPr>
          </a:p>
        </p:txBody>
      </p:sp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286183"/>
              </p:ext>
            </p:extLst>
          </p:nvPr>
        </p:nvGraphicFramePr>
        <p:xfrm>
          <a:off x="6384032" y="2335147"/>
          <a:ext cx="5414506" cy="325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6044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Diagramm 41"/>
          <p:cNvGraphicFramePr/>
          <p:nvPr>
            <p:extLst>
              <p:ext uri="{D42A27DB-BD31-4B8C-83A1-F6EECF244321}">
                <p14:modId xmlns:p14="http://schemas.microsoft.com/office/powerpoint/2010/main" val="3990179106"/>
              </p:ext>
            </p:extLst>
          </p:nvPr>
        </p:nvGraphicFramePr>
        <p:xfrm>
          <a:off x="416582" y="2258433"/>
          <a:ext cx="6501193" cy="3762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407369" y="980728"/>
            <a:ext cx="34334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Finanzplan 2022-2025</a:t>
            </a:r>
            <a:b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Nettoinvestitionen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Botschaft, Kap. 4.3</a:t>
            </a:r>
            <a:endParaRPr lang="de-CH" sz="1000" dirty="0"/>
          </a:p>
        </p:txBody>
      </p:sp>
      <p:sp>
        <p:nvSpPr>
          <p:cNvPr id="18" name="Textfeld 17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Daniel Preisig</a:t>
            </a:r>
            <a:endParaRPr lang="de-CH" sz="1000" dirty="0"/>
          </a:p>
        </p:txBody>
      </p:sp>
      <p:grpSp>
        <p:nvGrpSpPr>
          <p:cNvPr id="46" name="Gruppieren 45"/>
          <p:cNvGrpSpPr/>
          <p:nvPr/>
        </p:nvGrpSpPr>
        <p:grpSpPr>
          <a:xfrm>
            <a:off x="4032743" y="1115093"/>
            <a:ext cx="2808998" cy="1973760"/>
            <a:chOff x="6453727" y="1244011"/>
            <a:chExt cx="5049255" cy="1973760"/>
          </a:xfrm>
        </p:grpSpPr>
        <p:cxnSp>
          <p:nvCxnSpPr>
            <p:cNvPr id="48" name="Gerader Verbinder 47"/>
            <p:cNvCxnSpPr/>
            <p:nvPr/>
          </p:nvCxnSpPr>
          <p:spPr>
            <a:xfrm>
              <a:off x="6462982" y="3217771"/>
              <a:ext cx="504000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  <a:effectLst>
              <a:glow rad="25400">
                <a:schemeClr val="bg1"/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ige Legende 26"/>
            <p:cNvSpPr>
              <a:spLocks noChangeArrowheads="1"/>
            </p:cNvSpPr>
            <p:nvPr/>
          </p:nvSpPr>
          <p:spPr bwMode="auto">
            <a:xfrm>
              <a:off x="6453727" y="1244011"/>
              <a:ext cx="4918584" cy="801739"/>
            </a:xfrm>
            <a:prstGeom prst="wedgeRectCallout">
              <a:avLst>
                <a:gd name="adj1" fmla="val -19755"/>
                <a:gd name="adj2" fmla="val 190243"/>
              </a:avLst>
            </a:prstGeom>
            <a:solidFill>
              <a:schemeClr val="bg1">
                <a:lumMod val="95000"/>
                <a:alpha val="86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18000" tIns="18000" rIns="18000" bIns="1800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800"/>
                </a:spcAft>
              </a:pPr>
              <a:r>
                <a:rPr lang="de-CH" altLang="de-DE" sz="14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Durchschnittliche Nettoinvestitionen</a:t>
              </a:r>
              <a:br>
                <a:rPr lang="de-CH" altLang="de-DE" sz="14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</a:br>
              <a:r>
                <a:rPr lang="de-CH" altLang="de-DE" sz="14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in Planjahren</a:t>
              </a:r>
              <a:r>
                <a:rPr lang="de-CH" altLang="de-DE" sz="14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/>
              </a:r>
              <a:br>
                <a:rPr lang="de-CH" altLang="de-DE" sz="14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</a:br>
              <a:r>
                <a:rPr lang="de-CH" altLang="de-DE" sz="1400" b="1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~39.4 </a:t>
              </a:r>
              <a:r>
                <a:rPr lang="de-CH" altLang="de-DE" sz="14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Mio. Fr.</a:t>
              </a:r>
              <a:endParaRPr lang="de-DE" altLang="de-DE" sz="1400" b="1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7504284" y="5229931"/>
            <a:ext cx="1427828" cy="1135907"/>
            <a:chOff x="7504284" y="5229931"/>
            <a:chExt cx="1427828" cy="1135907"/>
          </a:xfrm>
        </p:grpSpPr>
        <p:pic>
          <p:nvPicPr>
            <p:cNvPr id="30" name="Grafik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1"/>
            <a:stretch/>
          </p:blipFill>
          <p:spPr>
            <a:xfrm>
              <a:off x="7536160" y="5229931"/>
              <a:ext cx="1256572" cy="80964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51" name="Text Box 3"/>
            <p:cNvSpPr txBox="1">
              <a:spLocks noChangeAspect="1" noChangeArrowheads="1"/>
            </p:cNvSpPr>
            <p:nvPr/>
          </p:nvSpPr>
          <p:spPr bwMode="auto">
            <a:xfrm>
              <a:off x="7504284" y="6074989"/>
              <a:ext cx="1427828" cy="290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marL="1336675" indent="-13366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17891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9685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214788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3272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7844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241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6988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1560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1112" indent="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r>
                <a:rPr lang="de-DE" altLang="en-US" sz="1050" b="1" dirty="0">
                  <a:latin typeface="Arial Narrow" panose="020B0606020202030204" pitchFamily="34" charset="0"/>
                </a:rPr>
                <a:t>Magazin Grün SH</a:t>
              </a:r>
              <a:br>
                <a:rPr lang="de-DE" altLang="en-US" sz="1050" b="1" dirty="0">
                  <a:latin typeface="Arial Narrow" panose="020B0606020202030204" pitchFamily="34" charset="0"/>
                </a:rPr>
              </a:br>
              <a:r>
                <a:rPr lang="de-DE" altLang="en-US" sz="1050" b="1" dirty="0">
                  <a:latin typeface="Arial Narrow" panose="020B0606020202030204" pitchFamily="34" charset="0"/>
                </a:rPr>
                <a:t>im Birch</a:t>
              </a: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695400" y="2404516"/>
            <a:ext cx="3312000" cy="1888580"/>
            <a:chOff x="220427" y="2062416"/>
            <a:chExt cx="5953417" cy="1888580"/>
          </a:xfrm>
        </p:grpSpPr>
        <p:cxnSp>
          <p:nvCxnSpPr>
            <p:cNvPr id="45" name="Gerader Verbinder 44"/>
            <p:cNvCxnSpPr/>
            <p:nvPr/>
          </p:nvCxnSpPr>
          <p:spPr>
            <a:xfrm>
              <a:off x="220427" y="3950996"/>
              <a:ext cx="5953417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  <a:effectLst>
              <a:glow rad="25400">
                <a:schemeClr val="bg1"/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ige Legende 25"/>
            <p:cNvSpPr>
              <a:spLocks noChangeArrowheads="1"/>
            </p:cNvSpPr>
            <p:nvPr/>
          </p:nvSpPr>
          <p:spPr bwMode="auto">
            <a:xfrm>
              <a:off x="1335052" y="2062416"/>
              <a:ext cx="3277796" cy="1044000"/>
            </a:xfrm>
            <a:prstGeom prst="wedgeRectCallout">
              <a:avLst>
                <a:gd name="adj1" fmla="val -19802"/>
                <a:gd name="adj2" fmla="val 124733"/>
              </a:avLst>
            </a:prstGeom>
            <a:solidFill>
              <a:schemeClr val="bg1">
                <a:lumMod val="95000"/>
                <a:alpha val="86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18000" tIns="18000" rIns="18000" bIns="180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de-CH" altLang="de-DE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Durchschnittliche</a:t>
              </a:r>
              <a:r>
                <a:rPr kumimoji="0" lang="de-CH" altLang="de-DE" sz="14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 </a:t>
              </a:r>
              <a:r>
                <a:rPr kumimoji="0" lang="de-CH" altLang="de-DE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Nettoinvestitionen</a:t>
              </a:r>
              <a:br>
                <a:rPr kumimoji="0" lang="de-CH" altLang="de-DE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</a:br>
              <a:r>
                <a:rPr kumimoji="0" lang="de-CH" altLang="de-DE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in Vorjahren </a:t>
              </a:r>
              <a:br>
                <a:rPr kumimoji="0" lang="de-CH" altLang="de-DE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</a:br>
              <a:r>
                <a:rPr kumimoji="0" lang="de-CH" altLang="de-DE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anose="020B0606020202030204" pitchFamily="34" charset="0"/>
                </a:rPr>
                <a:t>~18.2 Mio. Fr.</a:t>
              </a:r>
              <a:endParaRPr kumimoji="0" lang="de-DE" altLang="de-DE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7320137" y="1124744"/>
            <a:ext cx="4478401" cy="23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xtLst/>
        </p:spPr>
        <p:txBody>
          <a:bodyPr wrap="square" lIns="36000" tIns="36000" rIns="36000" bIns="36000" anchor="ctr" anchorCtr="0">
            <a:spAutoFit/>
          </a:bodyPr>
          <a:lstStyle>
            <a:defPPr>
              <a:defRPr lang="de-DE"/>
            </a:defPPr>
            <a:lvl1pPr>
              <a:spcAft>
                <a:spcPts val="1200"/>
              </a:spcAft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CH" altLang="de-DE" dirty="0" smtClean="0"/>
              <a:t> Ausgesuchte Projekte aus dem Finanzplan</a:t>
            </a:r>
            <a:endParaRPr lang="de-CH" altLang="de-DE" dirty="0"/>
          </a:p>
        </p:txBody>
      </p:sp>
      <p:sp>
        <p:nvSpPr>
          <p:cNvPr id="39" name="Rechteck 38"/>
          <p:cNvSpPr/>
          <p:nvPr/>
        </p:nvSpPr>
        <p:spPr>
          <a:xfrm>
            <a:off x="7320135" y="1124745"/>
            <a:ext cx="4478404" cy="540059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grpSp>
        <p:nvGrpSpPr>
          <p:cNvPr id="60" name="Gruppieren 59"/>
          <p:cNvGrpSpPr/>
          <p:nvPr/>
        </p:nvGrpSpPr>
        <p:grpSpPr>
          <a:xfrm>
            <a:off x="8989048" y="4016907"/>
            <a:ext cx="1299113" cy="1068277"/>
            <a:chOff x="8989048" y="4016907"/>
            <a:chExt cx="1299113" cy="1068277"/>
          </a:xfrm>
        </p:grpSpPr>
        <p:pic>
          <p:nvPicPr>
            <p:cNvPr id="34" name="Picture 2" descr="http://www.kss.ch/Slideshow/Home/0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1" r="41065" b="8698"/>
            <a:stretch/>
          </p:blipFill>
          <p:spPr bwMode="auto">
            <a:xfrm>
              <a:off x="8994058" y="4016907"/>
              <a:ext cx="1206398" cy="756000"/>
            </a:xfrm>
            <a:prstGeom prst="rect">
              <a:avLst/>
            </a:prstGeom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hteck 34"/>
            <p:cNvSpPr/>
            <p:nvPr/>
          </p:nvSpPr>
          <p:spPr>
            <a:xfrm>
              <a:off x="8989048" y="4794335"/>
              <a:ext cx="1299113" cy="29084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de-DE" sz="1050" b="1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Neubau</a:t>
              </a:r>
              <a:br>
                <a:rPr lang="de-DE" sz="1050" b="1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de-DE" sz="1050" b="1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KSS Hallenbad</a:t>
              </a:r>
              <a:endParaRPr lang="de-CH" sz="105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10385535" y="5229930"/>
            <a:ext cx="1399097" cy="1012401"/>
            <a:chOff x="10385535" y="3411449"/>
            <a:chExt cx="1399097" cy="1012401"/>
          </a:xfrm>
        </p:grpSpPr>
        <p:sp>
          <p:nvSpPr>
            <p:cNvPr id="37" name="Rechteck 36"/>
            <p:cNvSpPr/>
            <p:nvPr/>
          </p:nvSpPr>
          <p:spPr>
            <a:xfrm>
              <a:off x="10394993" y="4278426"/>
              <a:ext cx="1389639" cy="14542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de-DE" sz="1050" b="1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Duraduct</a:t>
              </a:r>
              <a:endParaRPr lang="de-CH" sz="105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6"/>
            <a:srcRect l="1828" r="13660" b="7465"/>
            <a:stretch/>
          </p:blipFill>
          <p:spPr>
            <a:xfrm>
              <a:off x="10385535" y="3411449"/>
              <a:ext cx="1275012" cy="80964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  <p:grpSp>
        <p:nvGrpSpPr>
          <p:cNvPr id="26" name="Gruppieren 25"/>
          <p:cNvGrpSpPr/>
          <p:nvPr/>
        </p:nvGrpSpPr>
        <p:grpSpPr>
          <a:xfrm>
            <a:off x="7532980" y="4007311"/>
            <a:ext cx="1299113" cy="1077873"/>
            <a:chOff x="7532980" y="3647271"/>
            <a:chExt cx="1299113" cy="1077873"/>
          </a:xfrm>
        </p:grpSpPr>
        <p:sp>
          <p:nvSpPr>
            <p:cNvPr id="25" name="Rechteck 24"/>
            <p:cNvSpPr/>
            <p:nvPr/>
          </p:nvSpPr>
          <p:spPr>
            <a:xfrm>
              <a:off x="7532980" y="4434295"/>
              <a:ext cx="1299113" cy="29084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de-DE" sz="1050" b="1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Museum zu </a:t>
              </a:r>
              <a:br>
                <a:rPr lang="de-DE" sz="1050" b="1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de-DE" sz="1050" b="1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Allerheiligen 25+</a:t>
              </a:r>
              <a:endParaRPr lang="de-CH" sz="105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2" name="Picture 4" descr="Museum zu Allerheiligen – Wikipedia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6977"/>
            <a:stretch/>
          </p:blipFill>
          <p:spPr bwMode="auto">
            <a:xfrm>
              <a:off x="7534593" y="3647271"/>
              <a:ext cx="1225703" cy="7632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uppieren 61"/>
          <p:cNvGrpSpPr/>
          <p:nvPr/>
        </p:nvGrpSpPr>
        <p:grpSpPr>
          <a:xfrm>
            <a:off x="8997387" y="5229931"/>
            <a:ext cx="1296058" cy="1151397"/>
            <a:chOff x="8997387" y="5229931"/>
            <a:chExt cx="1296058" cy="1151397"/>
          </a:xfrm>
        </p:grpSpPr>
        <p:pic>
          <p:nvPicPr>
            <p:cNvPr id="36" name="Grafik 35"/>
            <p:cNvPicPr>
              <a:picLocks noChangeAspect="1"/>
            </p:cNvPicPr>
            <p:nvPr/>
          </p:nvPicPr>
          <p:blipFill rotWithShape="1">
            <a:blip r:embed="rId8"/>
            <a:srcRect r="2258" b="5111"/>
            <a:stretch/>
          </p:blipFill>
          <p:spPr>
            <a:xfrm>
              <a:off x="8997387" y="5229931"/>
              <a:ext cx="1203070" cy="809639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41" name="Rechteck 40"/>
            <p:cNvSpPr/>
            <p:nvPr/>
          </p:nvSpPr>
          <p:spPr>
            <a:xfrm>
              <a:off x="9016655" y="6090479"/>
              <a:ext cx="1276790" cy="29084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de-DE" sz="1050" b="1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Aufwertung </a:t>
              </a:r>
              <a:r>
                <a:rPr lang="de-DE" sz="1050" b="1" dirty="0" err="1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Adlerstrasse</a:t>
              </a:r>
              <a:endParaRPr lang="de-CH" sz="105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10394993" y="3998467"/>
            <a:ext cx="1317261" cy="1069419"/>
            <a:chOff x="10394993" y="3255818"/>
            <a:chExt cx="1317261" cy="1069419"/>
          </a:xfrm>
        </p:grpSpPr>
        <p:sp>
          <p:nvSpPr>
            <p:cNvPr id="49" name="Rechteck 48"/>
            <p:cNvSpPr/>
            <p:nvPr/>
          </p:nvSpPr>
          <p:spPr>
            <a:xfrm>
              <a:off x="10394993" y="4034388"/>
              <a:ext cx="1317261" cy="29084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de-DE" sz="1050" b="1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Aufwertung</a:t>
              </a:r>
              <a:br>
                <a:rPr lang="de-DE" sz="1050" b="1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de-DE" sz="1050" b="1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Bahnhofstrasse</a:t>
              </a:r>
              <a:endParaRPr lang="de-CH" sz="105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3" name="Grafik 32" descr="cid:F8AF93C0-1BDF-4EAE-968D-66DA43523AA6"/>
            <p:cNvPicPr/>
            <p:nvPr/>
          </p:nvPicPr>
          <p:blipFill rotWithShape="1">
            <a:blip r:embed="rId9" r:link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83"/>
            <a:stretch/>
          </p:blipFill>
          <p:spPr bwMode="auto">
            <a:xfrm>
              <a:off x="10394993" y="3255818"/>
              <a:ext cx="1265554" cy="755999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  <p:grpSp>
        <p:nvGrpSpPr>
          <p:cNvPr id="22" name="Gruppieren 21"/>
          <p:cNvGrpSpPr/>
          <p:nvPr/>
        </p:nvGrpSpPr>
        <p:grpSpPr>
          <a:xfrm>
            <a:off x="7532980" y="1548680"/>
            <a:ext cx="1369784" cy="1088232"/>
            <a:chOff x="7532980" y="1560328"/>
            <a:chExt cx="1369784" cy="1088232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19"/>
            <a:stretch/>
          </p:blipFill>
          <p:spPr>
            <a:xfrm>
              <a:off x="7532980" y="1560328"/>
              <a:ext cx="1225703" cy="753605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50" name="Rechteck 49"/>
            <p:cNvSpPr/>
            <p:nvPr/>
          </p:nvSpPr>
          <p:spPr>
            <a:xfrm>
              <a:off x="7532980" y="2357711"/>
              <a:ext cx="1369784" cy="29084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de-DE" sz="1050" b="1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Stadthausgeviert</a:t>
              </a:r>
              <a:br>
                <a:rPr lang="de-DE" sz="1050" b="1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de-DE" sz="1050" b="1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de-DE" sz="1050" b="1" spc="-40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inkl. Verwaltungsneubau)</a:t>
              </a:r>
              <a:endParaRPr lang="de-CH" sz="1050" b="1" spc="-4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8985811" y="1545144"/>
            <a:ext cx="1299113" cy="1091768"/>
            <a:chOff x="8985811" y="1556792"/>
            <a:chExt cx="1299113" cy="1091768"/>
          </a:xfrm>
        </p:grpSpPr>
        <p:pic>
          <p:nvPicPr>
            <p:cNvPr id="32" name="Grafik 31" descr="C:\Users\ssigr\AppData\Local\Microsoft\Windows\Temporary Internet Files\Content.Word\190306_KaGa_West_Illu_Sicht_nach_Norden.jpg"/>
            <p:cNvPicPr/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9" t="4892" r="21202" b="4894"/>
            <a:stretch/>
          </p:blipFill>
          <p:spPr bwMode="auto">
            <a:xfrm>
              <a:off x="8994059" y="1556792"/>
              <a:ext cx="1206397" cy="756001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52" name="Rechteck 51"/>
            <p:cNvSpPr/>
            <p:nvPr/>
          </p:nvSpPr>
          <p:spPr>
            <a:xfrm>
              <a:off x="8985811" y="2357711"/>
              <a:ext cx="1299113" cy="29084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de-DE" sz="1050" b="1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Entwicklung</a:t>
              </a:r>
              <a:br>
                <a:rPr lang="de-DE" sz="1050" b="1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de-DE" sz="1050" b="1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Kammgarn-Areal</a:t>
              </a:r>
              <a:endParaRPr lang="de-CH" sz="105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10385535" y="1549850"/>
            <a:ext cx="1299113" cy="948271"/>
            <a:chOff x="10385535" y="1561498"/>
            <a:chExt cx="1299113" cy="948271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1"/>
            <a:stretch/>
          </p:blipFill>
          <p:spPr>
            <a:xfrm>
              <a:off x="10388656" y="1561498"/>
              <a:ext cx="1251960" cy="75844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54" name="Rechteck 53"/>
            <p:cNvSpPr/>
            <p:nvPr/>
          </p:nvSpPr>
          <p:spPr>
            <a:xfrm>
              <a:off x="10385535" y="2364345"/>
              <a:ext cx="1299113" cy="14542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de-DE" sz="1050" b="1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Werkhof SH POWER</a:t>
              </a:r>
              <a:endParaRPr lang="de-CH" sz="105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9016655" y="2780928"/>
            <a:ext cx="1313230" cy="1106561"/>
            <a:chOff x="9016655" y="2780928"/>
            <a:chExt cx="1313230" cy="1106561"/>
          </a:xfrm>
        </p:grpSpPr>
        <p:sp>
          <p:nvSpPr>
            <p:cNvPr id="56" name="Rechteck 55"/>
            <p:cNvSpPr/>
            <p:nvPr/>
          </p:nvSpPr>
          <p:spPr>
            <a:xfrm>
              <a:off x="9030772" y="3596640"/>
              <a:ext cx="1299113" cy="29084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de-DE" sz="1050" b="1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Depoterweiterung und Einstellhalle </a:t>
              </a:r>
              <a:r>
                <a:rPr lang="de-DE" sz="1050" b="1" dirty="0" err="1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vbsh</a:t>
              </a:r>
              <a:endParaRPr lang="de-CH" sz="105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Grafik 27"/>
            <p:cNvPicPr>
              <a:picLocks noChangeAspect="1"/>
            </p:cNvPicPr>
            <p:nvPr/>
          </p:nvPicPr>
          <p:blipFill rotWithShape="1">
            <a:blip r:embed="rId14"/>
            <a:srcRect t="14197" r="3204"/>
            <a:stretch/>
          </p:blipFill>
          <p:spPr>
            <a:xfrm>
              <a:off x="9016655" y="2780928"/>
              <a:ext cx="1183801" cy="773857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  <p:grpSp>
        <p:nvGrpSpPr>
          <p:cNvPr id="59" name="Gruppieren 58"/>
          <p:cNvGrpSpPr/>
          <p:nvPr/>
        </p:nvGrpSpPr>
        <p:grpSpPr>
          <a:xfrm>
            <a:off x="10385535" y="2780929"/>
            <a:ext cx="1299113" cy="1110557"/>
            <a:chOff x="10385535" y="2780929"/>
            <a:chExt cx="1299113" cy="1110557"/>
          </a:xfrm>
        </p:grpSpPr>
        <p:pic>
          <p:nvPicPr>
            <p:cNvPr id="29" name="Grafik 28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54"/>
            <a:stretch/>
          </p:blipFill>
          <p:spPr>
            <a:xfrm>
              <a:off x="10385535" y="2780929"/>
              <a:ext cx="1224136" cy="768828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57" name="Rechteck 56"/>
            <p:cNvSpPr/>
            <p:nvPr/>
          </p:nvSpPr>
          <p:spPr>
            <a:xfrm>
              <a:off x="10385535" y="3600637"/>
              <a:ext cx="1299113" cy="29084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de-DE" sz="1050" b="1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Div. Schulanlagen (Steig, </a:t>
              </a:r>
              <a:r>
                <a:rPr lang="de-DE" sz="1050" b="1" dirty="0" err="1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Kreuzgut</a:t>
              </a:r>
              <a:r>
                <a:rPr lang="de-DE" sz="1050" b="1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…)</a:t>
              </a:r>
              <a:endParaRPr lang="de-CH" sz="105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7525897" y="2782274"/>
            <a:ext cx="1299113" cy="947223"/>
            <a:chOff x="7525897" y="2782274"/>
            <a:chExt cx="1299113" cy="947223"/>
          </a:xfrm>
        </p:grpSpPr>
        <p:pic>
          <p:nvPicPr>
            <p:cNvPr id="23" name="Grafik 22"/>
            <p:cNvPicPr>
              <a:picLocks noChangeAspect="1"/>
            </p:cNvPicPr>
            <p:nvPr/>
          </p:nvPicPr>
          <p:blipFill rotWithShape="1">
            <a:blip r:embed="rId16"/>
            <a:srcRect t="36384" r="2584"/>
            <a:stretch/>
          </p:blipFill>
          <p:spPr>
            <a:xfrm>
              <a:off x="7537305" y="2782274"/>
              <a:ext cx="1222991" cy="772511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55" name="Rechteck 54"/>
            <p:cNvSpPr/>
            <p:nvPr/>
          </p:nvSpPr>
          <p:spPr>
            <a:xfrm>
              <a:off x="7525897" y="3584073"/>
              <a:ext cx="1299113" cy="14542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0"/>
                </a:spcAft>
              </a:pPr>
              <a:r>
                <a:rPr lang="de-DE" sz="1050" b="1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E-Bus </a:t>
              </a:r>
              <a:r>
                <a:rPr lang="de-DE" sz="1050" b="1" dirty="0" err="1" smtClean="0">
                  <a:latin typeface="Arial Narrow" panose="020B0606020202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vbsh</a:t>
              </a:r>
              <a:endParaRPr lang="de-CH" sz="1050" b="1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062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m 17"/>
          <p:cNvGraphicFramePr/>
          <p:nvPr>
            <p:extLst>
              <p:ext uri="{D42A27DB-BD31-4B8C-83A1-F6EECF244321}">
                <p14:modId xmlns:p14="http://schemas.microsoft.com/office/powerpoint/2010/main" val="3370245173"/>
              </p:ext>
            </p:extLst>
          </p:nvPr>
        </p:nvGraphicFramePr>
        <p:xfrm>
          <a:off x="403960" y="2276872"/>
          <a:ext cx="8706328" cy="4237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407368" y="980728"/>
            <a:ext cx="1094521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Finanzplan 2022-2025: Nur mit einer Priorisierung der Investitionen in den Folgejahren</a:t>
            </a:r>
            <a:b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kann das Ziel des langfristig ausgeglichenen Finanzierungssaldos erreicht werden.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</a:t>
            </a:r>
            <a:r>
              <a:rPr lang="de-CH" sz="1000" dirty="0" smtClean="0">
                <a:sym typeface="Webdings" panose="05030102010509060703" pitchFamily="18" charset="2"/>
              </a:rPr>
              <a:t>Daniel Preisig</a:t>
            </a:r>
            <a:endParaRPr lang="de-CH" sz="1000" dirty="0"/>
          </a:p>
        </p:txBody>
      </p:sp>
      <p:sp>
        <p:nvSpPr>
          <p:cNvPr id="15" name="Textfeld 14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Botschaft, Kap. 4.4.1</a:t>
            </a:r>
            <a:endParaRPr lang="de-CH" sz="10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8256240" y="2481551"/>
            <a:ext cx="3500270" cy="2880319"/>
            <a:chOff x="8256240" y="2272342"/>
            <a:chExt cx="3500270" cy="2880319"/>
          </a:xfrm>
        </p:grpSpPr>
        <p:sp>
          <p:nvSpPr>
            <p:cNvPr id="12" name="Rechteck 11"/>
            <p:cNvSpPr/>
            <p:nvPr/>
          </p:nvSpPr>
          <p:spPr>
            <a:xfrm>
              <a:off x="8256240" y="2272342"/>
              <a:ext cx="782040" cy="2880319"/>
            </a:xfrm>
            <a:prstGeom prst="rect">
              <a:avLst/>
            </a:prstGeom>
            <a:solidFill>
              <a:schemeClr val="tx1">
                <a:alpha val="4000"/>
              </a:schemeClr>
            </a:solidFill>
            <a:ln w="31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CH" dirty="0"/>
            </a:p>
          </p:txBody>
        </p:sp>
        <p:sp>
          <p:nvSpPr>
            <p:cNvPr id="11" name="AutoShape 2"/>
            <p:cNvSpPr>
              <a:spLocks noChangeArrowheads="1"/>
            </p:cNvSpPr>
            <p:nvPr/>
          </p:nvSpPr>
          <p:spPr bwMode="auto">
            <a:xfrm>
              <a:off x="9376388" y="2272343"/>
              <a:ext cx="2380122" cy="2880318"/>
            </a:xfrm>
            <a:prstGeom prst="wedgeRectCallout">
              <a:avLst>
                <a:gd name="adj1" fmla="val -67048"/>
                <a:gd name="adj2" fmla="val -6173"/>
              </a:avLst>
            </a:prstGeom>
            <a:solidFill>
              <a:schemeClr val="bg1">
                <a:lumMod val="95000"/>
                <a:alpha val="86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108000" tIns="36000" rIns="72000" bIns="180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lang="de-CH" altLang="de-DE" sz="1400" b="1" dirty="0" smtClean="0">
                  <a:latin typeface="Arial Narrow" panose="020B0606020202030204" pitchFamily="34" charset="0"/>
                  <a:sym typeface="Wingdings 3" panose="05040102010807070707" pitchFamily="18" charset="2"/>
                </a:rPr>
                <a:t>Kumuliert von 2021 bis 2025 ergibt sich ein Fehlbetrag, der im Rahmen der kumulierten Überschüsse der Vorjahre liegt.</a:t>
              </a:r>
            </a:p>
            <a:p>
              <a:pPr marL="285750" marR="0" lvl="0" indent="-285750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Wingdings 3" panose="05040102010807070707" pitchFamily="18" charset="2"/>
                <a:buChar char="9"/>
                <a:tabLst/>
              </a:pPr>
              <a:r>
                <a:rPr lang="de-CH" altLang="de-DE" sz="1400" dirty="0" smtClean="0">
                  <a:latin typeface="Arial Narrow" panose="020B0606020202030204" pitchFamily="34" charset="0"/>
                  <a:sym typeface="Wingdings 3" panose="05040102010807070707" pitchFamily="18" charset="2"/>
                </a:rPr>
                <a:t>Der Stadtrat wird auch in den Folgejahren nicht darum herum kommen, Investitionen neu zu priorisieren.</a:t>
              </a:r>
            </a:p>
            <a:p>
              <a:pPr marL="285750" marR="0" lvl="0" indent="-285750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Wingdings 3" panose="05040102010807070707" pitchFamily="18" charset="2"/>
                <a:buChar char="9"/>
                <a:tabLst/>
              </a:pPr>
              <a:r>
                <a:rPr lang="de-CH" altLang="de-DE" sz="1400" dirty="0" smtClean="0">
                  <a:latin typeface="Arial Narrow" panose="020B0606020202030204" pitchFamily="34" charset="0"/>
                  <a:sym typeface="Wingdings 3" panose="05040102010807070707" pitchFamily="18" charset="2"/>
                </a:rPr>
                <a:t>Es droht eine Neuverschuldung</a:t>
              </a:r>
              <a:endParaRPr kumimoji="0" lang="de-CH" altLang="de-DE" sz="1400" i="0" u="none" strike="noStrike" cap="none" normalizeH="0" baseline="0" dirty="0" smtClean="0">
                <a:ln>
                  <a:noFill/>
                </a:ln>
                <a:effectLst/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1055440" y="2481551"/>
            <a:ext cx="3776668" cy="2880319"/>
            <a:chOff x="1055440" y="2420889"/>
            <a:chExt cx="3776668" cy="2880319"/>
          </a:xfrm>
        </p:grpSpPr>
        <p:sp>
          <p:nvSpPr>
            <p:cNvPr id="16" name="Rechteck 15"/>
            <p:cNvSpPr/>
            <p:nvPr/>
          </p:nvSpPr>
          <p:spPr>
            <a:xfrm>
              <a:off x="1055440" y="2420889"/>
              <a:ext cx="3776668" cy="2880319"/>
            </a:xfrm>
            <a:prstGeom prst="rect">
              <a:avLst/>
            </a:prstGeom>
            <a:solidFill>
              <a:schemeClr val="tx1">
                <a:alpha val="4000"/>
              </a:schemeClr>
            </a:solidFill>
            <a:ln w="31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CH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343472" y="4005064"/>
              <a:ext cx="3240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400" b="1" dirty="0" smtClean="0">
                  <a:latin typeface="Arial Narrow" panose="020B0606020202030204" pitchFamily="34" charset="0"/>
                </a:rPr>
                <a:t>Finanzierungsüberschuss 2015-2020: +123.1 Mio. Fr.</a:t>
              </a:r>
              <a:endParaRPr lang="de-CH" sz="14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9" name="Rechteck 18"/>
          <p:cNvSpPr/>
          <p:nvPr/>
        </p:nvSpPr>
        <p:spPr>
          <a:xfrm>
            <a:off x="407368" y="1957260"/>
            <a:ext cx="11391170" cy="3033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0" name="Textfeld 19"/>
          <p:cNvSpPr txBox="1"/>
          <p:nvPr/>
        </p:nvSpPr>
        <p:spPr>
          <a:xfrm>
            <a:off x="479376" y="1989420"/>
            <a:ext cx="554461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400" b="1" dirty="0" smtClean="0">
                <a:latin typeface="Arial Narrow" panose="020B0606020202030204" pitchFamily="34" charset="0"/>
              </a:rPr>
              <a:t>Finanzierungssaldo 2015 bis 2025</a:t>
            </a:r>
            <a:endParaRPr lang="de-CH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7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m 22"/>
          <p:cNvGraphicFramePr/>
          <p:nvPr>
            <p:extLst>
              <p:ext uri="{D42A27DB-BD31-4B8C-83A1-F6EECF244321}">
                <p14:modId xmlns:p14="http://schemas.microsoft.com/office/powerpoint/2010/main" val="158012295"/>
              </p:ext>
            </p:extLst>
          </p:nvPr>
        </p:nvGraphicFramePr>
        <p:xfrm>
          <a:off x="407368" y="2348880"/>
          <a:ext cx="1138112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</a:t>
            </a:r>
            <a:r>
              <a:rPr lang="de-CH" sz="1000" dirty="0" smtClean="0">
                <a:sym typeface="Webdings" panose="05030102010509060703" pitchFamily="18" charset="2"/>
              </a:rPr>
              <a:t>Ralph Kolb</a:t>
            </a:r>
            <a:endParaRPr lang="de-CH" sz="1000" dirty="0"/>
          </a:p>
        </p:txBody>
      </p:sp>
      <p:sp>
        <p:nvSpPr>
          <p:cNvPr id="127" name="Textfeld 126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Botschaft, Kap. 4.4.2</a:t>
            </a:r>
            <a:endParaRPr lang="de-CH" sz="1000" dirty="0"/>
          </a:p>
        </p:txBody>
      </p:sp>
      <p:sp>
        <p:nvSpPr>
          <p:cNvPr id="10" name="Textfeld 9"/>
          <p:cNvSpPr txBox="1"/>
          <p:nvPr/>
        </p:nvSpPr>
        <p:spPr>
          <a:xfrm>
            <a:off x="407368" y="980728"/>
            <a:ext cx="844614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Finanzplan 2023-2025:</a:t>
            </a:r>
            <a:b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Das Nettovermögen entwickelt sich negativ.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7392143" y="1517097"/>
            <a:ext cx="3867017" cy="895286"/>
          </a:xfrm>
          <a:prstGeom prst="wedgeRectCallout">
            <a:avLst>
              <a:gd name="adj1" fmla="val 6498"/>
              <a:gd name="adj2" fmla="val 135579"/>
            </a:avLst>
          </a:prstGeom>
          <a:solidFill>
            <a:schemeClr val="bg1">
              <a:lumMod val="95000"/>
              <a:alpha val="86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08000" tIns="36000" rIns="72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de-CH" altLang="de-DE" sz="1400" b="1" dirty="0" smtClean="0">
                <a:latin typeface="Arial Narrow" panose="020B0606020202030204" pitchFamily="34" charset="0"/>
              </a:rPr>
              <a:t>Aufgrund der Investitionsstärke bzw. der tiefen Selbstfinanzierung sinkt das Nettovermögen in allen Finanzplanjahren, auch unter Berücksichtigung einer </a:t>
            </a:r>
            <a:r>
              <a:rPr lang="de-CH" altLang="de-DE" sz="1400" b="1" dirty="0" err="1" smtClean="0">
                <a:latin typeface="Arial Narrow" panose="020B0606020202030204" pitchFamily="34" charset="0"/>
              </a:rPr>
              <a:t>Investitionspriorisierung</a:t>
            </a:r>
            <a:r>
              <a:rPr lang="de-CH" altLang="de-DE" sz="1400" b="1" dirty="0" smtClean="0">
                <a:latin typeface="Arial Narrow" panose="020B0606020202030204" pitchFamily="34" charset="0"/>
              </a:rPr>
              <a:t>.</a:t>
            </a:r>
            <a:endParaRPr kumimoji="0" lang="de-CH" altLang="de-DE" sz="1400" b="1" i="0" u="none" strike="noStrike" cap="none" normalizeH="0" baseline="0" dirty="0" smtClean="0">
              <a:ln>
                <a:noFill/>
              </a:ln>
              <a:effectLst/>
              <a:latin typeface="Arial Narrow" panose="020B0606020202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07368" y="1989420"/>
            <a:ext cx="680475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400" b="1" dirty="0" smtClean="0">
                <a:latin typeface="Arial Narrow" panose="020B0606020202030204" pitchFamily="34" charset="0"/>
              </a:rPr>
              <a:t>Nettoverschuldung bzw. -vermögen in Franken/Einwohner</a:t>
            </a:r>
            <a:endParaRPr lang="de-CH" sz="1400" dirty="0">
              <a:latin typeface="Arial Narrow" panose="020B0606020202030204" pitchFamily="34" charset="0"/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>
            <a:off x="7419327" y="2897420"/>
            <a:ext cx="1181818" cy="23910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>
            <a:glow rad="254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6285021" y="2740948"/>
            <a:ext cx="747083" cy="174099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7428148" y="2915047"/>
            <a:ext cx="612068" cy="30334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>
            <a:glow rad="254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8920507" y="3158005"/>
            <a:ext cx="775893" cy="196853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>
            <a:glow rad="254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8374720" y="3251433"/>
            <a:ext cx="764220" cy="338008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>
            <a:glow rad="254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10078902" y="3389036"/>
            <a:ext cx="769626" cy="10346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>
            <a:glow rad="254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9480376" y="3590213"/>
            <a:ext cx="792088" cy="199096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none" w="med" len="med"/>
            <a:tailEnd type="none" w="med" len="med"/>
          </a:ln>
          <a:effectLst>
            <a:glow rad="25400">
              <a:schemeClr val="bg1"/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/>
          <p:cNvCxnSpPr/>
          <p:nvPr/>
        </p:nvCxnSpPr>
        <p:spPr>
          <a:xfrm>
            <a:off x="3143672" y="2348880"/>
            <a:ext cx="0" cy="27720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9"/>
          <p:cNvSpPr txBox="1"/>
          <p:nvPr/>
        </p:nvSpPr>
        <p:spPr>
          <a:xfrm>
            <a:off x="1199456" y="2275118"/>
            <a:ext cx="1316990" cy="39560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0215" algn="ctr">
              <a:spcBef>
                <a:spcPts val="300"/>
              </a:spcBef>
              <a:spcAft>
                <a:spcPts val="600"/>
              </a:spcAft>
            </a:pPr>
            <a:r>
              <a:rPr lang="de-DE" sz="1200" dirty="0">
                <a:solidFill>
                  <a:srgbClr val="A6A6A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HRM1</a:t>
            </a:r>
            <a:endParaRPr lang="de-CH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feld 30"/>
          <p:cNvSpPr txBox="1"/>
          <p:nvPr/>
        </p:nvSpPr>
        <p:spPr>
          <a:xfrm>
            <a:off x="3484813" y="2275118"/>
            <a:ext cx="1303020" cy="5416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0215" algn="just">
              <a:spcBef>
                <a:spcPts val="300"/>
              </a:spcBef>
              <a:spcAft>
                <a:spcPts val="600"/>
              </a:spcAft>
            </a:pPr>
            <a:r>
              <a:rPr lang="de-DE" sz="1200">
                <a:solidFill>
                  <a:srgbClr val="A6A6A6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HRM2</a:t>
            </a:r>
            <a:endParaRPr lang="de-CH" sz="12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/>
          <p:cNvSpPr txBox="1"/>
          <p:nvPr/>
        </p:nvSpPr>
        <p:spPr>
          <a:xfrm>
            <a:off x="407368" y="980728"/>
            <a:ext cx="51446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Übersicht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315543" y="3218419"/>
            <a:ext cx="8499566" cy="418499"/>
          </a:xfrm>
          <a:prstGeom prst="rect">
            <a:avLst/>
          </a:prstGeom>
          <a:solidFill>
            <a:srgbClr val="0070C0">
              <a:alpha val="7843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09600" y="2286000"/>
            <a:ext cx="534238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Budget 2022</a:t>
            </a:r>
            <a:endParaRPr lang="de-CH" alt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Finanzplan </a:t>
            </a: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2023 </a:t>
            </a:r>
            <a:r>
              <a:rPr lang="de-CH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bis </a:t>
            </a: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2025</a:t>
            </a:r>
            <a:endParaRPr lang="de-CH" alt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Lohnrunde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Steuerfuss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Anstehende Steuerreform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Würdigung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Zusammenfassung</a:t>
            </a:r>
            <a:endParaRPr lang="de-CH" alt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4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Daniel Preisig</a:t>
            </a:r>
            <a:endParaRPr lang="de-CH" sz="1000" dirty="0"/>
          </a:p>
        </p:txBody>
      </p:sp>
      <p:sp>
        <p:nvSpPr>
          <p:cNvPr id="127" name="Textfeld 126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Botschaft, Kap. 7</a:t>
            </a:r>
            <a:endParaRPr lang="de-CH" sz="1000" dirty="0"/>
          </a:p>
        </p:txBody>
      </p:sp>
      <p:sp>
        <p:nvSpPr>
          <p:cNvPr id="10" name="Textfeld 9"/>
          <p:cNvSpPr txBox="1"/>
          <p:nvPr/>
        </p:nvSpPr>
        <p:spPr>
          <a:xfrm>
            <a:off x="407368" y="1050174"/>
            <a:ext cx="110892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Lohnrunde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407368" y="1628800"/>
            <a:ext cx="4184786" cy="4587588"/>
            <a:chOff x="407368" y="1628800"/>
            <a:chExt cx="3958961" cy="4587588"/>
          </a:xfrm>
        </p:grpSpPr>
        <p:sp>
          <p:nvSpPr>
            <p:cNvPr id="2" name="Rechteck 1"/>
            <p:cNvSpPr/>
            <p:nvPr/>
          </p:nvSpPr>
          <p:spPr>
            <a:xfrm>
              <a:off x="407368" y="2076388"/>
              <a:ext cx="3958961" cy="41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407368" y="1628800"/>
              <a:ext cx="3958961" cy="380480"/>
            </a:xfrm>
            <a:prstGeom prst="rect">
              <a:avLst/>
            </a:prstGeom>
            <a:solidFill>
              <a:srgbClr val="006BBC"/>
            </a:solidFill>
          </p:spPr>
          <p:txBody>
            <a:bodyPr wrap="square" lIns="72000" tIns="36000" rIns="72000" bIns="36000" rtlCol="0">
              <a:spAutoFit/>
            </a:bodyPr>
            <a:lstStyle/>
            <a:p>
              <a:r>
                <a:rPr lang="de-CH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Lohnsummenentwicklung: 1.0%</a:t>
              </a:r>
              <a:endParaRPr lang="de-CH" sz="20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4098" name="Picture 2" descr="Bildergebnis für pers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628800"/>
            <a:ext cx="3379911" cy="142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8679965" y="3861048"/>
            <a:ext cx="3172210" cy="1368152"/>
          </a:xfrm>
          <a:prstGeom prst="wedgeRectCallout">
            <a:avLst>
              <a:gd name="adj1" fmla="val -44835"/>
              <a:gd name="adj2" fmla="val -88641"/>
            </a:avLst>
          </a:prstGeom>
          <a:solidFill>
            <a:schemeClr val="bg1">
              <a:lumMod val="95000"/>
              <a:alpha val="86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08000" tIns="36000" rIns="72000" bIns="18000" numCol="1" anchor="ctr" anchorCtr="0" compatLnSpc="1"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de-CH" altLang="de-DE" sz="1400" b="1" dirty="0" smtClean="0">
                <a:latin typeface="Arial Narrow" panose="020B0606020202030204" pitchFamily="34" charset="0"/>
              </a:rPr>
              <a:t>Gute Leistungen werden belohnt!</a:t>
            </a:r>
          </a:p>
          <a:p>
            <a:pPr marL="285750" indent="-285750">
              <a:lnSpc>
                <a:spcPct val="9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de-CH" altLang="de-DE" sz="1400" b="1" dirty="0" smtClean="0">
                <a:latin typeface="Arial Narrow" panose="020B0606020202030204" pitchFamily="34" charset="0"/>
              </a:rPr>
              <a:t>Die Stadt zahlt faire Zulagen und Stundenlöhne.</a:t>
            </a:r>
          </a:p>
          <a:p>
            <a:pPr marL="285750" lvl="0" indent="-285750">
              <a:lnSpc>
                <a:spcPct val="9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de-DE" altLang="de-DE" sz="1400" b="1" dirty="0">
                <a:latin typeface="Arial Narrow" panose="020B0606020202030204" pitchFamily="34" charset="0"/>
              </a:rPr>
              <a:t>Die Stadt bleibt </a:t>
            </a:r>
            <a:r>
              <a:rPr lang="de-DE" altLang="de-DE" sz="1400" b="1" dirty="0" smtClean="0">
                <a:latin typeface="Arial Narrow" panose="020B0606020202030204" pitchFamily="34" charset="0"/>
              </a:rPr>
              <a:t>als </a:t>
            </a:r>
            <a:r>
              <a:rPr lang="de-DE" altLang="de-DE" sz="1400" b="1" dirty="0">
                <a:latin typeface="Arial Narrow" panose="020B0606020202030204" pitchFamily="34" charset="0"/>
              </a:rPr>
              <a:t>Arbeitgeberin wettbewerbsfähig</a:t>
            </a:r>
            <a:r>
              <a:rPr lang="de-CH" altLang="de-DE" sz="1400" b="1" dirty="0" smtClean="0">
                <a:latin typeface="Arial Narrow" panose="020B0606020202030204" pitchFamily="34" charset="0"/>
              </a:rPr>
              <a:t>.</a:t>
            </a:r>
            <a:endParaRPr lang="de-CH" altLang="de-DE" sz="1400" b="1" dirty="0">
              <a:latin typeface="Arial Narrow" panose="020B0606020202030204" pitchFamily="34" charset="0"/>
            </a:endParaRPr>
          </a:p>
        </p:txBody>
      </p:sp>
      <p:grpSp>
        <p:nvGrpSpPr>
          <p:cNvPr id="15" name="Gruppieren 14"/>
          <p:cNvGrpSpPr/>
          <p:nvPr/>
        </p:nvGrpSpPr>
        <p:grpSpPr>
          <a:xfrm>
            <a:off x="4799856" y="1628800"/>
            <a:ext cx="3672408" cy="4587588"/>
            <a:chOff x="407368" y="1628800"/>
            <a:chExt cx="3542355" cy="4587588"/>
          </a:xfrm>
        </p:grpSpPr>
        <p:sp>
          <p:nvSpPr>
            <p:cNvPr id="17" name="Rechteck 16"/>
            <p:cNvSpPr/>
            <p:nvPr/>
          </p:nvSpPr>
          <p:spPr>
            <a:xfrm>
              <a:off x="407368" y="2076388"/>
              <a:ext cx="3542354" cy="414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407368" y="1628800"/>
              <a:ext cx="3542355" cy="380480"/>
            </a:xfrm>
            <a:prstGeom prst="rect">
              <a:avLst/>
            </a:prstGeom>
            <a:solidFill>
              <a:srgbClr val="006BBC"/>
            </a:solidFill>
          </p:spPr>
          <p:txBody>
            <a:bodyPr wrap="square" lIns="72000" tIns="36000" rIns="72000" bIns="36000" rtlCol="0">
              <a:spAutoFit/>
            </a:bodyPr>
            <a:lstStyle/>
            <a:p>
              <a:r>
                <a:rPr lang="de-CH" sz="20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Weitere Lohnmassnahmen</a:t>
              </a:r>
              <a:endParaRPr lang="de-CH" sz="20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51947" y="2245423"/>
            <a:ext cx="3500430" cy="354404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>
              <a:lnSpc>
                <a:spcPct val="95000"/>
              </a:lnSpc>
              <a:spcAft>
                <a:spcPts val="700"/>
              </a:spcAft>
              <a:buFont typeface="Wingdings 3" panose="05040102010807070707" pitchFamily="18" charset="2"/>
              <a:buChar char="&quot;"/>
            </a:pPr>
            <a:r>
              <a:rPr lang="de-CH" sz="1400" b="1" dirty="0">
                <a:latin typeface="Arial Narrow" panose="020B0606020202030204" pitchFamily="34" charset="0"/>
              </a:rPr>
              <a:t>Im Umfeld anspruchsvoller Finanzen </a:t>
            </a:r>
            <a:r>
              <a:rPr lang="de-CH" sz="1400" dirty="0">
                <a:latin typeface="Arial Narrow" panose="020B0606020202030204" pitchFamily="34" charset="0"/>
              </a:rPr>
              <a:t>beantragt der Stadtrat eine individuelle Lohnsummenentwicklung von 1.0%. </a:t>
            </a:r>
            <a:endParaRPr lang="de-DE" sz="1400" dirty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95000"/>
              </a:lnSpc>
              <a:spcAft>
                <a:spcPts val="700"/>
              </a:spcAft>
              <a:buFont typeface="Wingdings 3" panose="05040102010807070707" pitchFamily="18" charset="2"/>
              <a:buChar char="&quot;"/>
            </a:pPr>
            <a:r>
              <a:rPr lang="de-DE" sz="1400" dirty="0">
                <a:latin typeface="Arial Narrow" panose="020B0606020202030204" pitchFamily="34" charset="0"/>
              </a:rPr>
              <a:t>Das Leistungslohnsystem braucht eine Lohnsummenentwicklung, </a:t>
            </a:r>
            <a:r>
              <a:rPr lang="de-DE" sz="1400" b="1" dirty="0">
                <a:latin typeface="Arial Narrow" panose="020B0606020202030204" pitchFamily="34" charset="0"/>
              </a:rPr>
              <a:t>damit gute und sehr gute Leistungen angemessen honoriert </a:t>
            </a:r>
            <a:r>
              <a:rPr lang="de-DE" sz="1400" dirty="0">
                <a:latin typeface="Arial Narrow" panose="020B0606020202030204" pitchFamily="34" charset="0"/>
              </a:rPr>
              <a:t>werden können.</a:t>
            </a:r>
          </a:p>
          <a:p>
            <a:pPr marL="285750" indent="-285750">
              <a:lnSpc>
                <a:spcPct val="95000"/>
              </a:lnSpc>
              <a:spcAft>
                <a:spcPts val="700"/>
              </a:spcAft>
              <a:buFont typeface="Wingdings 3" panose="05040102010807070707" pitchFamily="18" charset="2"/>
              <a:buChar char="&quot;"/>
            </a:pPr>
            <a:r>
              <a:rPr lang="de-DE" sz="1400" dirty="0">
                <a:latin typeface="Arial Narrow" panose="020B0606020202030204" pitchFamily="34" charset="0"/>
              </a:rPr>
              <a:t>Im Wettbewerb um die besten Köpfe will die Stadt als Arbeitgeberin ihren Mitarbeitenden </a:t>
            </a:r>
            <a:r>
              <a:rPr lang="de-DE" sz="1400" b="1" dirty="0">
                <a:latin typeface="Arial Narrow" panose="020B0606020202030204" pitchFamily="34" charset="0"/>
              </a:rPr>
              <a:t>eine Lohnperspektive geben </a:t>
            </a:r>
            <a:r>
              <a:rPr lang="de-DE" sz="1400" dirty="0">
                <a:latin typeface="Arial Narrow" panose="020B0606020202030204" pitchFamily="34" charset="0"/>
              </a:rPr>
              <a:t>können, vor allem auch jüngeren Mitarbeitenden.</a:t>
            </a:r>
          </a:p>
          <a:p>
            <a:pPr marL="285750" indent="-285750">
              <a:lnSpc>
                <a:spcPct val="95000"/>
              </a:lnSpc>
              <a:spcAft>
                <a:spcPts val="0"/>
              </a:spcAft>
              <a:buFont typeface="Wingdings 3" panose="05040102010807070707" pitchFamily="18" charset="2"/>
              <a:buChar char="&quot;"/>
            </a:pPr>
            <a:r>
              <a:rPr lang="de-DE" sz="1400" spc="-10" dirty="0">
                <a:latin typeface="Arial Narrow" panose="020B0606020202030204" pitchFamily="34" charset="0"/>
              </a:rPr>
              <a:t>Finanzielle Auswirkungen Personalaufwand (jeweils inkl. Sozialleistungen):</a:t>
            </a:r>
          </a:p>
          <a:p>
            <a:pPr marL="447675" indent="-180975">
              <a:lnSpc>
                <a:spcPct val="95000"/>
              </a:lnSpc>
              <a:spcAft>
                <a:spcPts val="0"/>
              </a:spcAft>
              <a:buFont typeface="+mj-lt"/>
              <a:buAutoNum type="alphaLcParenR"/>
            </a:pPr>
            <a:r>
              <a:rPr lang="de-DE" sz="1400" spc="-10" dirty="0">
                <a:latin typeface="Arial Narrow" panose="020B0606020202030204" pitchFamily="34" charset="0"/>
              </a:rPr>
              <a:t>Verwaltungspersonal </a:t>
            </a:r>
            <a:r>
              <a:rPr lang="de-DE" sz="1400" spc="-10" dirty="0" smtClean="0">
                <a:latin typeface="Arial Narrow" panose="020B0606020202030204" pitchFamily="34" charset="0"/>
              </a:rPr>
              <a:t>+885'800 </a:t>
            </a:r>
            <a:r>
              <a:rPr lang="de-DE" sz="1400" spc="-10" dirty="0">
                <a:latin typeface="Arial Narrow" panose="020B0606020202030204" pitchFamily="34" charset="0"/>
              </a:rPr>
              <a:t>Fr.</a:t>
            </a:r>
          </a:p>
          <a:p>
            <a:pPr marL="447675" indent="-180975">
              <a:lnSpc>
                <a:spcPct val="95000"/>
              </a:lnSpc>
              <a:spcAft>
                <a:spcPts val="700"/>
              </a:spcAft>
              <a:buFont typeface="+mj-lt"/>
              <a:buAutoNum type="alphaLcParenR"/>
            </a:pPr>
            <a:r>
              <a:rPr lang="de-DE" sz="1400" spc="-10" dirty="0">
                <a:latin typeface="Arial Narrow" panose="020B0606020202030204" pitchFamily="34" charset="0"/>
              </a:rPr>
              <a:t>Lehrkräfte: </a:t>
            </a:r>
            <a:r>
              <a:rPr lang="de-DE" sz="1400" spc="-10" dirty="0" smtClean="0">
                <a:latin typeface="Arial Narrow" panose="020B0606020202030204" pitchFamily="34" charset="0"/>
              </a:rPr>
              <a:t>+244'100 </a:t>
            </a:r>
            <a:r>
              <a:rPr lang="de-DE" sz="1400" spc="-10" dirty="0">
                <a:latin typeface="Arial Narrow" panose="020B0606020202030204" pitchFamily="34" charset="0"/>
              </a:rPr>
              <a:t>Fr. (</a:t>
            </a:r>
            <a:r>
              <a:rPr lang="de-DE" sz="1400" spc="-10" dirty="0" err="1">
                <a:latin typeface="Arial Narrow" panose="020B0606020202030204" pitchFamily="34" charset="0"/>
              </a:rPr>
              <a:t>Kt</a:t>
            </a:r>
            <a:r>
              <a:rPr lang="de-DE" sz="1400" spc="-10" dirty="0">
                <a:latin typeface="Arial Narrow" panose="020B0606020202030204" pitchFamily="34" charset="0"/>
              </a:rPr>
              <a:t>. SH, Annahme: Kanton gewährt </a:t>
            </a:r>
            <a:r>
              <a:rPr lang="de-DE" sz="1400" spc="-10" dirty="0" smtClean="0">
                <a:latin typeface="Arial Narrow" panose="020B0606020202030204" pitchFamily="34" charset="0"/>
              </a:rPr>
              <a:t>1.0% </a:t>
            </a:r>
            <a:r>
              <a:rPr lang="de-DE" sz="1400" spc="-10" dirty="0">
                <a:latin typeface="Arial Narrow" panose="020B0606020202030204" pitchFamily="34" charset="0"/>
              </a:rPr>
              <a:t>Lohnentwicklung)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918235" y="2246214"/>
            <a:ext cx="3346327" cy="231601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  <a:spcAft>
                <a:spcPts val="700"/>
              </a:spcAft>
            </a:pPr>
            <a:r>
              <a:rPr lang="de-CH" sz="1400" b="1" dirty="0" smtClean="0">
                <a:latin typeface="Arial Narrow" panose="020B0606020202030204" pitchFamily="34" charset="0"/>
              </a:rPr>
              <a:t>Zusätzlich zur Lohnentwicklung</a:t>
            </a:r>
            <a:r>
              <a:rPr lang="de-DE" sz="1400" b="1" dirty="0" smtClean="0">
                <a:latin typeface="Arial Narrow" panose="020B0606020202030204" pitchFamily="34" charset="0"/>
              </a:rPr>
              <a:t> </a:t>
            </a:r>
            <a:r>
              <a:rPr lang="de-DE" sz="1400" b="1" dirty="0">
                <a:latin typeface="Arial Narrow" panose="020B0606020202030204" pitchFamily="34" charset="0"/>
              </a:rPr>
              <a:t>werden Stundenlöhne für nebenberuflich beschäftigtes </a:t>
            </a:r>
            <a:r>
              <a:rPr lang="de-DE" sz="1400" b="1" dirty="0" smtClean="0">
                <a:latin typeface="Arial Narrow" panose="020B0606020202030204" pitchFamily="34" charset="0"/>
              </a:rPr>
              <a:t>Personal</a:t>
            </a:r>
            <a:r>
              <a:rPr lang="de-DE" sz="1400" b="1" dirty="0">
                <a:latin typeface="Arial Narrow" panose="020B0606020202030204" pitchFamily="34" charset="0"/>
              </a:rPr>
              <a:t>, die Zulagen und </a:t>
            </a:r>
            <a:r>
              <a:rPr lang="de-DE" sz="1400" b="1" dirty="0" err="1" smtClean="0">
                <a:latin typeface="Arial Narrow" panose="020B0606020202030204" pitchFamily="34" charset="0"/>
              </a:rPr>
              <a:t>Pikettentschädigun</a:t>
            </a:r>
            <a:r>
              <a:rPr lang="de-DE" sz="1400" b="1" dirty="0" smtClean="0">
                <a:latin typeface="Arial Narrow" panose="020B0606020202030204" pitchFamily="34" charset="0"/>
              </a:rPr>
              <a:t>-gen </a:t>
            </a:r>
            <a:r>
              <a:rPr lang="de-DE" sz="1400" b="1" dirty="0">
                <a:latin typeface="Arial Narrow" panose="020B0606020202030204" pitchFamily="34" charset="0"/>
              </a:rPr>
              <a:t>erhöht sowie eine </a:t>
            </a:r>
            <a:r>
              <a:rPr lang="de-DE" sz="1400" b="1" dirty="0" err="1" smtClean="0">
                <a:latin typeface="Arial Narrow" panose="020B0606020202030204" pitchFamily="34" charset="0"/>
              </a:rPr>
              <a:t>Ausbildendenzulage</a:t>
            </a:r>
            <a:r>
              <a:rPr lang="de-DE" sz="1400" b="1" dirty="0" smtClean="0">
                <a:latin typeface="Arial Narrow" panose="020B0606020202030204" pitchFamily="34" charset="0"/>
              </a:rPr>
              <a:t> eingeführt (0.6 Mio. Franken)</a:t>
            </a:r>
            <a:r>
              <a:rPr lang="de-CH" sz="1400" b="1" dirty="0" smtClean="0">
                <a:latin typeface="Arial Narrow" panose="020B0606020202030204" pitchFamily="34" charset="0"/>
              </a:rPr>
              <a:t>.</a:t>
            </a:r>
          </a:p>
          <a:p>
            <a:pPr marL="285750" indent="-285750">
              <a:lnSpc>
                <a:spcPct val="95000"/>
              </a:lnSpc>
              <a:spcAft>
                <a:spcPts val="700"/>
              </a:spcAft>
              <a:buFont typeface="Wingdings 3" panose="05040102010807070707" pitchFamily="18" charset="2"/>
              <a:buChar char="&quot;"/>
            </a:pPr>
            <a:r>
              <a:rPr lang="de-CH" sz="1400" spc="-10" dirty="0" smtClean="0">
                <a:latin typeface="Arial Narrow" panose="020B0606020202030204" pitchFamily="34" charset="0"/>
              </a:rPr>
              <a:t>Erhöhung Stundenlohnansätze</a:t>
            </a:r>
          </a:p>
          <a:p>
            <a:pPr marL="285750" indent="-285750">
              <a:lnSpc>
                <a:spcPct val="95000"/>
              </a:lnSpc>
              <a:spcAft>
                <a:spcPts val="700"/>
              </a:spcAft>
              <a:buFont typeface="Wingdings 3" panose="05040102010807070707" pitchFamily="18" charset="2"/>
              <a:buChar char="&quot;"/>
            </a:pPr>
            <a:r>
              <a:rPr lang="de-CH" sz="1400" spc="-10" dirty="0" smtClean="0">
                <a:latin typeface="Arial Narrow" panose="020B0606020202030204" pitchFamily="34" charset="0"/>
              </a:rPr>
              <a:t>Anpassung der Zulagen und Pikettentschädigungen</a:t>
            </a:r>
          </a:p>
          <a:p>
            <a:pPr marL="285750" indent="-285750">
              <a:lnSpc>
                <a:spcPct val="95000"/>
              </a:lnSpc>
              <a:spcAft>
                <a:spcPts val="700"/>
              </a:spcAft>
              <a:buFont typeface="Wingdings 3" panose="05040102010807070707" pitchFamily="18" charset="2"/>
              <a:buChar char="&quot;"/>
            </a:pPr>
            <a:r>
              <a:rPr lang="de-CH" sz="1400" spc="-10" dirty="0" smtClean="0">
                <a:latin typeface="Arial Narrow" panose="020B0606020202030204" pitchFamily="34" charset="0"/>
              </a:rPr>
              <a:t>Einführung einer Zulage für Berufsbildnerinnen und Berufsbildner</a:t>
            </a:r>
            <a:endParaRPr lang="de-CH" sz="1400" spc="-1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8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/>
          <p:cNvSpPr txBox="1"/>
          <p:nvPr/>
        </p:nvSpPr>
        <p:spPr>
          <a:xfrm>
            <a:off x="407368" y="980728"/>
            <a:ext cx="51446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Übersicht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315543" y="3717032"/>
            <a:ext cx="8499566" cy="418499"/>
          </a:xfrm>
          <a:prstGeom prst="rect">
            <a:avLst/>
          </a:prstGeom>
          <a:solidFill>
            <a:srgbClr val="0070C0">
              <a:alpha val="7843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09600" y="2286000"/>
            <a:ext cx="534238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Budget 2022</a:t>
            </a:r>
            <a:endParaRPr lang="de-CH" alt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Finanzplan </a:t>
            </a: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2023 </a:t>
            </a:r>
            <a:r>
              <a:rPr lang="de-CH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bis </a:t>
            </a: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2025</a:t>
            </a:r>
            <a:endParaRPr lang="de-CH" alt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Lohnrunde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Steuerfuss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Anstehende Steuerreform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Würdigung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Zusammenfassung</a:t>
            </a:r>
            <a:endParaRPr lang="de-CH" alt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8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/>
          <p:cNvSpPr txBox="1"/>
          <p:nvPr/>
        </p:nvSpPr>
        <p:spPr>
          <a:xfrm>
            <a:off x="407368" y="980728"/>
            <a:ext cx="51446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Übersicht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315543" y="2212970"/>
            <a:ext cx="8499566" cy="418499"/>
          </a:xfrm>
          <a:prstGeom prst="rect">
            <a:avLst/>
          </a:prstGeom>
          <a:solidFill>
            <a:srgbClr val="0070C0">
              <a:alpha val="7843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09600" y="2286000"/>
            <a:ext cx="534238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Budget 2022</a:t>
            </a:r>
            <a:endParaRPr lang="de-CH" alt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Finanzplan </a:t>
            </a: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2023 </a:t>
            </a:r>
            <a:r>
              <a:rPr lang="de-CH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bis </a:t>
            </a: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2025</a:t>
            </a:r>
            <a:endParaRPr lang="de-CH" alt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Lohnrunde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Steuerfuss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Anstehende Steuerreform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Würdigung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Zusammenfassung</a:t>
            </a:r>
            <a:endParaRPr lang="de-CH" alt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7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Abbildung 17: Entwicklung Steuerfuss"/>
          <p:cNvGraphicFramePr/>
          <p:nvPr>
            <p:extLst>
              <p:ext uri="{D42A27DB-BD31-4B8C-83A1-F6EECF244321}">
                <p14:modId xmlns:p14="http://schemas.microsoft.com/office/powerpoint/2010/main" val="3189425489"/>
              </p:ext>
            </p:extLst>
          </p:nvPr>
        </p:nvGraphicFramePr>
        <p:xfrm>
          <a:off x="407368" y="2190716"/>
          <a:ext cx="6264696" cy="404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Daniel Preisig</a:t>
            </a:r>
            <a:endParaRPr lang="de-CH" sz="1000" dirty="0"/>
          </a:p>
        </p:txBody>
      </p:sp>
      <p:sp>
        <p:nvSpPr>
          <p:cNvPr id="127" name="Textfeld 126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Botschaft, Kap. 6</a:t>
            </a:r>
            <a:endParaRPr lang="de-CH" sz="1000" dirty="0"/>
          </a:p>
        </p:txBody>
      </p:sp>
      <p:sp>
        <p:nvSpPr>
          <p:cNvPr id="16" name="Textfeld 15"/>
          <p:cNvSpPr txBox="1"/>
          <p:nvPr/>
        </p:nvSpPr>
        <p:spPr>
          <a:xfrm>
            <a:off x="407368" y="980728"/>
            <a:ext cx="84969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Steuerfuss 2022: Der Steuerfuss bleibt unverändert bei attraktiven 93%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07368" y="1916832"/>
            <a:ext cx="680475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400" b="1" dirty="0" smtClean="0">
                <a:latin typeface="Arial Narrow" panose="020B0606020202030204" pitchFamily="34" charset="0"/>
              </a:rPr>
              <a:t>Entwicklung wirksame Steuerbelastung seit 2014</a:t>
            </a:r>
            <a:endParaRPr lang="de-CH" sz="1400" dirty="0">
              <a:latin typeface="Arial Narrow" panose="020B0606020202030204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7608168" y="3429000"/>
            <a:ext cx="4190370" cy="2232248"/>
          </a:xfrm>
          <a:prstGeom prst="wedgeRectCallout">
            <a:avLst>
              <a:gd name="adj1" fmla="val -80902"/>
              <a:gd name="adj2" fmla="val 18157"/>
            </a:avLst>
          </a:prstGeom>
          <a:solidFill>
            <a:schemeClr val="bg1">
              <a:lumMod val="95000"/>
              <a:alpha val="86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08000" tIns="36000" rIns="72000" bIns="1800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de-DE" sz="1400" b="1" dirty="0">
                <a:latin typeface="Arial Narrow" panose="020B0606020202030204" pitchFamily="34" charset="0"/>
              </a:rPr>
              <a:t>Der Stadtrat </a:t>
            </a:r>
            <a:r>
              <a:rPr lang="de-DE" sz="1400" b="1" dirty="0" smtClean="0">
                <a:latin typeface="Arial Narrow" panose="020B0606020202030204" pitchFamily="34" charset="0"/>
              </a:rPr>
              <a:t>beantragt, </a:t>
            </a:r>
            <a:r>
              <a:rPr lang="de-DE" sz="1400" b="1" dirty="0">
                <a:latin typeface="Arial Narrow" panose="020B0606020202030204" pitchFamily="34" charset="0"/>
              </a:rPr>
              <a:t>den </a:t>
            </a:r>
            <a:r>
              <a:rPr lang="de-DE" sz="1400" b="1" dirty="0" err="1">
                <a:latin typeface="Arial Narrow" panose="020B0606020202030204" pitchFamily="34" charset="0"/>
              </a:rPr>
              <a:t>Steuerfuss</a:t>
            </a:r>
            <a:r>
              <a:rPr lang="de-DE" sz="1400" b="1" dirty="0">
                <a:latin typeface="Arial Narrow" panose="020B0606020202030204" pitchFamily="34" charset="0"/>
              </a:rPr>
              <a:t> </a:t>
            </a:r>
            <a:r>
              <a:rPr lang="de-DE" sz="1400" b="1" dirty="0" smtClean="0">
                <a:latin typeface="Arial Narrow" panose="020B0606020202030204" pitchFamily="34" charset="0"/>
              </a:rPr>
              <a:t>2022 unverändert auf 93% festzusetzen</a:t>
            </a:r>
            <a:r>
              <a:rPr lang="de-DE" sz="1400" b="1" dirty="0">
                <a:latin typeface="Arial Narrow" panose="020B0606020202030204" pitchFamily="34" charset="0"/>
              </a:rPr>
              <a:t>.</a:t>
            </a:r>
            <a:endParaRPr lang="de-CH" altLang="de-DE" sz="1400" b="1" dirty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Font typeface="Wingdings 3" panose="05040102010807070707" pitchFamily="18" charset="2"/>
              <a:buChar char=""/>
            </a:pPr>
            <a:r>
              <a:rPr lang="de-DE" sz="1400" dirty="0">
                <a:latin typeface="Arial Narrow" panose="020B0606020202030204" pitchFamily="34" charset="0"/>
              </a:rPr>
              <a:t>Die Stadt bleibt im kantonalen Vergleich als urbanes Zentrum mit ausgezeichnetem Service Public steuerlich sehr attraktiv.</a:t>
            </a:r>
          </a:p>
          <a:p>
            <a:pPr marL="285750" lvl="0" indent="-285750">
              <a:lnSpc>
                <a:spcPct val="90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Font typeface="Wingdings 3" panose="05040102010807070707" pitchFamily="18" charset="2"/>
              <a:buChar char=""/>
            </a:pPr>
            <a:r>
              <a:rPr lang="de-DE" sz="1400" dirty="0" smtClean="0">
                <a:latin typeface="Arial Narrow" panose="020B0606020202030204" pitchFamily="34" charset="0"/>
              </a:rPr>
              <a:t>Mit der </a:t>
            </a:r>
            <a:r>
              <a:rPr lang="de-DE" sz="1400" dirty="0">
                <a:latin typeface="Arial Narrow" panose="020B0606020202030204" pitchFamily="34" charset="0"/>
              </a:rPr>
              <a:t>auf kantonaler Ebene geplanten Steuergesetzrevisionen</a:t>
            </a:r>
            <a:r>
              <a:rPr lang="de-DE" sz="1400" dirty="0" smtClean="0">
                <a:latin typeface="Arial Narrow" panose="020B0606020202030204" pitchFamily="34" charset="0"/>
              </a:rPr>
              <a:t> </a:t>
            </a:r>
            <a:r>
              <a:rPr lang="de-DE" sz="1400" dirty="0">
                <a:latin typeface="Arial Narrow" panose="020B0606020202030204" pitchFamily="34" charset="0"/>
              </a:rPr>
              <a:t>(Versicherungsabzug und </a:t>
            </a:r>
            <a:r>
              <a:rPr lang="de-DE" sz="1400" dirty="0" smtClean="0">
                <a:latin typeface="Arial Narrow" panose="020B0606020202030204" pitchFamily="34" charset="0"/>
              </a:rPr>
              <a:t>Tarifanpassung </a:t>
            </a:r>
            <a:r>
              <a:rPr lang="de-DE" sz="1400" dirty="0">
                <a:latin typeface="Arial Narrow" panose="020B0606020202030204" pitchFamily="34" charset="0"/>
              </a:rPr>
              <a:t>Vermögenssteuern) </a:t>
            </a:r>
            <a:r>
              <a:rPr lang="de-DE" sz="1400" dirty="0" smtClean="0">
                <a:latin typeface="Arial Narrow" panose="020B0606020202030204" pitchFamily="34" charset="0"/>
              </a:rPr>
              <a:t>werden die Steuerzahlerinnen und Steuerzahler entlastet.</a:t>
            </a:r>
          </a:p>
        </p:txBody>
      </p:sp>
    </p:spTree>
    <p:extLst>
      <p:ext uri="{BB962C8B-B14F-4D97-AF65-F5344CB8AC3E}">
        <p14:creationId xmlns:p14="http://schemas.microsoft.com/office/powerpoint/2010/main" val="179233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/>
          <p:cNvSpPr txBox="1"/>
          <p:nvPr/>
        </p:nvSpPr>
        <p:spPr>
          <a:xfrm>
            <a:off x="407368" y="980728"/>
            <a:ext cx="51446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Übersicht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315543" y="4234637"/>
            <a:ext cx="8499566" cy="418499"/>
          </a:xfrm>
          <a:prstGeom prst="rect">
            <a:avLst/>
          </a:prstGeom>
          <a:solidFill>
            <a:srgbClr val="0070C0">
              <a:alpha val="7843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09600" y="2286000"/>
            <a:ext cx="534238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Budget 2022</a:t>
            </a:r>
            <a:endParaRPr lang="de-CH" alt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Finanzplan </a:t>
            </a: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2023 </a:t>
            </a:r>
            <a:r>
              <a:rPr lang="de-CH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bis </a:t>
            </a: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2025</a:t>
            </a:r>
            <a:endParaRPr lang="de-CH" alt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Lohnrunde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Steuerfuss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Anstehende Steuerreform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Würdigung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Zusammenfassung</a:t>
            </a:r>
            <a:endParaRPr lang="de-CH" alt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7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/>
        </p:nvSpPr>
        <p:spPr bwMode="auto">
          <a:xfrm>
            <a:off x="9170538" y="1628800"/>
            <a:ext cx="2628000" cy="4680520"/>
          </a:xfrm>
          <a:prstGeom prst="rect">
            <a:avLst/>
          </a:prstGeom>
          <a:solidFill>
            <a:srgbClr val="D6EDBD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6308849" y="1628800"/>
            <a:ext cx="2628000" cy="4680520"/>
          </a:xfrm>
          <a:prstGeom prst="rect">
            <a:avLst/>
          </a:prstGeom>
          <a:solidFill>
            <a:srgbClr val="FFD5D5"/>
          </a:solidFill>
          <a:ln w="63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9336360" y="697459"/>
            <a:ext cx="2462178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Daniel </a:t>
            </a:r>
            <a:r>
              <a:rPr lang="de-CH" sz="1000" dirty="0" smtClean="0">
                <a:sym typeface="Webdings" panose="05030102010509060703" pitchFamily="18" charset="2"/>
              </a:rPr>
              <a:t>Preisig &amp; Gianni Dalla </a:t>
            </a:r>
            <a:r>
              <a:rPr lang="de-CH" sz="1000" dirty="0" err="1" smtClean="0">
                <a:sym typeface="Webdings" panose="05030102010509060703" pitchFamily="18" charset="2"/>
              </a:rPr>
              <a:t>Vecchia</a:t>
            </a:r>
            <a:endParaRPr lang="de-CH" sz="1000" dirty="0"/>
          </a:p>
        </p:txBody>
      </p:sp>
      <p:sp>
        <p:nvSpPr>
          <p:cNvPr id="127" name="Textfeld 126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Botschaft, Kap. 8</a:t>
            </a:r>
            <a:endParaRPr lang="de-CH" sz="1000" dirty="0"/>
          </a:p>
        </p:txBody>
      </p:sp>
      <p:sp>
        <p:nvSpPr>
          <p:cNvPr id="16" name="Textfeld 15"/>
          <p:cNvSpPr txBox="1"/>
          <p:nvPr/>
        </p:nvSpPr>
        <p:spPr>
          <a:xfrm>
            <a:off x="407368" y="980728"/>
            <a:ext cx="84969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Ausblick nächste Steuerreform: Chance und Risiko zugleich!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07368" y="4355812"/>
            <a:ext cx="5544616" cy="195350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36910" y="4509120"/>
            <a:ext cx="5271058" cy="170200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>
              <a:lnSpc>
                <a:spcPct val="95000"/>
              </a:lnSpc>
              <a:spcAft>
                <a:spcPts val="700"/>
              </a:spcAft>
              <a:buFont typeface="Wingdings 3" panose="05040102010807070707" pitchFamily="18" charset="2"/>
              <a:buChar char="&quot;"/>
            </a:pPr>
            <a:r>
              <a:rPr lang="de-CH" sz="1400" b="1" dirty="0" smtClean="0">
                <a:latin typeface="Arial Narrow" panose="020B0606020202030204" pitchFamily="34" charset="0"/>
              </a:rPr>
              <a:t>Die OECD fordert eine globale Mindeststeuer von 15%, womit die mit der STAF eingeführten Instrumente voraussichtlich unwirksam werden.</a:t>
            </a:r>
          </a:p>
          <a:p>
            <a:pPr marL="285750" indent="-285750">
              <a:lnSpc>
                <a:spcPct val="95000"/>
              </a:lnSpc>
              <a:spcAft>
                <a:spcPts val="700"/>
              </a:spcAft>
              <a:buFont typeface="Wingdings 3" panose="05040102010807070707" pitchFamily="18" charset="2"/>
              <a:buChar char="&quot;"/>
            </a:pPr>
            <a:r>
              <a:rPr lang="de-CH" sz="1400" b="1" dirty="0" smtClean="0">
                <a:latin typeface="Arial Narrow" panose="020B0606020202030204" pitchFamily="34" charset="0"/>
              </a:rPr>
              <a:t>Die Stadt und der Kanton Schaffhausen sind sehr stark davon betroffen.</a:t>
            </a:r>
          </a:p>
          <a:p>
            <a:pPr marL="285750" indent="-285750">
              <a:lnSpc>
                <a:spcPct val="95000"/>
              </a:lnSpc>
              <a:spcAft>
                <a:spcPts val="700"/>
              </a:spcAft>
              <a:buFont typeface="Wingdings 3" panose="05040102010807070707" pitchFamily="18" charset="2"/>
              <a:buChar char="&quot;"/>
            </a:pPr>
            <a:r>
              <a:rPr lang="de-CH" sz="1400" b="1" dirty="0" smtClean="0">
                <a:latin typeface="Arial Narrow" panose="020B0606020202030204" pitchFamily="34" charset="0"/>
              </a:rPr>
              <a:t>Um im globalen Standortwettbewerb konkurrenzfähig zu bleiben, wird die Schweiz und die Kantone ihre Gesetzgebung anpassen müssen.</a:t>
            </a:r>
          </a:p>
          <a:p>
            <a:pPr marL="285750" indent="-285750">
              <a:lnSpc>
                <a:spcPct val="95000"/>
              </a:lnSpc>
              <a:spcAft>
                <a:spcPts val="700"/>
              </a:spcAft>
              <a:buFont typeface="Wingdings 3" panose="05040102010807070707" pitchFamily="18" charset="2"/>
              <a:buChar char="&quot;"/>
            </a:pPr>
            <a:r>
              <a:rPr lang="de-CH" sz="1400" b="1" dirty="0" smtClean="0">
                <a:latin typeface="Arial Narrow" panose="020B0606020202030204" pitchFamily="34" charset="0"/>
              </a:rPr>
              <a:t>Ziel: Verhinderung der Abwanderung der Unternehmen.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24" b="89734" l="53829" r="94748">
                        <a14:foregroundMark x1="54048" y1="28517" x2="54267" y2="49049"/>
                        <a14:foregroundMark x1="93873" y1="65399" x2="86652" y2="74525"/>
                        <a14:foregroundMark x1="69147" y1="15209" x2="78993" y2="14829"/>
                        <a14:foregroundMark x1="71116" y1="10646" x2="73961" y2="7224"/>
                        <a14:foregroundMark x1="71335" y1="10266" x2="72648" y2="7224"/>
                        <a14:foregroundMark x1="63895" y1="33840" x2="85339" y2="63878"/>
                        <a14:foregroundMark x1="83151" y1="30798" x2="64333" y2="66920"/>
                        <a14:foregroundMark x1="78337" y1="26236" x2="64114" y2="68441"/>
                        <a14:foregroundMark x1="86652" y1="36502" x2="61707" y2="72624"/>
                        <a14:foregroundMark x1="88403" y1="47909" x2="64333" y2="78707"/>
                        <a14:foregroundMark x1="75930" y1="74525" x2="82495" y2="59316"/>
                        <a14:foregroundMark x1="59737" y1="35741" x2="74179" y2="49810"/>
                        <a14:foregroundMark x1="63676" y1="23574" x2="58643" y2="67681"/>
                        <a14:foregroundMark x1="60832" y1="69202" x2="86214" y2="66920"/>
                        <a14:foregroundMark x1="86652" y1="56274" x2="63676" y2="32319"/>
                        <a14:foregroundMark x1="67834" y1="31939" x2="82495" y2="35741"/>
                        <a14:foregroundMark x1="59300" y1="42966" x2="67834" y2="51711"/>
                        <a14:foregroundMark x1="77462" y1="55894" x2="77681" y2="61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95"/>
          <a:stretch/>
        </p:blipFill>
        <p:spPr>
          <a:xfrm>
            <a:off x="7032104" y="1656952"/>
            <a:ext cx="1241216" cy="1440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44" b="89734" l="5252" r="45514">
                        <a14:foregroundMark x1="17068" y1="14829" x2="33042" y2="14068"/>
                        <a14:foregroundMark x1="11597" y1="38023" x2="36980" y2="66540"/>
                        <a14:foregroundMark x1="30853" y1="31179" x2="18162" y2="72243"/>
                        <a14:foregroundMark x1="26696" y1="73764" x2="21882" y2="53232"/>
                        <a14:foregroundMark x1="13129" y1="58935" x2="31947" y2="49810"/>
                        <a14:foregroundMark x1="15974" y1="43346" x2="17943" y2="61977"/>
                        <a14:foregroundMark x1="18381" y1="30038" x2="31291" y2="38403"/>
                        <a14:foregroundMark x1="26477" y1="27757" x2="10066" y2="25856"/>
                        <a14:foregroundMark x1="26477" y1="34221" x2="15974" y2="43726"/>
                        <a14:foregroundMark x1="20788" y1="41445" x2="37637" y2="58175"/>
                        <a14:foregroundMark x1="37418" y1="43346" x2="28884" y2="54373"/>
                        <a14:foregroundMark x1="35667" y1="34221" x2="27790" y2="49810"/>
                        <a14:foregroundMark x1="23414" y1="7985" x2="28009" y2="27757"/>
                        <a14:foregroundMark x1="27352" y1="11027" x2="22757" y2="11027"/>
                        <a14:foregroundMark x1="21882" y1="9886" x2="22976" y2="7224"/>
                        <a14:foregroundMark x1="45514" y1="53232" x2="45514" y2="63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5" r="50383"/>
          <a:stretch/>
        </p:blipFill>
        <p:spPr>
          <a:xfrm>
            <a:off x="9912424" y="1667983"/>
            <a:ext cx="1224136" cy="1440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9336360" y="3303684"/>
            <a:ext cx="2304256" cy="16373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spcAft>
                <a:spcPts val="700"/>
              </a:spcAft>
            </a:pPr>
            <a:r>
              <a:rPr lang="de-CH" sz="1600" b="1" dirty="0" smtClean="0">
                <a:latin typeface="Arial Narrow" panose="020B0606020202030204" pitchFamily="34" charset="0"/>
              </a:rPr>
              <a:t>Chance</a:t>
            </a:r>
            <a:r>
              <a:rPr lang="de-CH" sz="1600" dirty="0">
                <a:latin typeface="Arial Narrow" panose="020B0606020202030204" pitchFamily="34" charset="0"/>
              </a:rPr>
              <a:t/>
            </a:r>
            <a:br>
              <a:rPr lang="de-CH" sz="1600" dirty="0">
                <a:latin typeface="Arial Narrow" panose="020B0606020202030204" pitchFamily="34" charset="0"/>
              </a:rPr>
            </a:br>
            <a:r>
              <a:rPr lang="de-CH" sz="1600" dirty="0" smtClean="0">
                <a:latin typeface="Arial Narrow" panose="020B0606020202030204" pitchFamily="34" charset="0"/>
              </a:rPr>
              <a:t>Gelingt </a:t>
            </a:r>
            <a:r>
              <a:rPr lang="de-CH" sz="1600" dirty="0">
                <a:latin typeface="Arial Narrow" panose="020B0606020202030204" pitchFamily="34" charset="0"/>
              </a:rPr>
              <a:t>die Adaption, darf mit gleichbleibenden oder im besten Fall aufgrund des begrenzten Steuerwettbewerbs </a:t>
            </a:r>
            <a:r>
              <a:rPr lang="de-CH" sz="1600" dirty="0" smtClean="0">
                <a:latin typeface="Arial Narrow" panose="020B0606020202030204" pitchFamily="34" charset="0"/>
              </a:rPr>
              <a:t>sogar mit </a:t>
            </a:r>
            <a:r>
              <a:rPr lang="de-CH" sz="1600" dirty="0">
                <a:latin typeface="Arial Narrow" panose="020B0606020202030204" pitchFamily="34" charset="0"/>
              </a:rPr>
              <a:t>höheren </a:t>
            </a:r>
            <a:r>
              <a:rPr lang="de-CH" sz="1600" dirty="0" smtClean="0">
                <a:latin typeface="Arial Narrow" panose="020B0606020202030204" pitchFamily="34" charset="0"/>
              </a:rPr>
              <a:t>Steuer-erträgen gerechnet werden.</a:t>
            </a:r>
            <a:endParaRPr lang="de-CH" sz="1600" dirty="0">
              <a:latin typeface="Arial Narrow" panose="020B060602020203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6528048" y="3303684"/>
            <a:ext cx="2160240" cy="23391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5000"/>
              </a:lnSpc>
              <a:spcAft>
                <a:spcPts val="700"/>
              </a:spcAft>
            </a:pPr>
            <a:r>
              <a:rPr lang="de-CH" sz="1600" b="1" dirty="0" smtClean="0">
                <a:latin typeface="Arial Narrow" panose="020B0606020202030204" pitchFamily="34" charset="0"/>
              </a:rPr>
              <a:t>Risiko</a:t>
            </a:r>
            <a:r>
              <a:rPr lang="de-CH" sz="1600" dirty="0">
                <a:latin typeface="Arial Narrow" panose="020B0606020202030204" pitchFamily="34" charset="0"/>
              </a:rPr>
              <a:t/>
            </a:r>
            <a:br>
              <a:rPr lang="de-CH" sz="1600" dirty="0">
                <a:latin typeface="Arial Narrow" panose="020B0606020202030204" pitchFamily="34" charset="0"/>
              </a:rPr>
            </a:br>
            <a:r>
              <a:rPr lang="de-CH" sz="1600" dirty="0" smtClean="0">
                <a:latin typeface="Arial Narrow" panose="020B0606020202030204" pitchFamily="34" charset="0"/>
              </a:rPr>
              <a:t>Eine </a:t>
            </a:r>
            <a:r>
              <a:rPr lang="de-CH" sz="1600" dirty="0">
                <a:latin typeface="Arial Narrow" panose="020B0606020202030204" pitchFamily="34" charset="0"/>
              </a:rPr>
              <a:t>Abwanderung internationaler Unternehmen würde zu einem signifikanten Einbruch der </a:t>
            </a:r>
            <a:r>
              <a:rPr lang="de-CH" sz="1600" dirty="0" smtClean="0">
                <a:latin typeface="Arial Narrow" panose="020B0606020202030204" pitchFamily="34" charset="0"/>
              </a:rPr>
              <a:t>Unternehmens-steuern </a:t>
            </a:r>
            <a:r>
              <a:rPr lang="de-CH" sz="1600" dirty="0">
                <a:latin typeface="Arial Narrow" panose="020B0606020202030204" pitchFamily="34" charset="0"/>
              </a:rPr>
              <a:t>und damit verbunden zu Sparprogrammen und/oder Steuererhöhungen führen. Hinzu kommt der Verlust von Arbeitsplätzen.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" t="9374" b="30926"/>
          <a:stretch/>
        </p:blipFill>
        <p:spPr>
          <a:xfrm>
            <a:off x="407368" y="1628800"/>
            <a:ext cx="5544616" cy="252028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10176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/>
          <p:cNvSpPr txBox="1"/>
          <p:nvPr/>
        </p:nvSpPr>
        <p:spPr>
          <a:xfrm>
            <a:off x="407368" y="980728"/>
            <a:ext cx="51446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Übersicht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315543" y="4738693"/>
            <a:ext cx="8499566" cy="418499"/>
          </a:xfrm>
          <a:prstGeom prst="rect">
            <a:avLst/>
          </a:prstGeom>
          <a:solidFill>
            <a:srgbClr val="0070C0">
              <a:alpha val="7843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09600" y="2286000"/>
            <a:ext cx="534238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Budget 2022</a:t>
            </a:r>
            <a:endParaRPr lang="de-CH" alt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Finanzplan </a:t>
            </a: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2023 </a:t>
            </a:r>
            <a:r>
              <a:rPr lang="de-CH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bis </a:t>
            </a: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2025</a:t>
            </a:r>
            <a:endParaRPr lang="de-CH" alt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Lohnrunde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Steuerfuss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Anstehende Steuerreform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Würdigung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Zusammenfassung</a:t>
            </a:r>
            <a:endParaRPr lang="de-CH" alt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7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9662295" y="1556792"/>
            <a:ext cx="2126196" cy="4821691"/>
            <a:chOff x="9662295" y="1556792"/>
            <a:chExt cx="2126196" cy="4821691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9662295" y="3051043"/>
              <a:ext cx="2126196" cy="3327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xtLst/>
          </p:spPr>
          <p:txBody>
            <a:bodyPr wrap="square" lIns="72000" tIns="36000" rIns="36000" bIns="360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de-CH" altLang="de-DE" sz="1800" b="1" dirty="0" smtClean="0">
                  <a:solidFill>
                    <a:srgbClr val="0070C0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Internationaler Druck auf Steuersystem</a:t>
              </a:r>
              <a:endParaRPr lang="de-CH" altLang="de-DE" sz="1800" dirty="0" smtClean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  <a:p>
              <a:pPr marL="285750" indent="-285750">
                <a:spcBef>
                  <a:spcPts val="100"/>
                </a:spcBef>
                <a:spcAft>
                  <a:spcPts val="1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 3" panose="05040102010807070707" pitchFamily="18" charset="2"/>
                <a:buChar char="&quot;"/>
              </a:pPr>
              <a:r>
                <a:rPr lang="de-CH" altLang="de-DE" sz="1400" dirty="0" smtClean="0">
                  <a:latin typeface="Arial Narrow" panose="020B060602020203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Mindeststeuer von 15% trifft Schaffhausen stark.</a:t>
              </a:r>
            </a:p>
            <a:p>
              <a:pPr marL="285750" indent="-285750">
                <a:spcBef>
                  <a:spcPts val="100"/>
                </a:spcBef>
                <a:spcAft>
                  <a:spcPts val="1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 3" panose="05040102010807070707" pitchFamily="18" charset="2"/>
                <a:buChar char="&quot;"/>
              </a:pPr>
              <a:r>
                <a:rPr lang="de-CH" altLang="de-DE" sz="1400" dirty="0" smtClean="0">
                  <a:latin typeface="Arial Narrow" panose="020B060602020203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Nächste Steuerreform ist eine grosse Herausforderung!</a:t>
              </a:r>
            </a:p>
            <a:p>
              <a:pPr marL="285750" indent="-285750">
                <a:spcBef>
                  <a:spcPts val="100"/>
                </a:spcBef>
                <a:spcAft>
                  <a:spcPts val="1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 3" panose="05040102010807070707" pitchFamily="18" charset="2"/>
                <a:buChar char="&quot;"/>
              </a:pPr>
              <a:r>
                <a:rPr lang="de-CH" altLang="de-DE" sz="1400" dirty="0" smtClean="0">
                  <a:latin typeface="Arial Narrow" panose="020B060602020203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Risiko = Abwanderung, Einbruch Steuererträge, Sparprogramme und Steuererhöhung.</a:t>
              </a:r>
            </a:p>
            <a:p>
              <a:pPr marL="285750" indent="-285750">
                <a:spcBef>
                  <a:spcPts val="100"/>
                </a:spcBef>
                <a:spcAft>
                  <a:spcPts val="1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 3" panose="05040102010807070707" pitchFamily="18" charset="2"/>
                <a:buChar char="&quot;"/>
              </a:pPr>
              <a:r>
                <a:rPr lang="de-CH" altLang="de-DE" sz="1400" dirty="0" smtClean="0">
                  <a:latin typeface="Arial Narrow" panose="020B060602020203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Chance = stabile oder höhere Steuerträge!</a:t>
              </a:r>
              <a:br>
                <a:rPr lang="de-CH" altLang="de-DE" sz="1400" dirty="0" smtClean="0">
                  <a:latin typeface="Arial Narrow" panose="020B060602020203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</a:br>
              <a:endParaRPr lang="de-CH" altLang="de-DE" sz="1400" dirty="0" smtClean="0">
                <a:latin typeface="Arial Narrow" panose="020B0606020202030204" pitchFamily="34" charset="0"/>
                <a:cs typeface="Arial" panose="020B0604020202020204" pitchFamily="34" charset="0"/>
                <a:sym typeface="Wingdings 3" panose="05040102010807070707" pitchFamily="18" charset="2"/>
              </a:endParaRP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7" t="7671" r="7958" b="18891"/>
            <a:stretch/>
          </p:blipFill>
          <p:spPr>
            <a:xfrm>
              <a:off x="9662295" y="1556792"/>
              <a:ext cx="2122337" cy="13788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  <p:sp>
        <p:nvSpPr>
          <p:cNvPr id="22" name="Textfeld 21"/>
          <p:cNvSpPr txBox="1"/>
          <p:nvPr/>
        </p:nvSpPr>
        <p:spPr>
          <a:xfrm>
            <a:off x="407368" y="980728"/>
            <a:ext cx="89289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Würdigung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Daniel Preisig</a:t>
            </a:r>
            <a:endParaRPr lang="de-CH" sz="1000" dirty="0"/>
          </a:p>
        </p:txBody>
      </p:sp>
      <p:sp>
        <p:nvSpPr>
          <p:cNvPr id="24" name="Textfeld 23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Botschaft, Kap. 9</a:t>
            </a:r>
            <a:endParaRPr lang="de-CH" sz="10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407369" y="1556792"/>
            <a:ext cx="2126196" cy="4796043"/>
            <a:chOff x="407368" y="1556792"/>
            <a:chExt cx="2664000" cy="6009161"/>
          </a:xfrm>
        </p:grpSpPr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407368" y="3429001"/>
              <a:ext cx="2664000" cy="41369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xtLst/>
          </p:spPr>
          <p:txBody>
            <a:bodyPr wrap="square" lIns="72000" tIns="36000" rIns="36000" bIns="360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de-CH" altLang="de-DE" sz="1800" b="1" dirty="0" smtClean="0">
                  <a:solidFill>
                    <a:srgbClr val="0070C0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Höhere Erträge,</a:t>
              </a:r>
              <a:br>
                <a:rPr lang="de-CH" altLang="de-DE" sz="1800" b="1" dirty="0" smtClean="0">
                  <a:solidFill>
                    <a:srgbClr val="0070C0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</a:br>
              <a:r>
                <a:rPr lang="de-CH" altLang="de-DE" sz="1800" b="1" dirty="0" smtClean="0">
                  <a:solidFill>
                    <a:srgbClr val="0070C0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höherer Aufwand.</a:t>
              </a:r>
              <a:endParaRPr lang="de-CH" altLang="de-DE" sz="1800" dirty="0" smtClean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  <a:p>
              <a:pPr marL="285750" indent="-285750">
                <a:spcBef>
                  <a:spcPts val="100"/>
                </a:spcBef>
                <a:spcAft>
                  <a:spcPts val="1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 3" panose="05040102010807070707" pitchFamily="18" charset="2"/>
                <a:buChar char="&quot;"/>
              </a:pPr>
              <a:r>
                <a:rPr lang="de-CH" altLang="de-DE" sz="1400" dirty="0" smtClean="0">
                  <a:latin typeface="Arial Narrow" panose="020B060602020203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Mit Budget 2022 steigen Ertrag und Aufwand um mehr als 11 Mio. Franken.</a:t>
              </a:r>
            </a:p>
            <a:p>
              <a:pPr marL="285750" indent="-285750">
                <a:spcBef>
                  <a:spcPts val="100"/>
                </a:spcBef>
                <a:spcAft>
                  <a:spcPts val="1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 3" panose="05040102010807070707" pitchFamily="18" charset="2"/>
                <a:buChar char="&quot;"/>
              </a:pPr>
              <a:r>
                <a:rPr lang="de-CH" altLang="de-DE" sz="1400" dirty="0" smtClean="0">
                  <a:latin typeface="Arial Narrow" panose="020B060602020203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Der Steuerfuss bleibt bei 93%.</a:t>
              </a:r>
            </a:p>
            <a:p>
              <a:pPr marL="285750" indent="-285750">
                <a:spcBef>
                  <a:spcPts val="100"/>
                </a:spcBef>
                <a:spcAft>
                  <a:spcPts val="1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 3" panose="05040102010807070707" pitchFamily="18" charset="2"/>
                <a:buChar char="&quot;"/>
              </a:pPr>
              <a:r>
                <a:rPr lang="de-CH" altLang="de-DE" sz="1400" dirty="0" smtClean="0">
                  <a:latin typeface="Arial Narrow" panose="020B060602020203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Die Corona-Reserve hilft, die Auswirkungen der Pandemie vollständig auszugleichen.</a:t>
              </a:r>
              <a:br>
                <a:rPr lang="de-CH" altLang="de-DE" sz="1400" dirty="0" smtClean="0">
                  <a:latin typeface="Arial Narrow" panose="020B060602020203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</a:br>
              <a:r>
                <a:rPr lang="de-CH" altLang="de-DE" sz="1400" dirty="0" smtClean="0">
                  <a:latin typeface="Arial Narrow" panose="020B060602020203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/>
              </a:r>
              <a:br>
                <a:rPr lang="de-CH" altLang="de-DE" sz="1400" dirty="0" smtClean="0">
                  <a:latin typeface="Arial Narrow" panose="020B060602020203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</a:br>
              <a:r>
                <a:rPr lang="de-CH" altLang="de-DE" sz="1400" dirty="0" smtClean="0">
                  <a:latin typeface="Arial Narrow" panose="020B060602020203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/>
              </a:r>
              <a:br>
                <a:rPr lang="de-CH" altLang="de-DE" sz="1400" dirty="0" smtClean="0">
                  <a:latin typeface="Arial Narrow" panose="020B060602020203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</a:br>
              <a:endParaRPr lang="de-CH" altLang="de-DE" sz="1400" dirty="0" smtClean="0">
                <a:latin typeface="Arial Narrow" panose="020B0606020202030204" pitchFamily="34" charset="0"/>
                <a:cs typeface="Arial" panose="020B0604020202020204" pitchFamily="34" charset="0"/>
                <a:sym typeface="Wingdings 3" panose="05040102010807070707" pitchFamily="18" charset="2"/>
              </a:endParaRPr>
            </a:p>
          </p:txBody>
        </p:sp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33" b="2692"/>
            <a:stretch/>
          </p:blipFill>
          <p:spPr>
            <a:xfrm>
              <a:off x="407368" y="1556792"/>
              <a:ext cx="2664000" cy="172819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  <p:grpSp>
        <p:nvGrpSpPr>
          <p:cNvPr id="15" name="Gruppieren 14"/>
          <p:cNvGrpSpPr/>
          <p:nvPr/>
        </p:nvGrpSpPr>
        <p:grpSpPr>
          <a:xfrm>
            <a:off x="7362976" y="1556792"/>
            <a:ext cx="2131839" cy="4796042"/>
            <a:chOff x="9122339" y="1556792"/>
            <a:chExt cx="2671070" cy="6009160"/>
          </a:xfrm>
        </p:grpSpPr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9122339" y="3429000"/>
              <a:ext cx="2664000" cy="41369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xtLst/>
          </p:spPr>
          <p:txBody>
            <a:bodyPr wrap="square" lIns="72000" tIns="36000" rIns="36000" bIns="360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de-CH" altLang="de-DE" sz="1800" b="1" spc="-20" dirty="0" smtClean="0">
                  <a:solidFill>
                    <a:srgbClr val="0070C0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Die Stadt bleibt auf Investitionskurs!</a:t>
              </a:r>
            </a:p>
            <a:p>
              <a:pPr marL="285750" indent="-285750">
                <a:spcBef>
                  <a:spcPts val="100"/>
                </a:spcBef>
                <a:spcAft>
                  <a:spcPts val="1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 3" panose="05040102010807070707" pitchFamily="18" charset="2"/>
                <a:buChar char="&quot;"/>
              </a:pPr>
              <a:r>
                <a:rPr lang="de-CH" altLang="de-DE" sz="1400" dirty="0">
                  <a:latin typeface="Arial Narrow" panose="020B060602020203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Eingeschlagener Investitionskurs beibehalten!</a:t>
              </a:r>
            </a:p>
            <a:p>
              <a:pPr marL="285750" indent="-285750">
                <a:spcBef>
                  <a:spcPts val="100"/>
                </a:spcBef>
                <a:spcAft>
                  <a:spcPts val="1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 3" panose="05040102010807070707" pitchFamily="18" charset="2"/>
                <a:buChar char="&quot;"/>
              </a:pPr>
              <a:r>
                <a:rPr lang="de-CH" altLang="de-DE" sz="1400" dirty="0" smtClean="0">
                  <a:latin typeface="Arial Narrow" panose="020B060602020203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mit Budget 2022: 22.5 Mio. Fr. neu beantragte Investitionskredite</a:t>
              </a:r>
              <a:endParaRPr lang="de-CH" altLang="de-DE" sz="1400" dirty="0">
                <a:latin typeface="Arial Narrow" panose="020B0606020202030204" pitchFamily="34" charset="0"/>
                <a:cs typeface="Arial" panose="020B0604020202020204" pitchFamily="34" charset="0"/>
                <a:sym typeface="Wingdings 3" panose="05040102010807070707" pitchFamily="18" charset="2"/>
              </a:endParaRPr>
            </a:p>
            <a:p>
              <a:pPr marL="285750" indent="-285750">
                <a:spcBef>
                  <a:spcPts val="100"/>
                </a:spcBef>
                <a:spcAft>
                  <a:spcPts val="1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 3" panose="05040102010807070707" pitchFamily="18" charset="2"/>
                <a:buChar char="&quot;"/>
              </a:pPr>
              <a:r>
                <a:rPr lang="de-CH" altLang="de-DE" sz="1400" dirty="0" smtClean="0">
                  <a:latin typeface="Arial Narrow" panose="020B060602020203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Priorisierungs-Fokus: Investitionsbedingte Neuverschuldung darf nicht grösser sein als Überschüsse der Vorjahre</a:t>
              </a:r>
              <a:br>
                <a:rPr lang="de-CH" altLang="de-DE" sz="1400" dirty="0" smtClean="0">
                  <a:latin typeface="Arial Narrow" panose="020B060602020203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</a:br>
              <a:endParaRPr lang="de-CH" altLang="de-DE" sz="1400" dirty="0" smtClean="0">
                <a:latin typeface="Arial Narrow" panose="020B0606020202030204" pitchFamily="34" charset="0"/>
                <a:cs typeface="Arial" panose="020B0604020202020204" pitchFamily="34" charset="0"/>
                <a:sym typeface="Wingdings 3" panose="05040102010807070707" pitchFamily="18" charset="2"/>
              </a:endParaRPr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487"/>
            <a:stretch/>
          </p:blipFill>
          <p:spPr>
            <a:xfrm>
              <a:off x="9129409" y="1556792"/>
              <a:ext cx="2664000" cy="172819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  <p:grpSp>
        <p:nvGrpSpPr>
          <p:cNvPr id="10" name="Gruppieren 9"/>
          <p:cNvGrpSpPr/>
          <p:nvPr/>
        </p:nvGrpSpPr>
        <p:grpSpPr>
          <a:xfrm>
            <a:off x="2745632" y="1556792"/>
            <a:ext cx="2126196" cy="4796043"/>
            <a:chOff x="3337075" y="1556792"/>
            <a:chExt cx="2664000" cy="6009161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3337075" y="3429001"/>
              <a:ext cx="2664000" cy="41369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xtLst/>
          </p:spPr>
          <p:txBody>
            <a:bodyPr wrap="square" lIns="72000" tIns="36000" rIns="36000" bIns="360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de-CH" altLang="de-DE" sz="1800" b="1" dirty="0" smtClean="0">
                  <a:solidFill>
                    <a:srgbClr val="0070C0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Unveränderter Steuerfuss: 93%</a:t>
              </a:r>
              <a:endParaRPr lang="de-CH" altLang="de-DE" sz="1800" dirty="0" smtClean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  <a:p>
              <a:pPr marL="285750" indent="-285750">
                <a:spcBef>
                  <a:spcPts val="100"/>
                </a:spcBef>
                <a:spcAft>
                  <a:spcPts val="1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 3" panose="05040102010807070707" pitchFamily="18" charset="2"/>
                <a:buChar char="&quot;"/>
              </a:pPr>
              <a:r>
                <a:rPr lang="de-CH" altLang="de-DE" sz="1400" dirty="0" smtClean="0">
                  <a:latin typeface="Arial Narrow" panose="020B060602020203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Steuerfuss unverändert bei 93%.</a:t>
              </a:r>
            </a:p>
            <a:p>
              <a:pPr marL="285750" indent="-285750">
                <a:spcBef>
                  <a:spcPts val="100"/>
                </a:spcBef>
                <a:spcAft>
                  <a:spcPts val="1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 3" panose="05040102010807070707" pitchFamily="18" charset="2"/>
                <a:buChar char="&quot;"/>
              </a:pPr>
              <a:r>
                <a:rPr lang="de-CH" altLang="de-DE" sz="1400" dirty="0" smtClean="0">
                  <a:latin typeface="Arial Narrow" panose="020B060602020203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Die Stadt bleibt als urbanes Zentrum im innerkantonalen Vergleich überdurchschnittlich attraktiv.</a:t>
              </a:r>
            </a:p>
            <a:p>
              <a:pPr marL="285750" indent="-285750">
                <a:spcBef>
                  <a:spcPts val="100"/>
                </a:spcBef>
                <a:spcAft>
                  <a:spcPts val="1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 3" panose="05040102010807070707" pitchFamily="18" charset="2"/>
                <a:buChar char="&quot;"/>
              </a:pPr>
              <a:r>
                <a:rPr lang="de-CH" altLang="de-DE" sz="1400" dirty="0" smtClean="0">
                  <a:latin typeface="Arial Narrow" panose="020B060602020203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Kantonale Steuergesetz-revisionen entlasten Steuerzahlerinnen und Steuerzahler.</a:t>
              </a:r>
              <a:br>
                <a:rPr lang="de-CH" altLang="de-DE" sz="1400" dirty="0" smtClean="0">
                  <a:latin typeface="Arial Narrow" panose="020B060602020203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</a:br>
              <a:endParaRPr lang="de-CH" altLang="de-DE" sz="1400" dirty="0" smtClean="0">
                <a:latin typeface="Arial Narrow" panose="020B0606020202030204" pitchFamily="34" charset="0"/>
                <a:cs typeface="Arial" panose="020B0604020202020204" pitchFamily="34" charset="0"/>
                <a:sym typeface="Wingdings 3" panose="05040102010807070707" pitchFamily="18" charset="2"/>
              </a:endParaRP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7" t="-1" b="2823"/>
            <a:stretch/>
          </p:blipFill>
          <p:spPr>
            <a:xfrm>
              <a:off x="3359696" y="1556792"/>
              <a:ext cx="2637122" cy="172819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  <p:grpSp>
        <p:nvGrpSpPr>
          <p:cNvPr id="14" name="Gruppieren 13"/>
          <p:cNvGrpSpPr/>
          <p:nvPr/>
        </p:nvGrpSpPr>
        <p:grpSpPr>
          <a:xfrm>
            <a:off x="5083894" y="1556792"/>
            <a:ext cx="2126196" cy="4796043"/>
            <a:chOff x="6266782" y="1556792"/>
            <a:chExt cx="2664000" cy="6009161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6266782" y="3429001"/>
              <a:ext cx="2664000" cy="41369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  <a:extLst/>
          </p:spPr>
          <p:txBody>
            <a:bodyPr wrap="square" lIns="72000" tIns="36000" rIns="36000" bIns="360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de-CH" altLang="de-DE" sz="1800" b="1" spc="-10" dirty="0" smtClean="0">
                  <a:solidFill>
                    <a:srgbClr val="0070C0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Die Stadt als attraktive </a:t>
              </a:r>
              <a:r>
                <a:rPr lang="de-CH" altLang="de-DE" sz="1800" b="1" dirty="0" smtClean="0">
                  <a:solidFill>
                    <a:srgbClr val="0070C0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Arbeitgeberin</a:t>
              </a:r>
              <a:endParaRPr lang="de-CH" altLang="de-DE" sz="1800" dirty="0" smtClean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  <a:p>
              <a:pPr marL="285750" indent="-285750">
                <a:spcBef>
                  <a:spcPts val="100"/>
                </a:spcBef>
                <a:spcAft>
                  <a:spcPts val="1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 3" panose="05040102010807070707" pitchFamily="18" charset="2"/>
                <a:buChar char="&quot;"/>
              </a:pPr>
              <a:r>
                <a:rPr lang="de-CH" altLang="de-DE" sz="1400" dirty="0" smtClean="0">
                  <a:latin typeface="Arial Narrow" panose="020B060602020203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1.0% Lohnentwicklung, leistungsabhängig</a:t>
              </a:r>
            </a:p>
            <a:p>
              <a:pPr marL="285750" indent="-285750">
                <a:spcBef>
                  <a:spcPts val="100"/>
                </a:spcBef>
                <a:spcAft>
                  <a:spcPts val="1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 3" panose="05040102010807070707" pitchFamily="18" charset="2"/>
                <a:buChar char="&quot;"/>
              </a:pPr>
              <a:r>
                <a:rPr lang="de-CH" altLang="de-DE" sz="1400" dirty="0" smtClean="0">
                  <a:latin typeface="Arial Narrow" panose="020B060602020203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Weitere Lohnmassnahmen (Stundenlöhne, Zulagen und Pikettentschädigungen, Berufsbildende)</a:t>
              </a:r>
            </a:p>
            <a:p>
              <a:pPr marL="285750" indent="-285750">
                <a:spcBef>
                  <a:spcPts val="100"/>
                </a:spcBef>
                <a:spcAft>
                  <a:spcPts val="1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Wingdings 3" panose="05040102010807070707" pitchFamily="18" charset="2"/>
                <a:buChar char="&quot;"/>
              </a:pPr>
              <a:r>
                <a:rPr lang="de-CH" altLang="de-DE" sz="1400" dirty="0" smtClean="0">
                  <a:latin typeface="Arial Narrow" panose="020B060602020203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Die Stadt bleibt attraktiv auf dem Arbeitsmarkt.</a:t>
              </a:r>
              <a:br>
                <a:rPr lang="de-CH" altLang="de-DE" sz="1400" dirty="0" smtClean="0">
                  <a:latin typeface="Arial Narrow" panose="020B060602020203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</a:br>
              <a:r>
                <a:rPr lang="de-CH" altLang="de-DE" sz="1400" dirty="0" smtClean="0">
                  <a:latin typeface="Arial Narrow" panose="020B060602020203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/>
              </a:r>
              <a:br>
                <a:rPr lang="de-CH" altLang="de-DE" sz="1400" dirty="0" smtClean="0">
                  <a:latin typeface="Arial Narrow" panose="020B060602020203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</a:br>
              <a:endParaRPr lang="de-CH" altLang="de-DE" sz="1400" dirty="0" smtClean="0">
                <a:latin typeface="Arial Narrow" panose="020B0606020202030204" pitchFamily="34" charset="0"/>
                <a:cs typeface="Arial" panose="020B0604020202020204" pitchFamily="34" charset="0"/>
                <a:sym typeface="Wingdings 3" panose="05040102010807070707" pitchFamily="18" charset="2"/>
              </a:endParaRPr>
            </a:p>
          </p:txBody>
        </p:sp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41"/>
            <a:stretch/>
          </p:blipFill>
          <p:spPr>
            <a:xfrm>
              <a:off x="6266782" y="1556792"/>
              <a:ext cx="2664000" cy="172819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0598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/>
          <p:cNvSpPr txBox="1"/>
          <p:nvPr/>
        </p:nvSpPr>
        <p:spPr>
          <a:xfrm>
            <a:off x="407368" y="980728"/>
            <a:ext cx="51446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Übersicht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315543" y="5229200"/>
            <a:ext cx="8499566" cy="418499"/>
          </a:xfrm>
          <a:prstGeom prst="rect">
            <a:avLst/>
          </a:prstGeom>
          <a:solidFill>
            <a:srgbClr val="0070C0">
              <a:alpha val="7843"/>
            </a:srgbClr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09600" y="2286000"/>
            <a:ext cx="5342384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Budget 2022</a:t>
            </a:r>
            <a:endParaRPr lang="de-CH" alt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Finanzplan </a:t>
            </a: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2023 </a:t>
            </a:r>
            <a:r>
              <a:rPr lang="de-CH" alt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bis </a:t>
            </a: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2025</a:t>
            </a:r>
            <a:endParaRPr lang="de-CH" alt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Lohnrunde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Steuerfuss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Anstehende Steuerreform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Würdigung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+mj-lt"/>
              <a:buAutoNum type="arabicPeriod"/>
            </a:pPr>
            <a:r>
              <a:rPr lang="de-CH" altLang="de-D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Zusammenfassung</a:t>
            </a:r>
            <a:endParaRPr lang="de-CH" altLang="de-DE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5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050188"/>
              </p:ext>
            </p:extLst>
          </p:nvPr>
        </p:nvGraphicFramePr>
        <p:xfrm>
          <a:off x="7642942" y="1478332"/>
          <a:ext cx="4147530" cy="1735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983">
                <a:tc>
                  <a:txBody>
                    <a:bodyPr/>
                    <a:lstStyle/>
                    <a:p>
                      <a: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Kennzahlen Budget</a:t>
                      </a:r>
                      <a:r>
                        <a:rPr lang="de-CH" sz="12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2022</a:t>
                      </a:r>
                      <a:endParaRPr lang="de-CH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CH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CH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983">
                <a:tc>
                  <a:txBody>
                    <a:bodyPr/>
                    <a:lstStyle/>
                    <a:p>
                      <a: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Aufwand</a:t>
                      </a:r>
                      <a:endParaRPr lang="de-CH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262.8 Mio.</a:t>
                      </a:r>
                      <a:endParaRPr lang="de-CH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Fr.</a:t>
                      </a:r>
                      <a:endParaRPr lang="de-CH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983">
                <a:tc>
                  <a:txBody>
                    <a:bodyPr/>
                    <a:lstStyle/>
                    <a:p>
                      <a: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Ertrag</a:t>
                      </a:r>
                      <a:endParaRPr lang="de-CH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258.3 Mio.</a:t>
                      </a:r>
                      <a:endParaRPr lang="de-CH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Fr.</a:t>
                      </a:r>
                      <a:endParaRPr lang="de-CH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983">
                <a:tc>
                  <a:txBody>
                    <a:bodyPr/>
                    <a:lstStyle/>
                    <a:p>
                      <a: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Aufwandüberschuss</a:t>
                      </a:r>
                      <a:endParaRPr lang="de-CH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4.1 Mio.</a:t>
                      </a:r>
                      <a:endParaRPr lang="de-CH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Fr.</a:t>
                      </a:r>
                      <a:endParaRPr lang="de-CH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983">
                <a:tc>
                  <a:txBody>
                    <a:bodyPr/>
                    <a:lstStyle/>
                    <a:p>
                      <a: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mit Budget bewilligte Netto-Investitionen</a:t>
                      </a:r>
                      <a:endParaRPr lang="de-CH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19.7 Mio.</a:t>
                      </a:r>
                      <a:endParaRPr lang="de-CH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Fr.</a:t>
                      </a:r>
                      <a:endParaRPr lang="de-CH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983">
                <a:tc>
                  <a:txBody>
                    <a:bodyPr/>
                    <a:lstStyle/>
                    <a:p>
                      <a: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Steuerfuss</a:t>
                      </a:r>
                      <a:endParaRPr lang="de-CH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93</a:t>
                      </a:r>
                      <a:endParaRPr lang="de-CH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%</a:t>
                      </a:r>
                      <a:endParaRPr lang="de-CH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983">
                <a:tc>
                  <a:txBody>
                    <a:bodyPr/>
                    <a:lstStyle/>
                    <a:p>
                      <a: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Lohnsummenentwicklung 2022</a:t>
                      </a:r>
                      <a:endParaRPr lang="de-CH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1.00</a:t>
                      </a:r>
                      <a:endParaRPr lang="de-CH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%</a:t>
                      </a:r>
                      <a:endParaRPr lang="de-CH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7368" y="1412776"/>
            <a:ext cx="6984776" cy="502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65113" lvl="1" indent="-265113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</a:pPr>
            <a:r>
              <a:rPr lang="de-DE" altLang="de-DE" sz="15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Budget 2022 mit einem Defizit von -4.1 Mio. Franken</a:t>
            </a:r>
          </a:p>
          <a:p>
            <a:pPr marL="0" lvl="1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tabLst>
                <a:tab pos="265113" algn="l"/>
              </a:tabLst>
            </a:pPr>
            <a:r>
              <a:rPr lang="de-CH" altLang="de-DE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Das erwartete Ergebnis mit Budget 2022 liegt bei -4.1 Mio. Fr. Ohne Entnahme aus der Corona-Reserve wäre </a:t>
            </a:r>
            <a:r>
              <a:rPr lang="de-CH" altLang="de-DE" sz="15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CH" altLang="de-DE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das Ergebnis rund 3.6 Mio. Franken schlechter und läge damit bei -7.7 Mio. Franken.</a:t>
            </a:r>
            <a:endParaRPr lang="de-CH" altLang="de-DE" sz="15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65113" lvl="1" indent="-265113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</a:pPr>
            <a:endParaRPr lang="de-DE" altLang="de-DE" sz="1000" b="1" dirty="0" smtClean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65113" lvl="1" indent="-265113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</a:pPr>
            <a:r>
              <a:rPr lang="de-CH" altLang="de-DE" sz="15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Der Steuerfuss </a:t>
            </a:r>
            <a:r>
              <a:rPr lang="de-CH" altLang="de-DE" sz="1500" b="1" dirty="0">
                <a:latin typeface="Arial Narrow" panose="020B0606020202030204" pitchFamily="34" charset="0"/>
                <a:cs typeface="Arial" panose="020B0604020202020204" pitchFamily="34" charset="0"/>
              </a:rPr>
              <a:t>bleibt unverändert bei 93</a:t>
            </a:r>
            <a:r>
              <a:rPr lang="de-CH" altLang="de-DE" sz="15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%.</a:t>
            </a:r>
          </a:p>
          <a:p>
            <a:pPr marL="0" lvl="1" indent="3175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</a:pPr>
            <a:r>
              <a:rPr lang="de-CH" altLang="de-DE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Die Stadt bleibt im kantonalen Vergleich als urbanes Zentrum mit ausgezeichnetem Service Public steuerlich sehr attraktiv.</a:t>
            </a:r>
          </a:p>
          <a:p>
            <a:pPr marL="265113" lvl="1" indent="-265113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</a:pPr>
            <a:endParaRPr lang="de-CH" altLang="de-DE" sz="1000" dirty="0" smtClean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65113" lvl="1" indent="-265113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</a:pPr>
            <a:r>
              <a:rPr lang="de-CH" altLang="de-DE" sz="15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1.0% mehr Lohn sowie Anpassung der Stundenlöhne, Zulagen und Pikettentschädigungen.</a:t>
            </a:r>
          </a:p>
          <a:p>
            <a:pPr marL="0" lvl="1" indent="3175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</a:pPr>
            <a:r>
              <a:rPr lang="de-CH" altLang="de-DE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Gute und sehr gute Leistungen der Mitarbeitenden sollen belohnt werden. Zudem soll mit einer fairen Entschädigung die Stadt als Arbeitgeberin wettbewerbsfähig bleiben.</a:t>
            </a:r>
            <a:endParaRPr lang="de-CH" altLang="de-DE" sz="1500" dirty="0" smtClean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65113" lvl="1" indent="-265113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</a:pPr>
            <a:endParaRPr lang="de-CH" altLang="de-DE" sz="1000" b="1" dirty="0" smtClean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65113" lvl="1" indent="-265113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</a:pPr>
            <a:r>
              <a:rPr lang="de-CH" altLang="de-DE" sz="15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Hohe Investitionskredite für Tiefbau und Schulanlagen im Budget 2022</a:t>
            </a:r>
          </a:p>
          <a:p>
            <a:pPr marL="265113" lvl="1" indent="-265113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</a:pPr>
            <a:r>
              <a:rPr lang="de-CH" altLang="de-DE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Mit dem Budget werden neue Investitionskredite im Umfang von netto 19.7 Mio. Fr. beantragt.</a:t>
            </a:r>
          </a:p>
          <a:p>
            <a:pPr marL="265113" lvl="1" indent="-265113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</a:pPr>
            <a:r>
              <a:rPr lang="de-CH" altLang="de-DE" sz="8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de-CH" altLang="de-DE" sz="1000" b="1" dirty="0" smtClean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65113" lvl="1" indent="-265113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</a:pPr>
            <a:r>
              <a:rPr lang="de-CH" altLang="de-DE" sz="15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Investitionskurs beibehalten, Kurskorrektur wegen Neuverschuldung im 2023 prüfen</a:t>
            </a:r>
          </a:p>
          <a:p>
            <a:pPr marL="0" lvl="1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</a:pPr>
            <a:r>
              <a:rPr lang="de-CH" altLang="de-DE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Der Investitionskurs soll beibehalten werden. Grundsatz: Investitionsbedingte Neuverschuldung verantwortbar, solange die Überschüsse der Vorjahre nicht überkompensiert werden.</a:t>
            </a:r>
          </a:p>
          <a:p>
            <a:pPr marL="265113" lvl="1" indent="-265113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</a:pPr>
            <a:endParaRPr lang="de-CH" altLang="de-DE" sz="15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65113" lvl="1" indent="-265113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</a:pPr>
            <a:r>
              <a:rPr lang="de-CH" altLang="de-DE" sz="15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Neuer, internationaler Druck auf Schweizer Steuersystem: Herausforderung für Schaffhausen</a:t>
            </a:r>
            <a:endParaRPr lang="de-CH" altLang="de-DE" sz="15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65113" lvl="1" indent="-265113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</a:pPr>
            <a:r>
              <a:rPr lang="de-CH" altLang="de-DE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Schaffhausen ist von der geforderten Mindeststeuer von 15% besonders stark betroffen.</a:t>
            </a:r>
            <a:endParaRPr lang="de-CH" altLang="de-DE" sz="15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</a:pPr>
            <a:endParaRPr lang="de-CH" altLang="de-DE" sz="15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</a:pPr>
            <a:endParaRPr lang="de-CH" altLang="de-DE" sz="1000" dirty="0">
              <a:latin typeface="Arial Narrow" panose="020B0606020202030204" pitchFamily="34" charset="0"/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marL="0" lvl="1" indent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</a:pPr>
            <a:r>
              <a:rPr lang="de-CH" altLang="de-DE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Der Grosse Stadtrat entscheidet am </a:t>
            </a:r>
            <a:r>
              <a:rPr lang="de-CH" altLang="de-DE" sz="1500" u="sng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16. November 2021</a:t>
            </a:r>
            <a:r>
              <a:rPr lang="de-CH" altLang="de-DE" sz="15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über das Budget 2022.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07368" y="764704"/>
            <a:ext cx="79208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Budget 2022 und Finanzplan bis 2025. Das Wichtigste in Kürze</a:t>
            </a:r>
            <a:r>
              <a:rPr lang="de-CH" b="1" dirty="0">
                <a:solidFill>
                  <a:srgbClr val="0070C0"/>
                </a:solidFill>
                <a:latin typeface="Arial Narrow" panose="020B0606020202030204" pitchFamily="34" charset="0"/>
              </a:rPr>
              <a:t>.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Daniel Preisig</a:t>
            </a:r>
            <a:endParaRPr lang="de-CH" sz="1000" dirty="0"/>
          </a:p>
        </p:txBody>
      </p:sp>
      <p:sp>
        <p:nvSpPr>
          <p:cNvPr id="12" name="Textfeld 11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Botschaft, Kap. 1 </a:t>
            </a:r>
            <a:endParaRPr lang="de-CH" sz="1000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258815"/>
              </p:ext>
            </p:extLst>
          </p:nvPr>
        </p:nvGraphicFramePr>
        <p:xfrm>
          <a:off x="7642941" y="3516983"/>
          <a:ext cx="4147532" cy="2407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7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7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72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72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7983">
                <a:tc gridSpan="7">
                  <a:txBody>
                    <a:bodyPr/>
                    <a:lstStyle/>
                    <a:p>
                      <a: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Kennzahlen Finanzplan 2022 bis</a:t>
                      </a:r>
                      <a:r>
                        <a:rPr lang="de-CH" sz="12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 2025</a:t>
                      </a:r>
                      <a:endParaRPr lang="de-CH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de-CH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de-CH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CH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de-CH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de-CH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CH" sz="120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Rechn.</a:t>
                      </a:r>
                      <a:endParaRPr lang="de-CH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de-CH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de-CH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CH" sz="1200" spc="-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Progn.</a:t>
                      </a:r>
                      <a:endParaRPr lang="de-CH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de-CH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de-CH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CH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</a:t>
                      </a:r>
                      <a:endParaRPr lang="de-CH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r>
                        <a:rPr lang="de-CH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de-CH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CH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</a:t>
                      </a:r>
                      <a:endParaRPr lang="de-CH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de-CH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de-CH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CH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</a:t>
                      </a:r>
                      <a:endParaRPr lang="de-CH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de-CH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de-CH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CH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</a:t>
                      </a:r>
                      <a:endParaRPr lang="de-CH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422041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b="1" kern="1200" spc="-2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Ergebnis Erfolgsrechnung </a:t>
                      </a:r>
                      <a:r>
                        <a:rPr lang="de-CH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[Mio. Fr.]</a:t>
                      </a:r>
                      <a:endParaRPr lang="de-CH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3.0</a:t>
                      </a:r>
                      <a:endParaRPr lang="de-CH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</a:t>
                      </a:r>
                      <a:endParaRPr lang="de-CH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-4.1</a:t>
                      </a:r>
                      <a:endParaRPr lang="de-CH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-4.4</a:t>
                      </a:r>
                      <a:endParaRPr lang="de-CH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-11.1</a:t>
                      </a:r>
                      <a:endParaRPr lang="de-CH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58.1</a:t>
                      </a:r>
                      <a:endParaRPr lang="de-CH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Nettoinvestitionen</a:t>
                      </a:r>
                      <a:b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CH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[Mio</a:t>
                      </a:r>
                      <a:r>
                        <a:rPr lang="de-CH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Fr.]</a:t>
                      </a:r>
                      <a:endParaRPr lang="de-CH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29.7</a:t>
                      </a:r>
                      <a:endParaRPr lang="de-CH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23.8</a:t>
                      </a:r>
                      <a:endParaRPr lang="de-CH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28.8</a:t>
                      </a:r>
                      <a:endParaRPr lang="de-CH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45.2</a:t>
                      </a:r>
                      <a:endParaRPr lang="de-CH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43.3</a:t>
                      </a:r>
                      <a:endParaRPr lang="de-CH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40.4</a:t>
                      </a:r>
                      <a:endParaRPr lang="de-CH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spc="-2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Finanzierungsüberschuss</a:t>
                      </a:r>
                      <a: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CH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[Mio</a:t>
                      </a:r>
                      <a:r>
                        <a:rPr lang="de-CH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Fr.]</a:t>
                      </a:r>
                      <a:endParaRPr lang="de-CH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kern="1200" dirty="0" smtClean="0">
                          <a:solidFill>
                            <a:srgbClr val="339933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6.7</a:t>
                      </a:r>
                      <a:endParaRPr lang="de-CH" sz="1200" b="1" kern="1200" dirty="0">
                        <a:solidFill>
                          <a:srgbClr val="339933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kern="12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-6.5</a:t>
                      </a:r>
                      <a:endParaRPr lang="de-CH" sz="1200" b="1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kern="12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-24.7</a:t>
                      </a:r>
                      <a:endParaRPr lang="de-CH" sz="1200" b="1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kern="12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-38.7</a:t>
                      </a:r>
                      <a:endParaRPr lang="de-CH" sz="1200" b="1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kern="12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-38.7</a:t>
                      </a:r>
                      <a:endParaRPr lang="de-CH" sz="1200" b="1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kern="1200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-36.4</a:t>
                      </a:r>
                      <a:endParaRPr lang="de-CH" sz="1200" b="1" kern="12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Selbstfinanzierungsgrad</a:t>
                      </a:r>
                      <a:r>
                        <a:rPr lang="de-CH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de-CH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de-CH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[%]</a:t>
                      </a:r>
                      <a:endParaRPr lang="de-CH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126.8</a:t>
                      </a:r>
                      <a:endParaRPr lang="de-CH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84.0</a:t>
                      </a:r>
                      <a:endParaRPr lang="de-CH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15.4</a:t>
                      </a:r>
                      <a:endParaRPr lang="de-CH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14.4</a:t>
                      </a:r>
                      <a:endParaRPr lang="de-CH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10.7</a:t>
                      </a:r>
                      <a:endParaRPr lang="de-CH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9.8</a:t>
                      </a:r>
                      <a:endParaRPr lang="de-CH" sz="12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Nettovermögen</a:t>
                      </a:r>
                      <a:r>
                        <a:rPr lang="de-CH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CH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[Fr./Einwohner</a:t>
                      </a:r>
                      <a:r>
                        <a:rPr lang="de-CH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de-CH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kern="1200" dirty="0" smtClean="0">
                          <a:solidFill>
                            <a:srgbClr val="339933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7'166</a:t>
                      </a:r>
                      <a:endParaRPr lang="de-CH" sz="1200" b="1" kern="1200" dirty="0">
                        <a:solidFill>
                          <a:srgbClr val="339933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kern="1200" dirty="0" smtClean="0">
                          <a:solidFill>
                            <a:srgbClr val="339933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6'768</a:t>
                      </a:r>
                      <a:endParaRPr lang="de-CH" sz="1200" b="1" kern="1200" dirty="0">
                        <a:solidFill>
                          <a:srgbClr val="339933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kern="1200" dirty="0" smtClean="0">
                          <a:solidFill>
                            <a:srgbClr val="339933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6'176</a:t>
                      </a:r>
                      <a:endParaRPr lang="de-CH" sz="1200" b="1" kern="1200" dirty="0">
                        <a:solidFill>
                          <a:srgbClr val="339933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kern="1200" dirty="0" smtClean="0">
                          <a:solidFill>
                            <a:srgbClr val="339933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5'048</a:t>
                      </a:r>
                      <a:endParaRPr lang="de-CH" sz="1200" b="1" kern="1200" dirty="0">
                        <a:solidFill>
                          <a:srgbClr val="339933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kern="1200" dirty="0" smtClean="0">
                          <a:solidFill>
                            <a:srgbClr val="339933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3'948</a:t>
                      </a:r>
                      <a:endParaRPr lang="de-CH" sz="1200" b="1" kern="1200" dirty="0">
                        <a:solidFill>
                          <a:srgbClr val="339933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22041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200" b="1" kern="1200" dirty="0" smtClean="0">
                          <a:solidFill>
                            <a:srgbClr val="339933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3'142</a:t>
                      </a:r>
                      <a:endParaRPr lang="de-CH" sz="1200" b="1" kern="1200" dirty="0">
                        <a:solidFill>
                          <a:srgbClr val="339933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70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</a:t>
            </a:r>
            <a:r>
              <a:rPr lang="de-CH" sz="1000" dirty="0" smtClean="0">
                <a:sym typeface="Webdings" panose="05030102010509060703" pitchFamily="18" charset="2"/>
              </a:rPr>
              <a:t>Ralph Kolb</a:t>
            </a:r>
            <a:endParaRPr lang="de-CH" sz="1000" dirty="0"/>
          </a:p>
        </p:txBody>
      </p:sp>
      <p:sp>
        <p:nvSpPr>
          <p:cNvPr id="10" name="Rectangle 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407368" y="3212976"/>
            <a:ext cx="42481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en-US" sz="4800" b="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finanzen.stsh.ch</a:t>
            </a:r>
            <a:endParaRPr lang="de-CH" altLang="en-US" sz="4800" b="0" u="sng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2" descr="http://www.ecckoeln.de/images/News/2011/WoGi-Fotolia_8146049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3546836"/>
            <a:ext cx="1080120" cy="108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407368" y="2852936"/>
            <a:ext cx="82809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600" b="1" dirty="0" smtClean="0">
                <a:latin typeface="Arial Narrow" panose="020B0606020202030204" pitchFamily="34" charset="0"/>
              </a:rPr>
              <a:t>Auch das Budget der Stadt Schaffhausen ist nun online:</a:t>
            </a:r>
            <a:endParaRPr lang="de-CH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5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09600" y="3717032"/>
            <a:ext cx="193481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0"/>
              </a:spcAft>
            </a:pPr>
            <a:r>
              <a:rPr lang="de-CH" sz="1100" b="1" dirty="0">
                <a:solidFill>
                  <a:srgbClr val="595959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Daniel Preisig</a:t>
            </a:r>
            <a:r>
              <a:rPr lang="de-CH" sz="1100" dirty="0">
                <a:solidFill>
                  <a:srgbClr val="595959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de-CH" sz="1100" dirty="0">
                <a:solidFill>
                  <a:srgbClr val="595959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de-CH" sz="1100" dirty="0" smtClean="0">
                <a:solidFill>
                  <a:srgbClr val="595959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Stadtrat, Finanzreferent</a:t>
            </a:r>
            <a:endParaRPr lang="de-CH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 </a:t>
            </a:r>
            <a:endParaRPr lang="de-CH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Finanzreferat</a:t>
            </a:r>
            <a:b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Fronwagplatz 24</a:t>
            </a:r>
            <a:b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CH-8200 </a:t>
            </a:r>
            <a:r>
              <a:rPr lang="de-CH" sz="1100" dirty="0" smtClean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Schaffhausen</a:t>
            </a:r>
            <a:br>
              <a:rPr lang="de-CH" sz="1100" dirty="0" smtClean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de-CH" sz="1100" dirty="0" smtClean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Tel. +41 52 632 52 12</a:t>
            </a:r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Mobil +41 79 330 74 75</a:t>
            </a:r>
            <a:b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de-CH" sz="1100" u="sng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daniel.preisig@stsh.ch</a:t>
            </a:r>
            <a:r>
              <a:rPr lang="de-CH" sz="1100" dirty="0">
                <a:solidFill>
                  <a:srgbClr val="2F5496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de-CH" sz="1100" dirty="0">
                <a:solidFill>
                  <a:srgbClr val="2F5496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de-CH" altLang="de-DE" sz="1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083781" y="3717032"/>
            <a:ext cx="1934817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0"/>
              </a:spcAft>
            </a:pPr>
            <a:r>
              <a:rPr lang="de-CH" sz="1100" b="1" dirty="0" smtClean="0">
                <a:solidFill>
                  <a:srgbClr val="595959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Ralph Kolb</a:t>
            </a:r>
            <a:r>
              <a:rPr lang="de-CH" sz="1100" dirty="0">
                <a:solidFill>
                  <a:srgbClr val="595959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de-CH" sz="1100" dirty="0">
                <a:solidFill>
                  <a:srgbClr val="595959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de-CH" sz="1100" dirty="0" smtClean="0">
                <a:solidFill>
                  <a:srgbClr val="595959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Bereichsleiter Finanzen</a:t>
            </a:r>
            <a:endParaRPr lang="de-CH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 </a:t>
            </a:r>
            <a:endParaRPr lang="de-CH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Zentralverwaltung</a:t>
            </a:r>
          </a:p>
          <a:p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Stadthausgasse 10</a:t>
            </a:r>
          </a:p>
          <a:p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CH-8200 Schaffhausen</a:t>
            </a:r>
          </a:p>
          <a:p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Tel. +41 52 632 52 42</a:t>
            </a:r>
          </a:p>
          <a:p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Fax +41 52 632 54 40</a:t>
            </a:r>
          </a:p>
          <a:p>
            <a:r>
              <a:rPr lang="de-CH" sz="1100" u="sng" dirty="0" smtClean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ralph.kolb@stsh.ch </a:t>
            </a:r>
            <a:endParaRPr lang="de-CH" sz="1100" u="sng" dirty="0">
              <a:solidFill>
                <a:srgbClr val="808080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557962" y="3717032"/>
            <a:ext cx="3045349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0"/>
              </a:spcAft>
            </a:pPr>
            <a:r>
              <a:rPr lang="de-CH" sz="1100" b="1" dirty="0" smtClean="0">
                <a:solidFill>
                  <a:srgbClr val="595959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Gianni Dalla Vecchia</a:t>
            </a:r>
            <a:r>
              <a:rPr lang="de-CH" sz="1100" dirty="0">
                <a:solidFill>
                  <a:srgbClr val="595959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de-CH" sz="1100" dirty="0">
                <a:solidFill>
                  <a:srgbClr val="595959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de-CH" sz="1100" dirty="0" smtClean="0">
                <a:solidFill>
                  <a:srgbClr val="595959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Bereichsleiter Einwohnerdienste</a:t>
            </a:r>
            <a:endParaRPr lang="de-CH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 </a:t>
            </a:r>
            <a:endParaRPr lang="de-CH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Steuerverwaltung der Stadt Schaffhausen </a:t>
            </a:r>
          </a:p>
          <a:p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Stadthaus </a:t>
            </a:r>
          </a:p>
          <a:p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8200 Schaffhausen </a:t>
            </a:r>
          </a:p>
          <a:p>
            <a:r>
              <a:rPr lang="de-CH" sz="1100" dirty="0" smtClean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Tel. +41 52 </a:t>
            </a:r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632 52 55</a:t>
            </a:r>
          </a:p>
          <a:p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Fax </a:t>
            </a:r>
            <a:r>
              <a:rPr lang="de-CH" sz="1100" dirty="0" smtClean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+41 52 </a:t>
            </a:r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632 94 44 </a:t>
            </a:r>
            <a:endParaRPr lang="de-CH" sz="1100" dirty="0" smtClean="0">
              <a:solidFill>
                <a:srgbClr val="808080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de-CH" sz="1100" u="sng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gianni.dallavecchia@stsh.ch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95401" y="914865"/>
            <a:ext cx="8496226" cy="78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de-DE" altLang="de-DE" b="1" dirty="0">
                <a:solidFill>
                  <a:schemeClr val="bg1"/>
                </a:solidFill>
              </a:rPr>
              <a:t>Budget 2022 und Finanzplan </a:t>
            </a:r>
            <a:r>
              <a:rPr lang="de-DE" altLang="de-DE" b="1" dirty="0" smtClean="0">
                <a:solidFill>
                  <a:schemeClr val="bg1"/>
                </a:solidFill>
              </a:rPr>
              <a:t>2022-2025</a:t>
            </a:r>
            <a:endParaRPr lang="de-DE" altLang="de-DE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de-DE" altLang="de-DE" dirty="0">
                <a:solidFill>
                  <a:schemeClr val="bg1"/>
                </a:solidFill>
              </a:rPr>
              <a:t>Medieninformation vom 25. August 2021</a:t>
            </a:r>
          </a:p>
        </p:txBody>
      </p:sp>
      <p:pic>
        <p:nvPicPr>
          <p:cNvPr id="7" name="Bild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971" y="5772150"/>
            <a:ext cx="3114675" cy="80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403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m 25"/>
          <p:cNvGraphicFramePr/>
          <p:nvPr>
            <p:extLst>
              <p:ext uri="{D42A27DB-BD31-4B8C-83A1-F6EECF244321}">
                <p14:modId xmlns:p14="http://schemas.microsoft.com/office/powerpoint/2010/main" val="2477223074"/>
              </p:ext>
            </p:extLst>
          </p:nvPr>
        </p:nvGraphicFramePr>
        <p:xfrm>
          <a:off x="407368" y="2492896"/>
          <a:ext cx="705678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Daniel Preisig</a:t>
            </a:r>
            <a:endParaRPr lang="de-CH" sz="1000" dirty="0"/>
          </a:p>
        </p:txBody>
      </p:sp>
      <p:sp>
        <p:nvSpPr>
          <p:cNvPr id="127" name="Textfeld 126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Botschaft, Kap. 3.1.1</a:t>
            </a:r>
            <a:endParaRPr lang="de-CH" sz="1000" dirty="0"/>
          </a:p>
        </p:txBody>
      </p:sp>
      <p:sp>
        <p:nvSpPr>
          <p:cNvPr id="11" name="Textfeld 10"/>
          <p:cNvSpPr txBox="1"/>
          <p:nvPr/>
        </p:nvSpPr>
        <p:spPr>
          <a:xfrm>
            <a:off x="407368" y="980728"/>
            <a:ext cx="964907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Ergebnisglättung mit finanzpolitischen Reserven</a:t>
            </a:r>
          </a:p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Ohne </a:t>
            </a:r>
            <a:r>
              <a:rPr lang="de-CH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Reservenbeanspruchung</a:t>
            </a:r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betrüge das Defizit 2022 -7.7 Mio. Franken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07368" y="1957260"/>
            <a:ext cx="7056784" cy="3033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6" name="Textfeld 15"/>
          <p:cNvSpPr txBox="1"/>
          <p:nvPr/>
        </p:nvSpPr>
        <p:spPr>
          <a:xfrm>
            <a:off x="522368" y="2000053"/>
            <a:ext cx="43789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400" b="1" dirty="0" smtClean="0">
                <a:latin typeface="Arial Narrow" panose="020B0606020202030204" pitchFamily="34" charset="0"/>
              </a:rPr>
              <a:t>Ergebnis Erfolgsrechnung</a:t>
            </a:r>
            <a:endParaRPr lang="de-CH" sz="1400" dirty="0">
              <a:latin typeface="Arial Narrow" panose="020B060602020203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235600" y="5229200"/>
            <a:ext cx="5976664" cy="3600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extfeld 2"/>
          <p:cNvSpPr txBox="1"/>
          <p:nvPr/>
        </p:nvSpPr>
        <p:spPr>
          <a:xfrm>
            <a:off x="6270076" y="5342629"/>
            <a:ext cx="942188" cy="2419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CH" sz="1100" b="1" dirty="0" smtClean="0">
                <a:latin typeface="Arial Narrow" panose="020B0606020202030204" pitchFamily="34" charset="0"/>
              </a:rPr>
              <a:t>Budget 2022</a:t>
            </a:r>
            <a:endParaRPr lang="de-CH" sz="1100" b="1" dirty="0">
              <a:latin typeface="Arial Narrow" panose="020B060602020203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800136" y="5342629"/>
            <a:ext cx="1260000" cy="2419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CH" sz="1100" b="1" dirty="0" smtClean="0">
                <a:latin typeface="Arial Narrow" panose="020B0606020202030204" pitchFamily="34" charset="0"/>
              </a:rPr>
              <a:t>Prognose 2021</a:t>
            </a:r>
            <a:endParaRPr lang="de-CH" sz="1100" b="1" dirty="0">
              <a:latin typeface="Arial Narrow" panose="020B060602020203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425620" y="5342629"/>
            <a:ext cx="1164576" cy="2419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CH" sz="1100" b="1" dirty="0" smtClean="0">
                <a:latin typeface="Arial Narrow" panose="020B0606020202030204" pitchFamily="34" charset="0"/>
              </a:rPr>
              <a:t>Rechnung 2020</a:t>
            </a:r>
            <a:endParaRPr lang="de-CH" sz="1100" b="1" dirty="0">
              <a:latin typeface="Arial Narrow" panose="020B060602020203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243680" y="5342629"/>
            <a:ext cx="972000" cy="2419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CH" sz="1100" b="1" dirty="0" smtClean="0">
                <a:latin typeface="Arial Narrow" panose="020B0606020202030204" pitchFamily="34" charset="0"/>
              </a:rPr>
              <a:t>Rechnung 2019</a:t>
            </a:r>
            <a:endParaRPr lang="de-CH" sz="1100" b="1" dirty="0">
              <a:latin typeface="Arial Narrow" panose="020B060602020203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116384" y="5342629"/>
            <a:ext cx="972000" cy="2419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CH" sz="1100" b="1" dirty="0" smtClean="0">
                <a:latin typeface="Arial Narrow" panose="020B0606020202030204" pitchFamily="34" charset="0"/>
              </a:rPr>
              <a:t>Rechnung 2018</a:t>
            </a:r>
            <a:endParaRPr lang="de-CH" sz="1100" b="1" dirty="0">
              <a:latin typeface="Arial Narrow" panose="020B0606020202030204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8112224" y="1957260"/>
            <a:ext cx="3670030" cy="189795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175" indent="-3175">
              <a:spcAft>
                <a:spcPts val="200"/>
              </a:spcAft>
            </a:pPr>
            <a:r>
              <a:rPr lang="de-DE" sz="11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Das Ergebnis der Erfolgsrechnung wird durch die Einlagen und Entnahmen in finanzpolitische Reserven geglättet dargestellt.</a:t>
            </a:r>
          </a:p>
          <a:p>
            <a:pPr marL="3175" indent="-3175">
              <a:spcAft>
                <a:spcPts val="200"/>
              </a:spcAft>
            </a:pPr>
            <a:endParaRPr lang="de-DE" sz="1100" b="1" dirty="0" smtClean="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marL="3175" indent="-3175">
              <a:spcAft>
                <a:spcPts val="200"/>
              </a:spcAft>
            </a:pPr>
            <a:r>
              <a:rPr lang="de-DE" sz="11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Ohne finanzpolitische Reserven …</a:t>
            </a:r>
          </a:p>
          <a:p>
            <a:pPr marL="171450" indent="-171450"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1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wären die Ergebnisschwankungen viel grösser;</a:t>
            </a:r>
          </a:p>
          <a:p>
            <a:pPr marL="171450" indent="-171450">
              <a:spcAft>
                <a:spcPts val="2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de-DE" sz="11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würde das Defizit im Budget 2022 -7.7 Mio. Fr. betragen.</a:t>
            </a:r>
          </a:p>
          <a:p>
            <a:pPr marL="180975" indent="-180975">
              <a:spcAft>
                <a:spcPts val="200"/>
              </a:spcAft>
              <a:tabLst>
                <a:tab pos="180975" algn="l"/>
              </a:tabLst>
            </a:pPr>
            <a:endParaRPr lang="de-DE" sz="1100" b="1" dirty="0" smtClean="0"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marL="180975" indent="-180975">
              <a:spcAft>
                <a:spcPts val="200"/>
              </a:spcAft>
              <a:tabLst>
                <a:tab pos="180975" algn="l"/>
              </a:tabLst>
            </a:pPr>
            <a:r>
              <a:rPr lang="de-DE" sz="11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Die Stadt verfügt über zwei finanzpolitische Reserven:</a:t>
            </a:r>
          </a:p>
          <a:p>
            <a:pPr marL="228600" indent="-228600">
              <a:spcAft>
                <a:spcPts val="200"/>
              </a:spcAft>
              <a:buClr>
                <a:schemeClr val="bg1">
                  <a:lumMod val="50000"/>
                </a:schemeClr>
              </a:buClr>
              <a:buAutoNum type="arabicPeriod"/>
              <a:tabLst>
                <a:tab pos="180975" algn="l"/>
              </a:tabLst>
            </a:pPr>
            <a:r>
              <a:rPr lang="de-DE" sz="11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Schwankungsreserve für Unternehmenssteuern</a:t>
            </a:r>
          </a:p>
          <a:p>
            <a:pPr marL="228600" indent="-228600">
              <a:spcAft>
                <a:spcPts val="200"/>
              </a:spcAft>
              <a:buClr>
                <a:schemeClr val="bg1">
                  <a:lumMod val="50000"/>
                </a:schemeClr>
              </a:buClr>
              <a:buAutoNum type="arabicPeriod"/>
              <a:tabLst>
                <a:tab pos="180975" algn="l"/>
              </a:tabLst>
            </a:pPr>
            <a:r>
              <a:rPr lang="de-DE" sz="11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Corona-Reserve</a:t>
            </a:r>
            <a:endParaRPr lang="de-DE" sz="1100" b="1" dirty="0">
              <a:latin typeface="Arial Narrow" panose="020B0606020202030204" pitchFamily="34" charset="0"/>
              <a:sym typeface="Wingdings" panose="05000000000000000000" pitchFamily="2" charset="2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1440000" y="4356000"/>
            <a:ext cx="282341" cy="244697"/>
          </a:xfrm>
          <a:prstGeom prst="rect">
            <a:avLst/>
          </a:prstGeom>
          <a:pattFill prst="zigZag">
            <a:fgClr>
              <a:srgbClr val="FF0000"/>
            </a:fgClr>
            <a:bgClr>
              <a:schemeClr val="accent6">
                <a:lumMod val="20000"/>
                <a:lumOff val="80000"/>
              </a:schemeClr>
            </a:bgClr>
          </a:patt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3" name="Textfeld 1"/>
          <p:cNvSpPr txBox="1"/>
          <p:nvPr/>
        </p:nvSpPr>
        <p:spPr>
          <a:xfrm>
            <a:off x="1473158" y="4408242"/>
            <a:ext cx="216024" cy="144016"/>
          </a:xfrm>
          <a:prstGeom prst="rect">
            <a:avLst/>
          </a:prstGeom>
        </p:spPr>
        <p:txBody>
          <a:bodyPr wrap="square" lIns="0" tIns="0" rIns="0" bIns="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CH" sz="900" b="1" dirty="0" smtClean="0">
                <a:effectLst>
                  <a:glow rad="152400">
                    <a:schemeClr val="bg1"/>
                  </a:glow>
                </a:effectLst>
                <a:latin typeface="Arial Narrow" panose="020B0606020202030204" pitchFamily="34" charset="0"/>
              </a:rPr>
              <a:t>+3.8</a:t>
            </a:r>
            <a:endParaRPr lang="de-CH" sz="1100" b="1" dirty="0">
              <a:effectLst>
                <a:glow rad="152400">
                  <a:schemeClr val="bg1"/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8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Abbilung 1: Entwicklung des Ergebnisses"/>
          <p:cNvGraphicFramePr/>
          <p:nvPr>
            <p:extLst>
              <p:ext uri="{D42A27DB-BD31-4B8C-83A1-F6EECF244321}">
                <p14:modId xmlns:p14="http://schemas.microsoft.com/office/powerpoint/2010/main" val="720971253"/>
              </p:ext>
            </p:extLst>
          </p:nvPr>
        </p:nvGraphicFramePr>
        <p:xfrm>
          <a:off x="416328" y="2434042"/>
          <a:ext cx="7047823" cy="3659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Daniel Preisig</a:t>
            </a:r>
            <a:endParaRPr lang="de-CH" sz="1000" dirty="0"/>
          </a:p>
        </p:txBody>
      </p:sp>
      <p:sp>
        <p:nvSpPr>
          <p:cNvPr id="127" name="Textfeld 126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Botschaft, Kap. 3.1.1</a:t>
            </a:r>
            <a:endParaRPr lang="de-CH" sz="1000" dirty="0"/>
          </a:p>
        </p:txBody>
      </p:sp>
      <p:sp>
        <p:nvSpPr>
          <p:cNvPr id="11" name="Textfeld 10"/>
          <p:cNvSpPr txBox="1"/>
          <p:nvPr/>
        </p:nvSpPr>
        <p:spPr>
          <a:xfrm>
            <a:off x="407368" y="980728"/>
            <a:ext cx="86409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Budget 2022: Defizit von -4.1 Mio. Franken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07368" y="1957260"/>
            <a:ext cx="7056784" cy="3033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6" name="Textfeld 15"/>
          <p:cNvSpPr txBox="1"/>
          <p:nvPr/>
        </p:nvSpPr>
        <p:spPr>
          <a:xfrm>
            <a:off x="522368" y="2000053"/>
            <a:ext cx="43789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400" b="1" dirty="0" smtClean="0">
                <a:latin typeface="Arial Narrow" panose="020B0606020202030204" pitchFamily="34" charset="0"/>
              </a:rPr>
              <a:t>Ergebnis Erfolgsrechnung</a:t>
            </a:r>
            <a:endParaRPr lang="de-CH" sz="1400" dirty="0">
              <a:latin typeface="Arial Narrow" panose="020B0606020202030204" pitchFamily="34" charset="0"/>
            </a:endParaRPr>
          </a:p>
        </p:txBody>
      </p:sp>
      <p:sp>
        <p:nvSpPr>
          <p:cNvPr id="10" name="Rechteckige Legende 25"/>
          <p:cNvSpPr>
            <a:spLocks noChangeArrowheads="1"/>
          </p:cNvSpPr>
          <p:nvPr/>
        </p:nvSpPr>
        <p:spPr bwMode="auto">
          <a:xfrm>
            <a:off x="8030168" y="1957309"/>
            <a:ext cx="3758322" cy="1399683"/>
          </a:xfrm>
          <a:prstGeom prst="wedgeRectCallout">
            <a:avLst>
              <a:gd name="adj1" fmla="val -125252"/>
              <a:gd name="adj2" fmla="val 95376"/>
            </a:avLst>
          </a:prstGeom>
          <a:solidFill>
            <a:schemeClr val="bg1">
              <a:lumMod val="95000"/>
              <a:alpha val="86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08000" tIns="36000" rIns="72000" bIns="18000" numCol="1" anchor="ctr" anchorCtr="0" compatLnSpc="1">
            <a:prstTxWarp prst="textNoShape">
              <a:avLst/>
            </a:prstTxWarp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de-CH" altLang="de-DE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Die Prognose 2021 zeigt ein Ergebnis von 0 Franken,</a:t>
            </a:r>
            <a:br>
              <a:rPr lang="de-CH" altLang="de-DE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de-CH" altLang="de-DE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und zwar</a:t>
            </a:r>
          </a:p>
          <a:p>
            <a:pPr marL="171450" lvl="0" indent="-171450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CH" altLang="de-DE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nach Einlage in die Schwankungsreserve für Unternehmenssteuern (12.5 Mio. Franken) und</a:t>
            </a:r>
          </a:p>
          <a:p>
            <a:pPr marL="171450" lvl="0" indent="-171450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CH" altLang="de-DE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nach </a:t>
            </a:r>
            <a:r>
              <a:rPr lang="de-DE" altLang="de-DE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Entnahmen aus der </a:t>
            </a:r>
            <a:r>
              <a:rPr lang="de-DE" altLang="de-DE" sz="1200" b="1" dirty="0">
                <a:solidFill>
                  <a:srgbClr val="000000"/>
                </a:solidFill>
                <a:latin typeface="Arial Narrow" panose="020B0606020202030204" pitchFamily="34" charset="0"/>
              </a:rPr>
              <a:t>Corona-Reserve </a:t>
            </a:r>
            <a:r>
              <a:rPr lang="de-DE" altLang="de-DE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(4.2 Mio. Franken).</a:t>
            </a:r>
            <a:endParaRPr lang="de-CH" altLang="de-DE" sz="12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de-CH" altLang="de-DE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Ohne Reserven würde das Ergebnis +8.3 Mio. Fr. betragen.</a:t>
            </a:r>
            <a:endParaRPr lang="de-DE" altLang="de-DE" sz="12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hteckige Legende 25"/>
          <p:cNvSpPr>
            <a:spLocks noChangeArrowheads="1"/>
          </p:cNvSpPr>
          <p:nvPr/>
        </p:nvSpPr>
        <p:spPr bwMode="auto">
          <a:xfrm>
            <a:off x="8030168" y="4221088"/>
            <a:ext cx="3758322" cy="549781"/>
          </a:xfrm>
          <a:prstGeom prst="wedgeRectCallout">
            <a:avLst>
              <a:gd name="adj1" fmla="val -84443"/>
              <a:gd name="adj2" fmla="val 151528"/>
            </a:avLst>
          </a:prstGeom>
          <a:solidFill>
            <a:schemeClr val="bg1">
              <a:lumMod val="95000"/>
              <a:alpha val="86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08000" tIns="36000" rIns="72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CH" altLang="de-DE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Das Budget 2022 präsentiert sich mit einem Defizit von -4.1 Mio. Franken (1.5% des Gesamtaufwandes)</a:t>
            </a:r>
          </a:p>
        </p:txBody>
      </p:sp>
    </p:spTree>
    <p:extLst>
      <p:ext uri="{BB962C8B-B14F-4D97-AF65-F5344CB8AC3E}">
        <p14:creationId xmlns:p14="http://schemas.microsoft.com/office/powerpoint/2010/main" val="115962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659556"/>
              </p:ext>
            </p:extLst>
          </p:nvPr>
        </p:nvGraphicFramePr>
        <p:xfrm>
          <a:off x="407368" y="2276872"/>
          <a:ext cx="928903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Daniel Preisig</a:t>
            </a:r>
            <a:endParaRPr lang="de-CH" sz="1000" dirty="0"/>
          </a:p>
        </p:txBody>
      </p:sp>
      <p:sp>
        <p:nvSpPr>
          <p:cNvPr id="127" name="Textfeld 126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Botschaft, Kap. 3.1.3.1</a:t>
            </a:r>
            <a:endParaRPr lang="de-CH" sz="1000" dirty="0"/>
          </a:p>
        </p:txBody>
      </p:sp>
      <p:sp>
        <p:nvSpPr>
          <p:cNvPr id="16" name="Textfeld 15"/>
          <p:cNvSpPr txBox="1"/>
          <p:nvPr/>
        </p:nvSpPr>
        <p:spPr>
          <a:xfrm>
            <a:off x="407368" y="980728"/>
            <a:ext cx="84969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Personalaufwand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07368" y="1916832"/>
            <a:ext cx="680475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400" b="1" dirty="0" smtClean="0">
                <a:latin typeface="Arial Narrow" panose="020B0606020202030204" pitchFamily="34" charset="0"/>
              </a:rPr>
              <a:t>Entwicklung Personalaufwand seit 2012</a:t>
            </a:r>
            <a:endParaRPr lang="de-CH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3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Daniel Preisig</a:t>
            </a:r>
            <a:endParaRPr lang="de-CH" sz="1000" dirty="0"/>
          </a:p>
        </p:txBody>
      </p:sp>
      <p:sp>
        <p:nvSpPr>
          <p:cNvPr id="127" name="Textfeld 126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Botschaft, Kap. 1</a:t>
            </a:r>
            <a:endParaRPr lang="de-CH" sz="1000" dirty="0"/>
          </a:p>
        </p:txBody>
      </p:sp>
      <p:sp>
        <p:nvSpPr>
          <p:cNvPr id="11" name="Textfeld 10"/>
          <p:cNvSpPr txBox="1"/>
          <p:nvPr/>
        </p:nvSpPr>
        <p:spPr>
          <a:xfrm>
            <a:off x="407368" y="980728"/>
            <a:ext cx="864096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Budget 2022: Höhere Erträge, höherer Aufwand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07368" y="1957260"/>
            <a:ext cx="7056784" cy="3033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6" name="Textfeld 15"/>
          <p:cNvSpPr txBox="1"/>
          <p:nvPr/>
        </p:nvSpPr>
        <p:spPr>
          <a:xfrm>
            <a:off x="522368" y="2000053"/>
            <a:ext cx="437897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400" b="1" dirty="0" smtClean="0">
                <a:latin typeface="Arial Narrow" panose="020B0606020202030204" pitchFamily="34" charset="0"/>
              </a:rPr>
              <a:t>Gesamtaufwand und -ertrag im Vorjahresvergleich</a:t>
            </a:r>
            <a:endParaRPr lang="de-CH" sz="1400" dirty="0">
              <a:latin typeface="Arial Narrow" panose="020B0606020202030204" pitchFamily="34" charset="0"/>
            </a:endParaRPr>
          </a:p>
        </p:txBody>
      </p:sp>
      <p:sp>
        <p:nvSpPr>
          <p:cNvPr id="10" name="Rechteckige Legende 25"/>
          <p:cNvSpPr>
            <a:spLocks noChangeArrowheads="1"/>
          </p:cNvSpPr>
          <p:nvPr/>
        </p:nvSpPr>
        <p:spPr bwMode="auto">
          <a:xfrm>
            <a:off x="8400256" y="2471273"/>
            <a:ext cx="3388234" cy="1111651"/>
          </a:xfrm>
          <a:prstGeom prst="wedgeRectCallout">
            <a:avLst>
              <a:gd name="adj1" fmla="val -84243"/>
              <a:gd name="adj2" fmla="val 36984"/>
            </a:avLst>
          </a:prstGeom>
          <a:solidFill>
            <a:schemeClr val="bg1">
              <a:lumMod val="95000"/>
              <a:alpha val="86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08000" tIns="36000" rIns="72000" bIns="18000" numCol="1" anchor="ctr" anchorCtr="0" compatLnSpc="1">
            <a:prstTxWarp prst="textNoShape">
              <a:avLst/>
            </a:prstTxWarp>
          </a:bodyPr>
          <a:lstStyle/>
          <a:p>
            <a:pPr lvl="0">
              <a:lnSpc>
                <a:spcPct val="90000"/>
              </a:lnSpc>
              <a:spcAft>
                <a:spcPts val="500"/>
              </a:spcAft>
            </a:pPr>
            <a:r>
              <a:rPr lang="de-CH" altLang="de-DE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Der Ertrag wächst um 11.8 Mio. Franken, primär wegen höheren Steuererträgen und höheren Ablieferungen von SH POWER.</a:t>
            </a:r>
          </a:p>
          <a:p>
            <a:pPr marL="177800" lvl="0" indent="-177800">
              <a:lnSpc>
                <a:spcPct val="90000"/>
              </a:lnSpc>
              <a:spcAft>
                <a:spcPts val="500"/>
              </a:spcAft>
              <a:tabLst>
                <a:tab pos="177800" algn="l"/>
              </a:tabLst>
            </a:pPr>
            <a:r>
              <a:rPr lang="de-CH" altLang="de-DE" sz="1200" b="1" dirty="0" smtClean="0">
                <a:solidFill>
                  <a:srgbClr val="000000"/>
                </a:solidFill>
                <a:latin typeface="Arial Narrow" panose="020B0606020202030204" pitchFamily="34" charset="0"/>
                <a:sym typeface="Wingdings 3" panose="05040102010807070707" pitchFamily="18" charset="2"/>
              </a:rPr>
              <a:t>	</a:t>
            </a:r>
            <a:r>
              <a:rPr lang="de-CH" altLang="de-DE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Dies erlaubt dem Stadtrat, auch den Personal- (+6.1 Mio. Fr.) und den Sachaufwand (+4.0 Mio. Fr.) zu erhöhen.</a:t>
            </a:r>
            <a:endParaRPr lang="de-DE" altLang="de-DE" sz="12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5" name="Diagram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7899212"/>
              </p:ext>
            </p:extLst>
          </p:nvPr>
        </p:nvGraphicFramePr>
        <p:xfrm>
          <a:off x="407368" y="2420888"/>
          <a:ext cx="712879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Gerader Verbinder 17"/>
          <p:cNvCxnSpPr/>
          <p:nvPr/>
        </p:nvCxnSpPr>
        <p:spPr>
          <a:xfrm rot="5400000">
            <a:off x="1829496" y="3755112"/>
            <a:ext cx="0" cy="540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rot="16200000" flipH="1">
            <a:off x="1091512" y="3409759"/>
            <a:ext cx="1224000" cy="0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 rot="16200000">
            <a:off x="1221635" y="3316255"/>
            <a:ext cx="747589" cy="169277"/>
          </a:xfrm>
          <a:prstGeom prst="rect">
            <a:avLst/>
          </a:prstGeom>
          <a:noFill/>
          <a:effectLst>
            <a:glow rad="139700">
              <a:schemeClr val="bg1"/>
            </a:glo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de-CH" sz="1100" b="1" dirty="0" smtClean="0">
                <a:effectLst>
                  <a:glow rad="139700">
                    <a:schemeClr val="bg1"/>
                  </a:glow>
                </a:effectLst>
                <a:latin typeface="Arial Narrow" panose="020B0606020202030204" pitchFamily="34" charset="0"/>
              </a:rPr>
              <a:t>+11.9 Mio. Fr.</a:t>
            </a:r>
            <a:endParaRPr lang="de-CH" sz="1100" b="1" dirty="0">
              <a:effectLst>
                <a:glow rad="139700">
                  <a:schemeClr val="bg1"/>
                </a:glo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22" name="Gerader Verbinder 21"/>
          <p:cNvCxnSpPr/>
          <p:nvPr/>
        </p:nvCxnSpPr>
        <p:spPr>
          <a:xfrm rot="5400000">
            <a:off x="2279528" y="2108058"/>
            <a:ext cx="0" cy="1368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/>
        </p:nvCxnSpPr>
        <p:spPr>
          <a:xfrm rot="5400000">
            <a:off x="4961816" y="4213004"/>
            <a:ext cx="0" cy="540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rot="16200000" flipH="1">
            <a:off x="4229232" y="3871586"/>
            <a:ext cx="1213200" cy="0"/>
          </a:xfrm>
          <a:prstGeom prst="straightConnector1">
            <a:avLst/>
          </a:prstGeom>
          <a:ln w="9525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 rot="16200000">
            <a:off x="4353955" y="3782937"/>
            <a:ext cx="747589" cy="169277"/>
          </a:xfrm>
          <a:prstGeom prst="rect">
            <a:avLst/>
          </a:prstGeom>
          <a:noFill/>
          <a:effectLst>
            <a:glow rad="139700">
              <a:schemeClr val="bg1"/>
            </a:glo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de-CH" sz="1100" b="1" dirty="0" smtClean="0">
                <a:effectLst>
                  <a:glow rad="139700">
                    <a:schemeClr val="bg1"/>
                  </a:glow>
                </a:effectLst>
                <a:latin typeface="Arial Narrow" panose="020B0606020202030204" pitchFamily="34" charset="0"/>
              </a:rPr>
              <a:t>+11.8 Mio. Fr.</a:t>
            </a:r>
            <a:endParaRPr lang="de-CH" sz="1100" b="1" dirty="0">
              <a:effectLst>
                <a:glow rad="139700">
                  <a:schemeClr val="bg1"/>
                </a:glo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26" name="Gerader Verbinder 25"/>
          <p:cNvCxnSpPr/>
          <p:nvPr/>
        </p:nvCxnSpPr>
        <p:spPr>
          <a:xfrm rot="5400000">
            <a:off x="5411848" y="2574740"/>
            <a:ext cx="0" cy="136800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68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Diagramm 36"/>
          <p:cNvGraphicFramePr/>
          <p:nvPr>
            <p:extLst>
              <p:ext uri="{D42A27DB-BD31-4B8C-83A1-F6EECF244321}">
                <p14:modId xmlns:p14="http://schemas.microsoft.com/office/powerpoint/2010/main" val="77336902"/>
              </p:ext>
            </p:extLst>
          </p:nvPr>
        </p:nvGraphicFramePr>
        <p:xfrm>
          <a:off x="405572" y="1834952"/>
          <a:ext cx="7706652" cy="47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Daniel Preisig</a:t>
            </a:r>
            <a:endParaRPr lang="de-CH" sz="1000" dirty="0"/>
          </a:p>
        </p:txBody>
      </p:sp>
      <p:sp>
        <p:nvSpPr>
          <p:cNvPr id="127" name="Textfeld 126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Botschaft, Kap. 3.1.2</a:t>
            </a:r>
            <a:endParaRPr lang="de-CH" sz="1000" dirty="0"/>
          </a:p>
        </p:txBody>
      </p:sp>
      <p:sp>
        <p:nvSpPr>
          <p:cNvPr id="11" name="Textfeld 10"/>
          <p:cNvSpPr txBox="1"/>
          <p:nvPr/>
        </p:nvSpPr>
        <p:spPr>
          <a:xfrm>
            <a:off x="407368" y="980728"/>
            <a:ext cx="79208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Höhere Erträge werden mit höheren Aufwänden überkompensiert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7367" y="1484784"/>
            <a:ext cx="37902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400" b="1" dirty="0" smtClean="0">
                <a:latin typeface="Arial Narrow" panose="020B0606020202030204" pitchFamily="34" charset="0"/>
              </a:rPr>
              <a:t>Ergebnisbrücke: Vom Budget 2021 zum Budget 2022</a:t>
            </a:r>
            <a:endParaRPr lang="de-CH" sz="1400" b="1" dirty="0">
              <a:latin typeface="Arial Narrow" panose="020B0606020202030204" pitchFamily="34" charset="0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8538036" y="1374746"/>
            <a:ext cx="3244218" cy="80406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  <a:spcAft>
                <a:spcPts val="1200"/>
              </a:spcAft>
              <a:tabLst>
                <a:tab pos="180975" algn="l"/>
              </a:tabLst>
            </a:pPr>
            <a:r>
              <a:rPr lang="de-DE" sz="1100" b="1" dirty="0" smtClean="0">
                <a:effectLst>
                  <a:glow rad="127000">
                    <a:schemeClr val="bg1"/>
                  </a:glow>
                </a:effectLst>
                <a:sym typeface="Wingdings" panose="05000000000000000000" pitchFamily="2" charset="2"/>
              </a:rPr>
              <a:t></a:t>
            </a:r>
            <a:r>
              <a:rPr lang="de-DE" sz="1100" dirty="0" smtClean="0">
                <a:effectLst>
                  <a:glow rad="127000">
                    <a:schemeClr val="bg1"/>
                  </a:glo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	</a:t>
            </a:r>
            <a:r>
              <a:rPr lang="de-DE" sz="11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Der </a:t>
            </a:r>
            <a:r>
              <a:rPr lang="de-DE" sz="1100" b="1" dirty="0">
                <a:latin typeface="Arial Narrow" panose="020B0606020202030204" pitchFamily="34" charset="0"/>
                <a:sym typeface="Wingdings" panose="05000000000000000000" pitchFamily="2" charset="2"/>
              </a:rPr>
              <a:t>Personalaufwand steigt um 6.1 Mio. </a:t>
            </a:r>
            <a:r>
              <a:rPr lang="de-DE" sz="11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Fr.:</a:t>
            </a:r>
            <a:br>
              <a:rPr lang="de-DE" sz="11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de-DE" sz="11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	</a:t>
            </a:r>
            <a:r>
              <a:rPr lang="de-DE" sz="1100" b="1" dirty="0" smtClean="0">
                <a:latin typeface="Arial Narrow" panose="020B0606020202030204" pitchFamily="34" charset="0"/>
                <a:sym typeface="Wingdings 3" panose="05040102010807070707" pitchFamily="18" charset="2"/>
              </a:rPr>
              <a:t> </a:t>
            </a:r>
            <a:r>
              <a:rPr lang="de-DE" sz="1100" dirty="0">
                <a:latin typeface="Arial Narrow" panose="020B0606020202030204" pitchFamily="34" charset="0"/>
                <a:sym typeface="Wingdings" panose="05000000000000000000" pitchFamily="2" charset="2"/>
              </a:rPr>
              <a:t>Lohnentwicklung 1.0% (ohne Lehrpersonen): 0.9 Mio. Fr</a:t>
            </a:r>
            <a:r>
              <a:rPr lang="de-DE" sz="11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.</a:t>
            </a:r>
            <a:br>
              <a:rPr lang="de-DE" sz="1100" dirty="0" smtClean="0"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de-DE" sz="11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	</a:t>
            </a:r>
            <a:r>
              <a:rPr lang="de-DE" sz="1100" b="1" dirty="0" smtClean="0">
                <a:latin typeface="Arial Narrow" panose="020B0606020202030204" pitchFamily="34" charset="0"/>
                <a:sym typeface="Wingdings 3" panose="05040102010807070707" pitchFamily="18" charset="2"/>
              </a:rPr>
              <a:t></a:t>
            </a:r>
            <a:r>
              <a:rPr lang="de-DE" sz="11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de-DE" sz="1100" dirty="0">
                <a:latin typeface="Arial Narrow" panose="020B0606020202030204" pitchFamily="34" charset="0"/>
                <a:sym typeface="Wingdings" panose="05000000000000000000" pitchFamily="2" charset="2"/>
              </a:rPr>
              <a:t>Lohnentwicklung 1.0% für Lehrpersonen: 0.2 Mio. </a:t>
            </a:r>
            <a:r>
              <a:rPr lang="de-DE" sz="11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Fr.</a:t>
            </a:r>
            <a:br>
              <a:rPr lang="de-DE" sz="1100" dirty="0" smtClean="0"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de-DE" sz="11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	</a:t>
            </a:r>
            <a:r>
              <a:rPr lang="de-DE" sz="1100" b="1" dirty="0" smtClean="0">
                <a:latin typeface="Arial Narrow" panose="020B0606020202030204" pitchFamily="34" charset="0"/>
                <a:sym typeface="Wingdings 3" panose="05040102010807070707" pitchFamily="18" charset="2"/>
              </a:rPr>
              <a:t></a:t>
            </a:r>
            <a:r>
              <a:rPr lang="de-DE" sz="11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de-DE" sz="1100" dirty="0">
                <a:latin typeface="Arial Narrow" panose="020B0606020202030204" pitchFamily="34" charset="0"/>
                <a:sym typeface="Wingdings" panose="05000000000000000000" pitchFamily="2" charset="2"/>
              </a:rPr>
              <a:t>Weitere </a:t>
            </a:r>
            <a:r>
              <a:rPr lang="de-DE" sz="1100" dirty="0" err="1">
                <a:latin typeface="Arial Narrow" panose="020B0606020202030204" pitchFamily="34" charset="0"/>
                <a:sym typeface="Wingdings" panose="05000000000000000000" pitchFamily="2" charset="2"/>
              </a:rPr>
              <a:t>Lohnmassnahmen</a:t>
            </a:r>
            <a:r>
              <a:rPr lang="de-DE" sz="1100" dirty="0">
                <a:latin typeface="Arial Narrow" panose="020B0606020202030204" pitchFamily="34" charset="0"/>
                <a:sym typeface="Wingdings" panose="05000000000000000000" pitchFamily="2" charset="2"/>
              </a:rPr>
              <a:t>: 0.6 Mio. Fr</a:t>
            </a:r>
            <a:r>
              <a:rPr lang="de-DE" sz="11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.</a:t>
            </a:r>
            <a:br>
              <a:rPr lang="de-DE" sz="1100" dirty="0" smtClean="0"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de-DE" sz="11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	</a:t>
            </a:r>
            <a:r>
              <a:rPr lang="de-DE" sz="1100" b="1" dirty="0" smtClean="0">
                <a:latin typeface="Arial Narrow" panose="020B0606020202030204" pitchFamily="34" charset="0"/>
                <a:sym typeface="Wingdings 3" panose="05040102010807070707" pitchFamily="18" charset="2"/>
              </a:rPr>
              <a:t></a:t>
            </a:r>
            <a:r>
              <a:rPr lang="de-DE" sz="11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de-DE" sz="1100" dirty="0" err="1">
                <a:latin typeface="Arial Narrow" panose="020B0606020202030204" pitchFamily="34" charset="0"/>
                <a:sym typeface="Wingdings" panose="05000000000000000000" pitchFamily="2" charset="2"/>
              </a:rPr>
              <a:t>Pensenmutationen</a:t>
            </a:r>
            <a:r>
              <a:rPr lang="de-DE" sz="1100" dirty="0">
                <a:latin typeface="Arial Narrow" panose="020B0606020202030204" pitchFamily="34" charset="0"/>
                <a:sym typeface="Wingdings" panose="05000000000000000000" pitchFamily="2" charset="2"/>
              </a:rPr>
              <a:t> und andere Effekte: 4.4 Mio. Fr</a:t>
            </a:r>
            <a:r>
              <a:rPr lang="de-DE" sz="11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1890718" y="1916832"/>
            <a:ext cx="172834" cy="1608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80975" indent="-180975" algn="ctr">
              <a:lnSpc>
                <a:spcPct val="95000"/>
              </a:lnSpc>
              <a:spcAft>
                <a:spcPts val="1200"/>
              </a:spcAft>
              <a:tabLst>
                <a:tab pos="180975" algn="l"/>
              </a:tabLst>
            </a:pPr>
            <a:r>
              <a:rPr lang="de-DE" sz="1100" b="1" dirty="0" smtClean="0">
                <a:effectLst>
                  <a:glow rad="127000">
                    <a:schemeClr val="bg1"/>
                  </a:glow>
                </a:effectLst>
                <a:sym typeface="Wingdings" panose="05000000000000000000" pitchFamily="2" charset="2"/>
              </a:rPr>
              <a:t></a:t>
            </a:r>
            <a:endParaRPr lang="de-DE" sz="1100" dirty="0">
              <a:effectLst>
                <a:glow rad="127000">
                  <a:schemeClr val="bg1"/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8538036" y="2306392"/>
            <a:ext cx="3254266" cy="64325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  <a:spcAft>
                <a:spcPts val="1200"/>
              </a:spcAft>
              <a:tabLst>
                <a:tab pos="180975" algn="l"/>
              </a:tabLst>
            </a:pPr>
            <a:r>
              <a:rPr lang="de-DE" sz="1100" b="1" dirty="0" smtClean="0">
                <a:effectLst>
                  <a:glow rad="127000">
                    <a:schemeClr val="bg1"/>
                  </a:glow>
                </a:effectLst>
                <a:sym typeface="Wingdings" panose="05000000000000000000" pitchFamily="2" charset="2"/>
              </a:rPr>
              <a:t></a:t>
            </a:r>
            <a:r>
              <a:rPr lang="de-DE" sz="1100" dirty="0" smtClean="0">
                <a:effectLst>
                  <a:glow rad="127000">
                    <a:schemeClr val="bg1"/>
                  </a:glo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	</a:t>
            </a:r>
            <a:r>
              <a:rPr lang="de-DE" sz="11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höherer Sachaufwand 4.0 Mio. Fr.</a:t>
            </a:r>
            <a:br>
              <a:rPr lang="de-DE" sz="11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de-DE" sz="11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	</a:t>
            </a:r>
            <a:r>
              <a:rPr lang="de-DE" sz="11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Diverse Positionen, primär Dienstleistungen Dritter, 	Planungskosten, Unterhalt Hochbauten und übriger 	Betriebsaufwand infolge Covid-19</a:t>
            </a:r>
            <a:endParaRPr lang="de-DE" sz="1100" dirty="0">
              <a:latin typeface="Arial Narrow" panose="020B0606020202030204" pitchFamily="34" charset="0"/>
            </a:endParaRP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8538036" y="3075402"/>
            <a:ext cx="3244218" cy="32162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  <a:spcAft>
                <a:spcPts val="1200"/>
              </a:spcAft>
              <a:tabLst>
                <a:tab pos="180975" algn="l"/>
                <a:tab pos="358775" algn="l"/>
              </a:tabLst>
            </a:pPr>
            <a:r>
              <a:rPr lang="de-DE" sz="1100" b="1" dirty="0" smtClean="0">
                <a:effectLst>
                  <a:glow rad="127000">
                    <a:schemeClr val="bg1"/>
                  </a:glow>
                </a:effectLst>
                <a:sym typeface="Wingdings" panose="05000000000000000000" pitchFamily="2" charset="2"/>
              </a:rPr>
              <a:t></a:t>
            </a:r>
            <a:r>
              <a:rPr lang="de-DE" sz="1100" dirty="0" smtClean="0">
                <a:effectLst>
                  <a:glow rad="127000">
                    <a:schemeClr val="bg1"/>
                  </a:glo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	</a:t>
            </a:r>
            <a:r>
              <a:rPr lang="de-DE" sz="11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Höhere Entschädigungen an Kanton für Sozialhilfe 	(Lastenausgleich) 0.8 Mio. Fr.</a:t>
            </a:r>
            <a:endParaRPr lang="de-DE" sz="1100" dirty="0">
              <a:latin typeface="Arial Narrow" panose="020B0606020202030204" pitchFamily="34" charset="0"/>
            </a:endParaRPr>
          </a:p>
        </p:txBody>
      </p: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3042846" y="3645024"/>
            <a:ext cx="172834" cy="1608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80975" indent="-180975" algn="ctr">
              <a:lnSpc>
                <a:spcPct val="95000"/>
              </a:lnSpc>
              <a:spcAft>
                <a:spcPts val="1200"/>
              </a:spcAft>
              <a:tabLst>
                <a:tab pos="180975" algn="l"/>
              </a:tabLst>
            </a:pPr>
            <a:r>
              <a:rPr lang="de-DE" sz="1100" b="1" dirty="0" smtClean="0">
                <a:effectLst>
                  <a:glow rad="127000">
                    <a:schemeClr val="bg1"/>
                  </a:glow>
                </a:effectLst>
                <a:sym typeface="Wingdings" panose="05000000000000000000" pitchFamily="2" charset="2"/>
              </a:rPr>
              <a:t></a:t>
            </a:r>
            <a:endParaRPr lang="de-DE" sz="1100" dirty="0">
              <a:effectLst>
                <a:glow rad="127000">
                  <a:schemeClr val="bg1"/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8538036" y="3528991"/>
            <a:ext cx="3351368" cy="64325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80975" indent="-180975">
              <a:lnSpc>
                <a:spcPct val="95000"/>
              </a:lnSpc>
              <a:spcAft>
                <a:spcPts val="1200"/>
              </a:spcAft>
              <a:tabLst>
                <a:tab pos="180975" algn="l"/>
              </a:tabLst>
            </a:pPr>
            <a:r>
              <a:rPr lang="de-DE" sz="1100" b="1" dirty="0" smtClean="0">
                <a:sym typeface="Wingdings" panose="05000000000000000000" pitchFamily="2" charset="2"/>
              </a:rPr>
              <a:t> </a:t>
            </a:r>
            <a:r>
              <a:rPr lang="de-DE" sz="11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Abgeltung für Ortsverkehr an die VBSH 0.9 Mio. Fr.</a:t>
            </a:r>
            <a:r>
              <a:rPr lang="de-DE" sz="1100" b="1" dirty="0" smtClean="0">
                <a:latin typeface="Arial Narrow" panose="020B0606020202030204" pitchFamily="34" charset="0"/>
                <a:sym typeface="Wingdings 3" panose="05040102010807070707" pitchFamily="18" charset="2"/>
              </a:rPr>
              <a:t/>
            </a:r>
            <a:br>
              <a:rPr lang="de-DE" sz="1100" b="1" dirty="0" smtClean="0">
                <a:latin typeface="Arial Narrow" panose="020B0606020202030204" pitchFamily="34" charset="0"/>
                <a:sym typeface="Wingdings 3" panose="05040102010807070707" pitchFamily="18" charset="2"/>
              </a:rPr>
            </a:br>
            <a:r>
              <a:rPr lang="de-DE" sz="1100" dirty="0" smtClean="0">
                <a:latin typeface="Arial Narrow" panose="020B0606020202030204" pitchFamily="34" charset="0"/>
                <a:sym typeface="Wingdings 3" panose="05040102010807070707" pitchFamily="18" charset="2"/>
              </a:rPr>
              <a:t>Abgeltung steigt aufgrund Einführung des neuen Angebots-konzepts, höheren Abschreibungen infolge Investitionen sowie Erreichen der Deckelung des Kantonsbeitrags</a:t>
            </a:r>
            <a:endParaRPr lang="de-DE" sz="1100" dirty="0">
              <a:latin typeface="Arial Narrow" panose="020B0606020202030204" pitchFamily="34" charset="0"/>
            </a:endParaRPr>
          </a:p>
        </p:txBody>
      </p:sp>
      <p:sp>
        <p:nvSpPr>
          <p:cNvPr id="83" name="Text Box 4"/>
          <p:cNvSpPr txBox="1">
            <a:spLocks noChangeArrowheads="1"/>
          </p:cNvSpPr>
          <p:nvPr/>
        </p:nvSpPr>
        <p:spPr bwMode="auto">
          <a:xfrm>
            <a:off x="3607920" y="3789040"/>
            <a:ext cx="172834" cy="1608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80975" indent="-180975" algn="ctr">
              <a:lnSpc>
                <a:spcPct val="95000"/>
              </a:lnSpc>
              <a:spcAft>
                <a:spcPts val="1200"/>
              </a:spcAft>
              <a:tabLst>
                <a:tab pos="180975" algn="l"/>
              </a:tabLst>
            </a:pPr>
            <a:r>
              <a:rPr lang="de-DE" sz="1100" b="1" dirty="0" smtClean="0">
                <a:effectLst>
                  <a:glow rad="127000">
                    <a:schemeClr val="bg1"/>
                  </a:glow>
                </a:effectLst>
                <a:sym typeface="Wingdings" panose="05000000000000000000" pitchFamily="2" charset="2"/>
              </a:rPr>
              <a:t></a:t>
            </a:r>
            <a:endParaRPr lang="de-DE" sz="1100" dirty="0">
              <a:effectLst>
                <a:glow rad="127000">
                  <a:schemeClr val="bg1"/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8538036" y="4304948"/>
            <a:ext cx="3351368" cy="1608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80975" indent="-180975">
              <a:lnSpc>
                <a:spcPct val="95000"/>
              </a:lnSpc>
              <a:spcAft>
                <a:spcPts val="1200"/>
              </a:spcAft>
              <a:tabLst>
                <a:tab pos="180975" algn="l"/>
                <a:tab pos="358775" algn="l"/>
              </a:tabLst>
            </a:pPr>
            <a:r>
              <a:rPr lang="de-DE" sz="1100" b="1" dirty="0" smtClean="0">
                <a:sym typeface="Wingdings" panose="05000000000000000000" pitchFamily="2" charset="2"/>
              </a:rPr>
              <a:t> </a:t>
            </a:r>
            <a:r>
              <a:rPr lang="de-DE" sz="11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Höhere Ablieferung von SH POWER 2.3 Mio. Fr.</a:t>
            </a:r>
            <a:endParaRPr lang="de-DE" sz="1100" dirty="0">
              <a:latin typeface="Arial Narrow" panose="020B0606020202030204" pitchFamily="34" charset="0"/>
            </a:endParaRP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4172481" y="3556219"/>
            <a:ext cx="172834" cy="1608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80975" indent="-180975" algn="ctr">
              <a:lnSpc>
                <a:spcPct val="95000"/>
              </a:lnSpc>
              <a:spcAft>
                <a:spcPts val="1200"/>
              </a:spcAft>
              <a:tabLst>
                <a:tab pos="180975" algn="l"/>
              </a:tabLst>
            </a:pPr>
            <a:r>
              <a:rPr lang="de-DE" sz="1100" b="1" dirty="0" smtClean="0">
                <a:effectLst>
                  <a:glow rad="127000">
                    <a:schemeClr val="bg1"/>
                  </a:glow>
                </a:effectLst>
                <a:sym typeface="Wingdings" panose="05000000000000000000" pitchFamily="2" charset="2"/>
              </a:rPr>
              <a:t></a:t>
            </a:r>
            <a:endParaRPr lang="de-DE" sz="1100" dirty="0">
              <a:effectLst>
                <a:glow rad="127000">
                  <a:schemeClr val="bg1"/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86" name="Text Box 4"/>
          <p:cNvSpPr txBox="1">
            <a:spLocks noChangeArrowheads="1"/>
          </p:cNvSpPr>
          <p:nvPr/>
        </p:nvSpPr>
        <p:spPr bwMode="auto">
          <a:xfrm>
            <a:off x="5303912" y="2636912"/>
            <a:ext cx="172834" cy="1608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80975" indent="-180975" algn="ctr">
              <a:lnSpc>
                <a:spcPct val="95000"/>
              </a:lnSpc>
              <a:spcAft>
                <a:spcPts val="1200"/>
              </a:spcAft>
              <a:tabLst>
                <a:tab pos="180975" algn="l"/>
              </a:tabLst>
            </a:pPr>
            <a:r>
              <a:rPr lang="de-DE" sz="1100" b="1" dirty="0" smtClean="0">
                <a:effectLst>
                  <a:glow rad="127000">
                    <a:schemeClr val="bg1"/>
                  </a:glow>
                </a:effectLst>
                <a:sym typeface="Wingdings" panose="05000000000000000000" pitchFamily="2" charset="2"/>
              </a:rPr>
              <a:t></a:t>
            </a:r>
            <a:endParaRPr lang="de-DE" sz="1100" dirty="0">
              <a:effectLst>
                <a:glow rad="127000">
                  <a:schemeClr val="bg1"/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87" name="Geschweifte Klammer links 86"/>
          <p:cNvSpPr/>
          <p:nvPr/>
        </p:nvSpPr>
        <p:spPr>
          <a:xfrm rot="5400000">
            <a:off x="6158441" y="2070416"/>
            <a:ext cx="127023" cy="1116000"/>
          </a:xfrm>
          <a:prstGeom prst="leftBrac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8538036" y="5371752"/>
            <a:ext cx="3351368" cy="80406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80975" indent="-180975">
              <a:lnSpc>
                <a:spcPct val="95000"/>
              </a:lnSpc>
              <a:spcAft>
                <a:spcPts val="1200"/>
              </a:spcAft>
              <a:tabLst>
                <a:tab pos="180975" algn="l"/>
              </a:tabLst>
            </a:pPr>
            <a:r>
              <a:rPr lang="de-DE" sz="1100" b="1" dirty="0" smtClean="0">
                <a:sym typeface="Wingdings" panose="05000000000000000000" pitchFamily="2" charset="2"/>
              </a:rPr>
              <a:t> </a:t>
            </a:r>
            <a:r>
              <a:rPr lang="de-DE" sz="11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Steuern natürliche Personen -2.3 Mio. Fr.:</a:t>
            </a:r>
            <a:r>
              <a:rPr lang="de-DE" sz="1400" b="1" dirty="0">
                <a:latin typeface="Arial Narrow" panose="020B0606020202030204" pitchFamily="34" charset="0"/>
                <a:sym typeface="Wingdings" panose="05000000000000000000" pitchFamily="2" charset="2"/>
              </a:rPr>
              <a:t/>
            </a:r>
            <a:br>
              <a:rPr lang="de-DE" sz="1400" b="1" dirty="0"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de-DE" sz="1100" b="1" dirty="0">
                <a:latin typeface="Arial Narrow" panose="020B0606020202030204" pitchFamily="34" charset="0"/>
                <a:sym typeface="Wingdings 3" panose="05040102010807070707" pitchFamily="18" charset="2"/>
              </a:rPr>
              <a:t> </a:t>
            </a:r>
            <a:r>
              <a:rPr lang="de-DE" sz="1100" dirty="0" smtClean="0">
                <a:latin typeface="Arial Narrow" panose="020B0606020202030204" pitchFamily="34" charset="0"/>
                <a:sym typeface="Wingdings 3" panose="05040102010807070707" pitchFamily="18" charset="2"/>
              </a:rPr>
              <a:t>Entlastung der Steuerzahlenden aufgrund der a</a:t>
            </a:r>
            <a:r>
              <a:rPr lang="de-DE" sz="11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nstehenden </a:t>
            </a:r>
            <a:br>
              <a:rPr lang="de-DE" sz="1100" dirty="0" smtClean="0"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de-DE" sz="11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     kantonalen Steuergesetzesrevision (-3.0 Mio. Franken)</a:t>
            </a:r>
            <a:r>
              <a:rPr lang="de-DE" sz="1100" dirty="0">
                <a:latin typeface="Arial Narrow" panose="020B0606020202030204" pitchFamily="34" charset="0"/>
                <a:sym typeface="Wingdings" panose="05000000000000000000" pitchFamily="2" charset="2"/>
              </a:rPr>
              <a:t/>
            </a:r>
            <a:br>
              <a:rPr lang="de-DE" sz="1100" dirty="0"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de-DE" sz="1100" b="1" dirty="0">
                <a:latin typeface="Arial Narrow" panose="020B0606020202030204" pitchFamily="34" charset="0"/>
                <a:sym typeface="Wingdings 3" panose="05040102010807070707" pitchFamily="18" charset="2"/>
              </a:rPr>
              <a:t></a:t>
            </a:r>
            <a:r>
              <a:rPr lang="de-DE" sz="1100" dirty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de-DE" sz="11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Bevölkerungswachstum und gute Entwicklung des     </a:t>
            </a:r>
            <a:br>
              <a:rPr lang="de-DE" sz="1100" dirty="0" smtClean="0"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de-DE" sz="11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     Steuersolls verbessern Steuerertrag (+0.7 Mio. Franken) </a:t>
            </a:r>
            <a:endParaRPr lang="de-DE" sz="1100" dirty="0">
              <a:latin typeface="Arial Narrow" panose="020B0606020202030204" pitchFamily="34" charset="0"/>
            </a:endParaRPr>
          </a:p>
        </p:txBody>
      </p:sp>
      <p:sp>
        <p:nvSpPr>
          <p:cNvPr id="88" name="Text Box 4"/>
          <p:cNvSpPr txBox="1">
            <a:spLocks noChangeArrowheads="1"/>
          </p:cNvSpPr>
          <p:nvPr/>
        </p:nvSpPr>
        <p:spPr bwMode="auto">
          <a:xfrm>
            <a:off x="6142308" y="2348880"/>
            <a:ext cx="172834" cy="1608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80975" indent="-180975" algn="ctr">
              <a:lnSpc>
                <a:spcPct val="95000"/>
              </a:lnSpc>
              <a:spcAft>
                <a:spcPts val="1200"/>
              </a:spcAft>
              <a:tabLst>
                <a:tab pos="180975" algn="l"/>
              </a:tabLst>
            </a:pPr>
            <a:r>
              <a:rPr lang="de-DE" sz="1100" b="1" dirty="0" smtClean="0">
                <a:effectLst>
                  <a:glow rad="127000">
                    <a:schemeClr val="bg1"/>
                  </a:glow>
                </a:effectLst>
                <a:sym typeface="Wingdings" panose="05000000000000000000" pitchFamily="2" charset="2"/>
              </a:rPr>
              <a:t></a:t>
            </a:r>
            <a:endParaRPr lang="de-DE" sz="1100" dirty="0">
              <a:effectLst>
                <a:glow rad="127000">
                  <a:schemeClr val="bg1"/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96" name="Text Box 4"/>
          <p:cNvSpPr txBox="1">
            <a:spLocks noChangeArrowheads="1"/>
          </p:cNvSpPr>
          <p:nvPr/>
        </p:nvSpPr>
        <p:spPr bwMode="auto">
          <a:xfrm>
            <a:off x="2466782" y="2980155"/>
            <a:ext cx="172834" cy="1608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80975" indent="-180975" algn="ctr">
              <a:lnSpc>
                <a:spcPct val="95000"/>
              </a:lnSpc>
              <a:spcAft>
                <a:spcPts val="1200"/>
              </a:spcAft>
              <a:tabLst>
                <a:tab pos="180975" algn="l"/>
              </a:tabLst>
            </a:pPr>
            <a:r>
              <a:rPr lang="de-DE" sz="1100" b="1" dirty="0" smtClean="0">
                <a:effectLst>
                  <a:glow rad="127000">
                    <a:schemeClr val="bg1"/>
                  </a:glow>
                </a:effectLst>
                <a:sym typeface="Wingdings" panose="05000000000000000000" pitchFamily="2" charset="2"/>
              </a:rPr>
              <a:t></a:t>
            </a:r>
            <a:endParaRPr lang="de-DE" sz="1100" dirty="0">
              <a:effectLst>
                <a:glow rad="127000">
                  <a:schemeClr val="bg1"/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97" name="Text Box 4"/>
          <p:cNvSpPr txBox="1">
            <a:spLocks noChangeArrowheads="1"/>
          </p:cNvSpPr>
          <p:nvPr/>
        </p:nvSpPr>
        <p:spPr bwMode="auto">
          <a:xfrm>
            <a:off x="8538036" y="4594997"/>
            <a:ext cx="3393607" cy="64325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  <a:spcAft>
                <a:spcPts val="1200"/>
              </a:spcAft>
              <a:tabLst>
                <a:tab pos="180975" algn="l"/>
                <a:tab pos="358775" algn="l"/>
              </a:tabLst>
            </a:pPr>
            <a:r>
              <a:rPr lang="de-DE" sz="1100" b="1" dirty="0" smtClean="0">
                <a:effectLst>
                  <a:glow rad="127000">
                    <a:schemeClr val="bg1"/>
                  </a:glow>
                </a:effectLst>
                <a:sym typeface="Wingdings" panose="05000000000000000000" pitchFamily="2" charset="2"/>
              </a:rPr>
              <a:t></a:t>
            </a:r>
            <a:r>
              <a:rPr lang="de-DE" sz="1100" dirty="0" smtClean="0">
                <a:effectLst>
                  <a:glow rad="127000">
                    <a:schemeClr val="bg1"/>
                  </a:glow>
                </a:effectLst>
                <a:latin typeface="Arial Narrow" panose="020B0606020202030204" pitchFamily="34" charset="0"/>
                <a:sym typeface="Wingdings" panose="05000000000000000000" pitchFamily="2" charset="2"/>
              </a:rPr>
              <a:t>	</a:t>
            </a:r>
            <a:r>
              <a:rPr lang="de-DE" sz="11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Steuern juristische Personen 5.7 Mio. Fr.</a:t>
            </a:r>
            <a:br>
              <a:rPr lang="de-DE" sz="11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de-DE" sz="11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	Aufgrund wiederholt guter Steuerabschlüsse, gesteigerter </a:t>
            </a:r>
            <a:br>
              <a:rPr lang="de-DE" sz="1100" dirty="0" smtClean="0"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de-DE" sz="11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	Ansiedelungsaktivität und teilweise guten Geschäftsgängen</a:t>
            </a:r>
            <a:br>
              <a:rPr lang="de-DE" sz="1100" dirty="0" smtClean="0">
                <a:latin typeface="Arial Narrow" panose="020B0606020202030204" pitchFamily="34" charset="0"/>
                <a:sym typeface="Wingdings" panose="05000000000000000000" pitchFamily="2" charset="2"/>
              </a:rPr>
            </a:br>
            <a:r>
              <a:rPr lang="de-DE" sz="11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	wird mit höheren </a:t>
            </a:r>
            <a:r>
              <a:rPr lang="de-DE" sz="1100" dirty="0" smtClean="0">
                <a:latin typeface="Arial Narrow" panose="020B0606020202030204" pitchFamily="34" charset="0"/>
                <a:sym typeface="Wingdings 3" panose="05040102010807070707" pitchFamily="18" charset="2"/>
              </a:rPr>
              <a:t>Unternehmenssteuern gerechnet</a:t>
            </a:r>
            <a:endParaRPr lang="de-DE" sz="1100" dirty="0">
              <a:latin typeface="Arial Narrow" panose="020B0606020202030204" pitchFamily="34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8538036" y="6309320"/>
            <a:ext cx="3351368" cy="1608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80975" indent="-180975">
              <a:lnSpc>
                <a:spcPct val="95000"/>
              </a:lnSpc>
              <a:spcAft>
                <a:spcPts val="1200"/>
              </a:spcAft>
              <a:tabLst>
                <a:tab pos="180975" algn="l"/>
                <a:tab pos="358775" algn="l"/>
              </a:tabLst>
            </a:pPr>
            <a:r>
              <a:rPr lang="de-CH" sz="1100" b="1" dirty="0" smtClean="0">
                <a:effectLst>
                  <a:glow rad="63500">
                    <a:schemeClr val="bg1"/>
                  </a:glow>
                </a:effectLst>
                <a:latin typeface="Wingdings" panose="05000000000000000000" pitchFamily="2" charset="2"/>
                <a:ea typeface="Times New Roman" panose="02020603050405020304" pitchFamily="18" charset="0"/>
                <a:cs typeface="Wingdings" panose="05000000000000000000" pitchFamily="2" charset="2"/>
              </a:rPr>
              <a:t></a:t>
            </a:r>
            <a:r>
              <a:rPr lang="de-CH" sz="1050" dirty="0"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110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Entnahme aus Corona-Reserve 3.6 Mio. Fr.</a:t>
            </a:r>
            <a:endParaRPr lang="de-DE" sz="1100" dirty="0">
              <a:latin typeface="Arial Narrow" panose="020B060602020203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528048" y="2348880"/>
            <a:ext cx="6480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ctr">
              <a:spcBef>
                <a:spcPts val="300"/>
              </a:spcBef>
              <a:spcAft>
                <a:spcPts val="600"/>
              </a:spcAft>
            </a:pPr>
            <a:r>
              <a:rPr lang="de-CH" sz="1100" b="1" dirty="0">
                <a:effectLst>
                  <a:glow rad="63500">
                    <a:schemeClr val="bg1"/>
                  </a:glow>
                </a:effectLst>
                <a:latin typeface="Wingdings" panose="05000000000000000000" pitchFamily="2" charset="2"/>
                <a:ea typeface="Times New Roman" panose="02020603050405020304" pitchFamily="18" charset="0"/>
                <a:cs typeface="Wingdings" panose="05000000000000000000" pitchFamily="2" charset="2"/>
              </a:rPr>
              <a:t></a:t>
            </a:r>
            <a:endParaRPr lang="de-CH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3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Abbilung 3: Abweichungsanalyse Aufwand, Budgetjahr 2021 und 2022 im Verlgleich"/>
          <p:cNvGraphicFramePr/>
          <p:nvPr>
            <p:extLst>
              <p:ext uri="{D42A27DB-BD31-4B8C-83A1-F6EECF244321}">
                <p14:modId xmlns:p14="http://schemas.microsoft.com/office/powerpoint/2010/main" val="1393088961"/>
              </p:ext>
            </p:extLst>
          </p:nvPr>
        </p:nvGraphicFramePr>
        <p:xfrm>
          <a:off x="407367" y="2079790"/>
          <a:ext cx="5328593" cy="4445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</a:t>
            </a:r>
            <a:r>
              <a:rPr lang="de-CH" sz="1000" dirty="0" smtClean="0">
                <a:sym typeface="Webdings" panose="05030102010509060703" pitchFamily="18" charset="2"/>
              </a:rPr>
              <a:t>Ralph Kolb</a:t>
            </a:r>
            <a:endParaRPr lang="de-CH" sz="1000" dirty="0"/>
          </a:p>
        </p:txBody>
      </p:sp>
      <p:sp>
        <p:nvSpPr>
          <p:cNvPr id="15" name="Textfeld 14"/>
          <p:cNvSpPr txBox="1"/>
          <p:nvPr/>
        </p:nvSpPr>
        <p:spPr>
          <a:xfrm>
            <a:off x="407368" y="980728"/>
            <a:ext cx="1000911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Budget 2022</a:t>
            </a:r>
            <a:b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Aufwand: Abweichungen zu Vorjahresbudget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Botschaft, Kap. 3.1.3</a:t>
            </a:r>
            <a:endParaRPr lang="de-CH" sz="1000" dirty="0"/>
          </a:p>
        </p:txBody>
      </p:sp>
      <p:sp>
        <p:nvSpPr>
          <p:cNvPr id="27" name="Rechteckige Legende 25"/>
          <p:cNvSpPr>
            <a:spLocks noChangeArrowheads="1"/>
          </p:cNvSpPr>
          <p:nvPr/>
        </p:nvSpPr>
        <p:spPr bwMode="auto">
          <a:xfrm>
            <a:off x="7751494" y="5763109"/>
            <a:ext cx="4026258" cy="264513"/>
          </a:xfrm>
          <a:prstGeom prst="wedgeRectCallout">
            <a:avLst>
              <a:gd name="adj1" fmla="val -88225"/>
              <a:gd name="adj2" fmla="val -250423"/>
            </a:avLst>
          </a:prstGeom>
          <a:solidFill>
            <a:schemeClr val="bg1">
              <a:lumMod val="95000"/>
              <a:alpha val="86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08000" tIns="36000" rIns="18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CH" altLang="de-DE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Aufwands-Steigerung </a:t>
            </a:r>
            <a:r>
              <a:rPr kumimoji="0" lang="de-CH" altLang="de-DE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+11.9 Mio. Fr. (+4.7%)  </a:t>
            </a:r>
            <a:endParaRPr kumimoji="0" lang="de-DE" altLang="de-DE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6" name="Rechteckige Legende 25"/>
          <p:cNvSpPr>
            <a:spLocks noChangeArrowheads="1"/>
          </p:cNvSpPr>
          <p:nvPr/>
        </p:nvSpPr>
        <p:spPr bwMode="auto">
          <a:xfrm>
            <a:off x="7752184" y="4563253"/>
            <a:ext cx="4026258" cy="1073715"/>
          </a:xfrm>
          <a:prstGeom prst="wedgeRectCallout">
            <a:avLst>
              <a:gd name="adj1" fmla="val -138992"/>
              <a:gd name="adj2" fmla="val -11229"/>
            </a:avLst>
          </a:prstGeom>
          <a:solidFill>
            <a:schemeClr val="bg1">
              <a:lumMod val="95000"/>
              <a:alpha val="86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08000" tIns="36000" rIns="18000" bIns="18000" numCol="1" anchor="ctr" anchorCtr="0" compatLnSpc="1">
            <a:prstTxWarp prst="textNoShape">
              <a:avLst/>
            </a:prstTxWarp>
          </a:bodyPr>
          <a:lstStyle/>
          <a:p>
            <a:pPr marL="180975" marR="0" lvl="0" indent="-180975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de-CH" altLang="de-DE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Personalaufwand</a:t>
            </a:r>
            <a:r>
              <a:rPr lang="de-CH" altLang="de-DE" sz="1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de-CH" altLang="de-DE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+6.1 Mio. Franken (+5.3%)</a:t>
            </a:r>
          </a:p>
          <a:p>
            <a:pPr marL="171450" lvl="0" indent="-171450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177800" algn="l"/>
                <a:tab pos="1166813" algn="l"/>
              </a:tabLst>
            </a:pPr>
            <a:r>
              <a:rPr lang="de-CH" alt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Lohnentwicklung 1.0%</a:t>
            </a:r>
          </a:p>
          <a:p>
            <a:pPr marL="171450" lvl="0" indent="-171450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177800" algn="l"/>
                <a:tab pos="1166813" algn="l"/>
              </a:tabLst>
            </a:pPr>
            <a:r>
              <a:rPr lang="de-CH" alt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Weitere Lohnmassnahmen (Stundenlöhne, Zulagen, Pikettentschädigungen, </a:t>
            </a:r>
            <a:r>
              <a:rPr lang="de-CH" altLang="de-DE" sz="12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Berufsbildnerzulage</a:t>
            </a:r>
            <a:r>
              <a:rPr lang="de-CH" alt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</a:t>
            </a:r>
            <a:endParaRPr kumimoji="0" lang="de-CH" altLang="de-DE" sz="12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Narrow" panose="020B0606020202030204" pitchFamily="34" charset="0"/>
            </a:endParaRPr>
          </a:p>
          <a:p>
            <a:pPr marL="171450" marR="0" lvl="0" indent="-17145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>
                <a:tab pos="177800" algn="l"/>
                <a:tab pos="1166813" algn="l"/>
              </a:tabLst>
            </a:pPr>
            <a:r>
              <a:rPr lang="de-CH" altLang="de-DE" sz="12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Pensenmutationen</a:t>
            </a:r>
            <a:r>
              <a:rPr lang="de-CH" alt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und andere Effekte </a:t>
            </a:r>
            <a:br>
              <a:rPr lang="de-CH" alt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de-CH" alt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(Neue Stellen im Gesamtpensum von 16.4 FTE)</a:t>
            </a:r>
            <a:endParaRPr kumimoji="0" lang="de-DE" altLang="de-DE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28" name="Gruppieren 27"/>
          <p:cNvGrpSpPr/>
          <p:nvPr/>
        </p:nvGrpSpPr>
        <p:grpSpPr>
          <a:xfrm flipV="1">
            <a:off x="4715303" y="5309348"/>
            <a:ext cx="1452705" cy="326783"/>
            <a:chOff x="4951442" y="1522141"/>
            <a:chExt cx="1452705" cy="326783"/>
          </a:xfrm>
        </p:grpSpPr>
        <p:cxnSp>
          <p:nvCxnSpPr>
            <p:cNvPr id="29" name="Gerader Verbinder 28"/>
            <p:cNvCxnSpPr/>
            <p:nvPr/>
          </p:nvCxnSpPr>
          <p:spPr>
            <a:xfrm>
              <a:off x="5324147" y="1734541"/>
              <a:ext cx="0" cy="10800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/>
            <p:cNvCxnSpPr/>
            <p:nvPr/>
          </p:nvCxnSpPr>
          <p:spPr>
            <a:xfrm>
              <a:off x="5216147" y="1522141"/>
              <a:ext cx="0" cy="32400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/>
            <p:nvPr/>
          </p:nvCxnSpPr>
          <p:spPr>
            <a:xfrm flipH="1">
              <a:off x="5324147" y="1846141"/>
              <a:ext cx="10800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/>
            <p:nvPr/>
          </p:nvCxnSpPr>
          <p:spPr>
            <a:xfrm>
              <a:off x="4951442" y="1848924"/>
              <a:ext cx="264705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feld 32"/>
          <p:cNvSpPr txBox="1"/>
          <p:nvPr/>
        </p:nvSpPr>
        <p:spPr>
          <a:xfrm>
            <a:off x="5420419" y="5146454"/>
            <a:ext cx="74758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100" b="1" dirty="0" smtClean="0">
                <a:latin typeface="Arial Narrow" panose="020B0606020202030204" pitchFamily="34" charset="0"/>
              </a:rPr>
              <a:t>+11.9 Mio. Fr.</a:t>
            </a:r>
            <a:endParaRPr lang="de-CH" sz="1100" b="1" dirty="0">
              <a:latin typeface="Arial Narrow" panose="020B0606020202030204" pitchFamily="34" charset="0"/>
            </a:endParaRPr>
          </a:p>
        </p:txBody>
      </p:sp>
      <p:sp>
        <p:nvSpPr>
          <p:cNvPr id="35" name="Rechteckige Legende 25"/>
          <p:cNvSpPr>
            <a:spLocks noChangeArrowheads="1"/>
          </p:cNvSpPr>
          <p:nvPr/>
        </p:nvSpPr>
        <p:spPr bwMode="auto">
          <a:xfrm>
            <a:off x="7752184" y="1196752"/>
            <a:ext cx="4026258" cy="881970"/>
          </a:xfrm>
          <a:prstGeom prst="wedgeRectCallout">
            <a:avLst>
              <a:gd name="adj1" fmla="val -156973"/>
              <a:gd name="adj2" fmla="val 260267"/>
            </a:avLst>
          </a:prstGeom>
          <a:solidFill>
            <a:schemeClr val="bg1">
              <a:lumMod val="95000"/>
              <a:alpha val="86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08000" tIns="36000" rIns="18000" bIns="18000" numCol="1" anchor="ctr" anchorCtr="0" compatLnSpc="1">
            <a:prstTxWarp prst="textNoShape">
              <a:avLst/>
            </a:prstTxWarp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de-CH" altLang="de-DE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Sachaufwand +4.0 Mio. </a:t>
            </a:r>
            <a:r>
              <a:rPr lang="de-CH" altLang="de-DE" sz="1200" b="1" dirty="0" smtClean="0">
                <a:latin typeface="Arial Narrow" panose="020B0606020202030204" pitchFamily="34" charset="0"/>
              </a:rPr>
              <a:t>Fr.</a:t>
            </a:r>
          </a:p>
          <a:p>
            <a:pPr marL="177800" lvl="0" indent="-177800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alt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höhere </a:t>
            </a:r>
            <a:r>
              <a:rPr lang="de-DE" altLang="de-DE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Aufwände für Dienstleistungen </a:t>
            </a:r>
            <a:r>
              <a:rPr lang="de-DE" alt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Dritter</a:t>
            </a:r>
          </a:p>
          <a:p>
            <a:pPr marL="177800" lvl="0" indent="-177800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altLang="de-DE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höhere Aufwände für </a:t>
            </a:r>
            <a:r>
              <a:rPr lang="de-DE" alt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Planungen und Projektierungen</a:t>
            </a:r>
            <a:endParaRPr lang="de-DE" altLang="de-DE" sz="12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77800" indent="-177800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alt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Zunahme des baulichen und betrieblichen Unterhalts</a:t>
            </a:r>
          </a:p>
          <a:p>
            <a:pPr marL="177800" indent="-177800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Aufwände und Ertragsminderungen aufgrund der </a:t>
            </a:r>
            <a:r>
              <a:rPr 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Corona-Krise</a:t>
            </a:r>
            <a:endParaRPr lang="de-DE" altLang="de-DE" sz="12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hteckige Legende 25"/>
          <p:cNvSpPr>
            <a:spLocks noChangeArrowheads="1"/>
          </p:cNvSpPr>
          <p:nvPr/>
        </p:nvSpPr>
        <p:spPr bwMode="auto">
          <a:xfrm>
            <a:off x="7752184" y="2204863"/>
            <a:ext cx="4026258" cy="2232249"/>
          </a:xfrm>
          <a:prstGeom prst="wedgeRectCallout">
            <a:avLst>
              <a:gd name="adj1" fmla="val -152790"/>
              <a:gd name="adj2" fmla="val 51085"/>
            </a:avLst>
          </a:prstGeom>
          <a:solidFill>
            <a:schemeClr val="bg1">
              <a:lumMod val="95000"/>
              <a:alpha val="86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08000" tIns="36000" rIns="18000" bIns="18000" numCol="1" anchor="ctr" anchorCtr="0" compatLnSpc="1">
            <a:prstTxWarp prst="textNoShape">
              <a:avLst/>
            </a:prstTxWarp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de-CH" altLang="de-DE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Transferaufwand +3.0 Mio. Franken</a:t>
            </a:r>
            <a:endParaRPr lang="de-CH" altLang="de-DE" sz="1200" b="1" dirty="0" smtClean="0">
              <a:latin typeface="Arial Narrow" panose="020B0606020202030204" pitchFamily="34" charset="0"/>
            </a:endParaRPr>
          </a:p>
          <a:p>
            <a:pPr marL="177800" lvl="0" indent="-177800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Höhere Gemeindebeiträge in Abhängigkeit zu den Pflegestufen (BESA</a:t>
            </a:r>
            <a:r>
              <a:rPr 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)</a:t>
            </a:r>
          </a:p>
          <a:p>
            <a:pPr marL="177800" lvl="0" indent="-177800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Höhere </a:t>
            </a:r>
            <a:r>
              <a:rPr lang="de-DE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Abgeltung an die VBSH im </a:t>
            </a:r>
            <a:r>
              <a:rPr 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Ortsverkehr </a:t>
            </a:r>
          </a:p>
          <a:p>
            <a:pPr marL="360363" lvl="1" indent="-180975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Einführung neues Angebotskonzept</a:t>
            </a:r>
          </a:p>
          <a:p>
            <a:pPr marL="360363" lvl="1" indent="-180975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höhere Abschreibungen infolge hoher Investitionstätigkeit</a:t>
            </a:r>
          </a:p>
          <a:p>
            <a:pPr marL="360363" lvl="1" indent="-180975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Einigungslösung </a:t>
            </a:r>
            <a:r>
              <a:rPr lang="de-DE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mit dem Quartierverein Breite für die </a:t>
            </a:r>
            <a:r>
              <a:rPr 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zusätzlichen </a:t>
            </a:r>
            <a:r>
              <a:rPr lang="de-DE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Abendkurse am Freitag und </a:t>
            </a:r>
            <a:r>
              <a:rPr 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Samstag</a:t>
            </a:r>
          </a:p>
          <a:p>
            <a:pPr marL="360363" lvl="1" indent="-180975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Erreichung </a:t>
            </a:r>
            <a:r>
              <a:rPr lang="de-DE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des Deckelwertes für die Beteiligung des Kantons am </a:t>
            </a:r>
            <a:r>
              <a:rPr 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Ortsverkehr</a:t>
            </a:r>
            <a:endParaRPr lang="de-DE" sz="12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77800" lvl="0" indent="-177800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Höherer Gemeindeanteil an den Kanton für die Sozialhilfe </a:t>
            </a:r>
            <a:r>
              <a:rPr 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aufgrund </a:t>
            </a:r>
            <a:r>
              <a:rPr lang="de-DE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höherer Ausgaben für </a:t>
            </a:r>
            <a:r>
              <a:rPr lang="de-DE" sz="12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für</a:t>
            </a:r>
            <a:r>
              <a:rPr lang="de-DE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 KESB-</a:t>
            </a:r>
            <a:r>
              <a:rPr lang="de-DE" sz="12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Massnahmen</a:t>
            </a:r>
            <a:r>
              <a:rPr lang="de-DE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 und das Asylwesen (LAV)</a:t>
            </a:r>
            <a:endParaRPr lang="de-DE" sz="12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1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" grpId="0" animBg="1"/>
      <p:bldP spid="3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Abbilung 6: Abweichungsanalyse Ertrag, Budgetjahr 2021 und 2022 im Verlgleich"/>
          <p:cNvGraphicFramePr/>
          <p:nvPr>
            <p:extLst>
              <p:ext uri="{D42A27DB-BD31-4B8C-83A1-F6EECF244321}">
                <p14:modId xmlns:p14="http://schemas.microsoft.com/office/powerpoint/2010/main" val="419779475"/>
              </p:ext>
            </p:extLst>
          </p:nvPr>
        </p:nvGraphicFramePr>
        <p:xfrm>
          <a:off x="407368" y="1952948"/>
          <a:ext cx="5112568" cy="4644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</a:t>
            </a:r>
            <a:r>
              <a:rPr lang="de-CH" sz="1000" dirty="0" smtClean="0">
                <a:sym typeface="Webdings" panose="05030102010509060703" pitchFamily="18" charset="2"/>
              </a:rPr>
              <a:t>Ralph Kolb</a:t>
            </a:r>
            <a:endParaRPr lang="de-CH" sz="1000" dirty="0"/>
          </a:p>
        </p:txBody>
      </p:sp>
      <p:sp>
        <p:nvSpPr>
          <p:cNvPr id="12" name="Textfeld 11"/>
          <p:cNvSpPr txBox="1"/>
          <p:nvPr/>
        </p:nvSpPr>
        <p:spPr>
          <a:xfrm>
            <a:off x="407368" y="980728"/>
            <a:ext cx="1094521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Budget 2022</a:t>
            </a:r>
            <a:b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Ertrag: Abweichungen zu Vorjahresbudget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Botschaft, Kap. 3.1.4</a:t>
            </a:r>
            <a:endParaRPr lang="de-CH" sz="1000" dirty="0"/>
          </a:p>
        </p:txBody>
      </p:sp>
      <p:sp>
        <p:nvSpPr>
          <p:cNvPr id="21" name="Rechteckige Legende 25"/>
          <p:cNvSpPr>
            <a:spLocks noChangeArrowheads="1"/>
          </p:cNvSpPr>
          <p:nvPr/>
        </p:nvSpPr>
        <p:spPr bwMode="auto">
          <a:xfrm>
            <a:off x="8565695" y="5452453"/>
            <a:ext cx="3244218" cy="288032"/>
          </a:xfrm>
          <a:prstGeom prst="wedgeRectCallout">
            <a:avLst>
              <a:gd name="adj1" fmla="val -136105"/>
              <a:gd name="adj2" fmla="val -117015"/>
            </a:avLst>
          </a:prstGeom>
          <a:solidFill>
            <a:schemeClr val="bg1">
              <a:lumMod val="95000"/>
              <a:alpha val="86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08000" tIns="36000" rIns="18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CH" altLang="de-DE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Ertragssteigerung insgesamt +11.8 </a:t>
            </a:r>
            <a:r>
              <a:rPr kumimoji="0" lang="de-CH" altLang="de-DE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Mio. Fr. (+4.8%)  </a:t>
            </a:r>
            <a:endParaRPr kumimoji="0" lang="de-DE" altLang="de-DE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2" name="Gerader Verbinder 21"/>
          <p:cNvCxnSpPr/>
          <p:nvPr/>
        </p:nvCxnSpPr>
        <p:spPr>
          <a:xfrm>
            <a:off x="4662000" y="5326469"/>
            <a:ext cx="0" cy="540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/>
          <p:cNvCxnSpPr/>
          <p:nvPr/>
        </p:nvCxnSpPr>
        <p:spPr>
          <a:xfrm>
            <a:off x="4790977" y="5326469"/>
            <a:ext cx="0" cy="324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H="1">
            <a:off x="4790977" y="5326469"/>
            <a:ext cx="864000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4399200" y="5326469"/>
            <a:ext cx="264705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4916363" y="5157192"/>
            <a:ext cx="74758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100" b="1" dirty="0" smtClean="0">
                <a:latin typeface="Arial Narrow" panose="020B0606020202030204" pitchFamily="34" charset="0"/>
              </a:rPr>
              <a:t>+11.8 Mio. Fr.</a:t>
            </a:r>
            <a:endParaRPr lang="de-CH" sz="1100" b="1" dirty="0">
              <a:latin typeface="Arial Narrow" panose="020B0606020202030204" pitchFamily="34" charset="0"/>
            </a:endParaRPr>
          </a:p>
        </p:txBody>
      </p:sp>
      <p:sp>
        <p:nvSpPr>
          <p:cNvPr id="36" name="Rechteckige Legende 25"/>
          <p:cNvSpPr>
            <a:spLocks noChangeArrowheads="1"/>
          </p:cNvSpPr>
          <p:nvPr/>
        </p:nvSpPr>
        <p:spPr bwMode="auto">
          <a:xfrm>
            <a:off x="8565695" y="4745029"/>
            <a:ext cx="3244218" cy="476762"/>
          </a:xfrm>
          <a:prstGeom prst="wedgeRectCallout">
            <a:avLst>
              <a:gd name="adj1" fmla="val -191715"/>
              <a:gd name="adj2" fmla="val 7962"/>
            </a:avLst>
          </a:prstGeom>
          <a:solidFill>
            <a:schemeClr val="bg1">
              <a:lumMod val="95000"/>
              <a:alpha val="86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08000" tIns="36000" rIns="18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CH" altLang="de-DE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Fiskalertrag +3.5 Mio. Fr.</a:t>
            </a:r>
            <a:br>
              <a:rPr lang="de-CH" altLang="de-DE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de-CH" alt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Details siehe Folie </a:t>
            </a:r>
            <a:r>
              <a:rPr lang="de-CH" altLang="de-DE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8</a:t>
            </a:r>
            <a:endParaRPr kumimoji="0" lang="de-DE" altLang="de-DE" sz="3200" i="0" u="none" strike="noStrike" cap="none" spc="-50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" name="Rechteckige Legende 25"/>
          <p:cNvSpPr>
            <a:spLocks noChangeArrowheads="1"/>
          </p:cNvSpPr>
          <p:nvPr/>
        </p:nvSpPr>
        <p:spPr bwMode="auto">
          <a:xfrm>
            <a:off x="8565695" y="1719392"/>
            <a:ext cx="3244218" cy="1910994"/>
          </a:xfrm>
          <a:prstGeom prst="wedgeRectCallout">
            <a:avLst>
              <a:gd name="adj1" fmla="val -224388"/>
              <a:gd name="adj2" fmla="val 64041"/>
            </a:avLst>
          </a:prstGeom>
          <a:solidFill>
            <a:schemeClr val="bg1">
              <a:lumMod val="95000"/>
              <a:alpha val="86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08000" tIns="36000" rIns="18000" bIns="18000" numCol="1" anchor="ctr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de-CH" altLang="de-DE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Transferertrag +4.9 Mio. Fr. </a:t>
            </a:r>
          </a:p>
          <a:p>
            <a:pPr marL="177800" lvl="0" indent="-177800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alt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höhere Ablieferung durch SH POWER</a:t>
            </a:r>
          </a:p>
          <a:p>
            <a:pPr marL="177800" lvl="0" indent="-177800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altLang="de-DE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höherer Kantonsbeitrag an das gestiegene Defizit der stationären </a:t>
            </a:r>
            <a:r>
              <a:rPr lang="de-DE" alt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sowie ambulanten Betreuung Alter</a:t>
            </a:r>
          </a:p>
          <a:p>
            <a:pPr marL="177800" lvl="0" indent="-177800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altLang="de-DE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höherer Anteil an der Benzinzoll- und Motorfahrzeugsteuer </a:t>
            </a:r>
            <a:r>
              <a:rPr lang="de-DE" alt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infolge Änderung </a:t>
            </a:r>
            <a:r>
              <a:rPr lang="de-DE" altLang="de-DE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des </a:t>
            </a:r>
            <a:r>
              <a:rPr lang="de-DE" altLang="de-DE" sz="12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Strassengesetzes</a:t>
            </a:r>
            <a:endParaRPr lang="de-DE" altLang="de-DE" sz="12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77800" lvl="0" indent="-177800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alt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keine </a:t>
            </a:r>
            <a:r>
              <a:rPr lang="de-DE" altLang="de-DE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Reserverückzahlung von der VBSH, da aufgrund der </a:t>
            </a:r>
            <a:r>
              <a:rPr lang="de-DE" altLang="de-DE" sz="12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Massnahmen</a:t>
            </a:r>
            <a:r>
              <a:rPr lang="de-DE" alt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de-DE" altLang="de-DE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gegen die Corona-Pandemie die Abgeltungsreserven im Ortsverkehr aufgebraucht sind</a:t>
            </a:r>
          </a:p>
        </p:txBody>
      </p:sp>
      <p:sp>
        <p:nvSpPr>
          <p:cNvPr id="38" name="Rechteckige Legende 25"/>
          <p:cNvSpPr>
            <a:spLocks noChangeArrowheads="1"/>
          </p:cNvSpPr>
          <p:nvPr/>
        </p:nvSpPr>
        <p:spPr bwMode="auto">
          <a:xfrm>
            <a:off x="8571747" y="3861048"/>
            <a:ext cx="3238166" cy="653319"/>
          </a:xfrm>
          <a:prstGeom prst="wedgeRectCallout">
            <a:avLst>
              <a:gd name="adj1" fmla="val -220450"/>
              <a:gd name="adj2" fmla="val 42345"/>
            </a:avLst>
          </a:prstGeom>
          <a:solidFill>
            <a:schemeClr val="bg1">
              <a:lumMod val="95000"/>
              <a:alpha val="86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08000" tIns="36000" rIns="18000" bIns="1800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de-CH" altLang="de-DE" sz="1200" b="1" dirty="0" smtClean="0">
                <a:latin typeface="Arial Narrow" panose="020B0606020202030204" pitchFamily="34" charset="0"/>
              </a:rPr>
              <a:t>Entgelte +1.3 Mio. Fr.</a:t>
            </a:r>
          </a:p>
          <a:p>
            <a:pPr marL="171450" indent="-171450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altLang="de-DE" sz="1200" dirty="0" smtClean="0">
                <a:latin typeface="Arial Narrow" panose="020B0606020202030204" pitchFamily="34" charset="0"/>
              </a:rPr>
              <a:t>höhere </a:t>
            </a:r>
            <a:r>
              <a:rPr lang="de-DE" altLang="de-DE" sz="1200" dirty="0">
                <a:latin typeface="Arial Narrow" panose="020B0606020202030204" pitchFamily="34" charset="0"/>
              </a:rPr>
              <a:t>Spital- und Heimtaxen sowie </a:t>
            </a:r>
            <a:r>
              <a:rPr lang="de-DE" altLang="de-DE" sz="1200" dirty="0" smtClean="0">
                <a:latin typeface="Arial Narrow" panose="020B0606020202030204" pitchFamily="34" charset="0"/>
              </a:rPr>
              <a:t>Kostgelder</a:t>
            </a:r>
          </a:p>
          <a:p>
            <a:pPr marL="171450" indent="-171450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altLang="de-DE" sz="1200" dirty="0" smtClean="0">
                <a:latin typeface="Arial Narrow" panose="020B0606020202030204" pitchFamily="34" charset="0"/>
              </a:rPr>
              <a:t>Höhere Rückerstattungen </a:t>
            </a:r>
            <a:r>
              <a:rPr lang="de-DE" altLang="de-DE" sz="1200" dirty="0">
                <a:latin typeface="Arial Narrow" panose="020B0606020202030204" pitchFamily="34" charset="0"/>
              </a:rPr>
              <a:t>bei der </a:t>
            </a:r>
            <a:r>
              <a:rPr lang="de-DE" altLang="de-DE" sz="1200" dirty="0" smtClean="0">
                <a:latin typeface="Arial Narrow" panose="020B0606020202030204" pitchFamily="34" charset="0"/>
              </a:rPr>
              <a:t>Existenzsicherung</a:t>
            </a:r>
            <a:endParaRPr lang="de-CH" altLang="de-DE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7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3375851989"/>
              </p:ext>
            </p:extLst>
          </p:nvPr>
        </p:nvGraphicFramePr>
        <p:xfrm>
          <a:off x="407368" y="2088470"/>
          <a:ext cx="7488832" cy="4508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</a:t>
            </a:r>
            <a:r>
              <a:rPr lang="de-CH" sz="1000" dirty="0" smtClean="0">
                <a:sym typeface="Webdings" panose="05030102010509060703" pitchFamily="18" charset="2"/>
              </a:rPr>
              <a:t>Gianni Dalla Vecchia</a:t>
            </a:r>
            <a:endParaRPr lang="de-CH" sz="1000" dirty="0"/>
          </a:p>
        </p:txBody>
      </p:sp>
      <p:sp>
        <p:nvSpPr>
          <p:cNvPr id="127" name="Textfeld 126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Botschaft, Kap. 3.1.4.1</a:t>
            </a:r>
            <a:endParaRPr lang="de-CH" sz="1000" dirty="0"/>
          </a:p>
        </p:txBody>
      </p:sp>
      <p:sp>
        <p:nvSpPr>
          <p:cNvPr id="11" name="Textfeld 10"/>
          <p:cNvSpPr txBox="1"/>
          <p:nvPr/>
        </p:nvSpPr>
        <p:spPr>
          <a:xfrm>
            <a:off x="407368" y="980728"/>
            <a:ext cx="748883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Budget 2022</a:t>
            </a:r>
            <a:b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</a:br>
            <a:r>
              <a:rPr lang="de-CH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Steuernerträge</a:t>
            </a:r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bleiben auf hohem Niveau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chteckige Legende 25"/>
          <p:cNvSpPr>
            <a:spLocks noChangeArrowheads="1"/>
          </p:cNvSpPr>
          <p:nvPr/>
        </p:nvSpPr>
        <p:spPr bwMode="auto">
          <a:xfrm>
            <a:off x="8256241" y="3680652"/>
            <a:ext cx="3542298" cy="2057149"/>
          </a:xfrm>
          <a:prstGeom prst="wedgeRectCallout">
            <a:avLst>
              <a:gd name="adj1" fmla="val -82751"/>
              <a:gd name="adj2" fmla="val -9346"/>
            </a:avLst>
          </a:prstGeom>
          <a:solidFill>
            <a:schemeClr val="bg1">
              <a:lumMod val="95000"/>
              <a:alpha val="86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08000" tIns="36000" rIns="72000" bIns="18000" numCol="1" anchor="ctr" anchorCtr="0" compatLnSpc="1">
            <a:prstTxWarp prst="textNoShape">
              <a:avLst/>
            </a:prstTxWarp>
          </a:bodyPr>
          <a:lstStyle/>
          <a:p>
            <a:pPr marL="182563" lvl="0" indent="-182563">
              <a:lnSpc>
                <a:spcPct val="90000"/>
              </a:lnSpc>
              <a:spcAft>
                <a:spcPts val="0"/>
              </a:spcAft>
              <a:tabLst>
                <a:tab pos="182563" algn="l"/>
              </a:tabLst>
            </a:pPr>
            <a:r>
              <a:rPr lang="de-CH" altLang="de-DE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Steuererträge </a:t>
            </a:r>
            <a:r>
              <a:rPr lang="de-CH" altLang="de-DE" sz="1400" b="1" dirty="0">
                <a:solidFill>
                  <a:srgbClr val="000000"/>
                </a:solidFill>
                <a:latin typeface="Arial Narrow" panose="020B0606020202030204" pitchFamily="34" charset="0"/>
              </a:rPr>
              <a:t>von ‹Natürlichen Personen›</a:t>
            </a:r>
            <a:endParaRPr lang="de-CH" altLang="de-DE" sz="14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82563" marR="0" lvl="0" indent="-182563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563" algn="l"/>
              </a:tabLst>
            </a:pPr>
            <a:r>
              <a:rPr lang="de-CH" altLang="de-DE" sz="1400" dirty="0" smtClean="0">
                <a:latin typeface="Arial Narrow" panose="020B0606020202030204" pitchFamily="34" charset="0"/>
              </a:rPr>
              <a:t>berücksichtigte Effekte und Grundlagen:</a:t>
            </a:r>
          </a:p>
          <a:p>
            <a:pPr marL="198438" lvl="0" indent="-198438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182563" algn="l"/>
              </a:tabLst>
            </a:pPr>
            <a:r>
              <a:rPr lang="de-DE" altLang="de-DE" sz="1400" dirty="0" smtClean="0">
                <a:latin typeface="Arial Narrow" panose="020B0606020202030204" pitchFamily="34" charset="0"/>
              </a:rPr>
              <a:t>Zuwanderung </a:t>
            </a:r>
            <a:r>
              <a:rPr lang="de-DE" altLang="de-DE" sz="1400" dirty="0">
                <a:latin typeface="Arial Narrow" panose="020B0606020202030204" pitchFamily="34" charset="0"/>
              </a:rPr>
              <a:t>(ca. </a:t>
            </a:r>
            <a:r>
              <a:rPr lang="de-DE" altLang="de-DE" sz="1400" dirty="0" smtClean="0">
                <a:latin typeface="Arial Narrow" panose="020B0606020202030204" pitchFamily="34" charset="0"/>
              </a:rPr>
              <a:t>150 Steuerpflichtige)</a:t>
            </a:r>
            <a:endParaRPr lang="de-DE" altLang="de-DE" sz="1400" dirty="0">
              <a:latin typeface="Arial Narrow" panose="020B0606020202030204" pitchFamily="34" charset="0"/>
            </a:endParaRPr>
          </a:p>
          <a:p>
            <a:pPr marL="198438" lvl="0" indent="-198438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182563" algn="l"/>
              </a:tabLst>
            </a:pPr>
            <a:r>
              <a:rPr lang="de-DE" altLang="de-DE" sz="1400" dirty="0" smtClean="0">
                <a:latin typeface="Arial Narrow" panose="020B0606020202030204" pitchFamily="34" charset="0"/>
              </a:rPr>
              <a:t>höherer </a:t>
            </a:r>
            <a:r>
              <a:rPr lang="de-DE" altLang="de-DE" sz="1400" dirty="0">
                <a:latin typeface="Arial Narrow" panose="020B0606020202030204" pitchFamily="34" charset="0"/>
              </a:rPr>
              <a:t>Versicherungsabzug (geplante </a:t>
            </a:r>
            <a:r>
              <a:rPr lang="de-DE" altLang="de-DE" sz="1400" dirty="0" err="1" smtClean="0">
                <a:latin typeface="Arial Narrow" panose="020B0606020202030204" pitchFamily="34" charset="0"/>
              </a:rPr>
              <a:t>kant</a:t>
            </a:r>
            <a:r>
              <a:rPr lang="de-DE" altLang="de-DE" sz="1400" dirty="0" smtClean="0">
                <a:latin typeface="Arial Narrow" panose="020B0606020202030204" pitchFamily="34" charset="0"/>
              </a:rPr>
              <a:t>. Gesetzesrevision)</a:t>
            </a:r>
          </a:p>
          <a:p>
            <a:pPr marL="198438" lvl="0" indent="-198438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182563" algn="l"/>
              </a:tabLst>
            </a:pPr>
            <a:r>
              <a:rPr lang="de-DE" altLang="de-DE" sz="1400" dirty="0" smtClean="0">
                <a:latin typeface="Arial Narrow" panose="020B0606020202030204" pitchFamily="34" charset="0"/>
              </a:rPr>
              <a:t>Anpassung </a:t>
            </a:r>
            <a:r>
              <a:rPr lang="de-DE" altLang="de-DE" sz="1400" dirty="0">
                <a:latin typeface="Arial Narrow" panose="020B0606020202030204" pitchFamily="34" charset="0"/>
              </a:rPr>
              <a:t>des Tarifes der Vermögenssteuern (geplante </a:t>
            </a:r>
            <a:r>
              <a:rPr lang="de-DE" altLang="de-DE" sz="1400" dirty="0" err="1" smtClean="0">
                <a:latin typeface="Arial Narrow" panose="020B0606020202030204" pitchFamily="34" charset="0"/>
              </a:rPr>
              <a:t>kant</a:t>
            </a:r>
            <a:r>
              <a:rPr lang="de-DE" altLang="de-DE" sz="1400" dirty="0" smtClean="0">
                <a:latin typeface="Arial Narrow" panose="020B0606020202030204" pitchFamily="34" charset="0"/>
              </a:rPr>
              <a:t>. Gesetzesrevision)</a:t>
            </a:r>
          </a:p>
          <a:p>
            <a:pPr marL="198438" lvl="0" indent="-198438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182563" algn="l"/>
              </a:tabLst>
            </a:pPr>
            <a:r>
              <a:rPr lang="de-DE" altLang="de-DE" sz="1400" dirty="0">
                <a:latin typeface="Arial Narrow" panose="020B0606020202030204" pitchFamily="34" charset="0"/>
              </a:rPr>
              <a:t>Auswirkungen der Corona-Krise (höhere Arbeitslosigkeit); gegenfinanziert mit entsprechender </a:t>
            </a:r>
            <a:r>
              <a:rPr lang="de-DE" altLang="de-DE" sz="1400" dirty="0" err="1">
                <a:latin typeface="Arial Narrow" panose="020B0606020202030204" pitchFamily="34" charset="0"/>
              </a:rPr>
              <a:t>Reservenentnahme</a:t>
            </a:r>
            <a:endParaRPr lang="de-DE" altLang="de-DE" sz="1400" dirty="0">
              <a:latin typeface="Arial Narrow" panose="020B0606020202030204" pitchFamily="34" charset="0"/>
            </a:endParaRPr>
          </a:p>
        </p:txBody>
      </p:sp>
      <p:sp>
        <p:nvSpPr>
          <p:cNvPr id="17" name="Rechteckige Legende 25"/>
          <p:cNvSpPr>
            <a:spLocks noChangeArrowheads="1"/>
          </p:cNvSpPr>
          <p:nvPr/>
        </p:nvSpPr>
        <p:spPr bwMode="auto">
          <a:xfrm>
            <a:off x="8256241" y="1268760"/>
            <a:ext cx="3542298" cy="2304256"/>
          </a:xfrm>
          <a:prstGeom prst="wedgeRectCallout">
            <a:avLst>
              <a:gd name="adj1" fmla="val -82021"/>
              <a:gd name="adj2" fmla="val 39672"/>
            </a:avLst>
          </a:prstGeom>
          <a:solidFill>
            <a:schemeClr val="bg1">
              <a:lumMod val="95000"/>
              <a:alpha val="86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08000" tIns="36000" rIns="72000" bIns="18000" numCol="1" anchor="ctr" anchorCtr="0" compatLnSpc="1">
            <a:prstTxWarp prst="textNoShape">
              <a:avLst/>
            </a:prstTxWarp>
          </a:bodyPr>
          <a:lstStyle/>
          <a:p>
            <a:pPr marL="182563" indent="-182563">
              <a:lnSpc>
                <a:spcPct val="90000"/>
              </a:lnSpc>
              <a:spcAft>
                <a:spcPts val="0"/>
              </a:spcAft>
              <a:tabLst>
                <a:tab pos="182563" algn="l"/>
              </a:tabLst>
            </a:pPr>
            <a:r>
              <a:rPr lang="de-CH" altLang="de-DE" sz="1400" b="1" dirty="0">
                <a:solidFill>
                  <a:srgbClr val="000000"/>
                </a:solidFill>
                <a:latin typeface="Arial Narrow" panose="020B0606020202030204" pitchFamily="34" charset="0"/>
              </a:rPr>
              <a:t>Steuererträge von </a:t>
            </a:r>
            <a:r>
              <a:rPr lang="de-CH" altLang="de-DE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‹Juristischen </a:t>
            </a:r>
            <a:r>
              <a:rPr lang="de-CH" altLang="de-DE" sz="1400" b="1" dirty="0">
                <a:solidFill>
                  <a:srgbClr val="000000"/>
                </a:solidFill>
                <a:latin typeface="Arial Narrow" panose="020B0606020202030204" pitchFamily="34" charset="0"/>
              </a:rPr>
              <a:t>Personen›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de-CH" altLang="de-DE" sz="1400" dirty="0" smtClean="0">
                <a:latin typeface="Arial Narrow" panose="020B0606020202030204" pitchFamily="34" charset="0"/>
              </a:rPr>
              <a:t>Die Unternehmenssteuern werden im Grundsatz</a:t>
            </a:r>
            <a:r>
              <a:rPr lang="de-DE" altLang="de-DE" sz="1400" dirty="0" smtClean="0">
                <a:latin typeface="Arial Narrow" panose="020B0606020202030204" pitchFamily="34" charset="0"/>
              </a:rPr>
              <a:t> </a:t>
            </a:r>
            <a:r>
              <a:rPr lang="de-DE" altLang="de-DE" sz="1400" dirty="0">
                <a:latin typeface="Arial Narrow" panose="020B0606020202030204" pitchFamily="34" charset="0"/>
              </a:rPr>
              <a:t>auf der Basis der Daten der kantonalen </a:t>
            </a:r>
            <a:r>
              <a:rPr lang="de-DE" altLang="de-DE" sz="1400" dirty="0" smtClean="0">
                <a:latin typeface="Arial Narrow" panose="020B0606020202030204" pitchFamily="34" charset="0"/>
              </a:rPr>
              <a:t>Steuerverwaltung budgetiert. </a:t>
            </a:r>
            <a:br>
              <a:rPr lang="de-DE" altLang="de-DE" sz="1400" dirty="0" smtClean="0">
                <a:latin typeface="Arial Narrow" panose="020B0606020202030204" pitchFamily="34" charset="0"/>
              </a:rPr>
            </a:br>
            <a:r>
              <a:rPr lang="de-DE" altLang="de-DE" sz="1400" dirty="0" smtClean="0">
                <a:latin typeface="Arial Narrow" panose="020B0606020202030204" pitchFamily="34" charset="0"/>
              </a:rPr>
              <a:t>Die Gewinnsteuererträge wurden aus folgenden Gründen optimistischer eingesetzt:</a:t>
            </a:r>
          </a:p>
          <a:p>
            <a:pPr marL="176213" lvl="0" indent="-176213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altLang="de-DE" sz="1400" dirty="0" smtClean="0">
                <a:latin typeface="Arial Narrow" panose="020B0606020202030204" pitchFamily="34" charset="0"/>
              </a:rPr>
              <a:t>wiederholt gute Resultate in den Vorjahren</a:t>
            </a:r>
          </a:p>
          <a:p>
            <a:pPr marL="176213" lvl="0" indent="-176213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altLang="de-DE" sz="1400" dirty="0" smtClean="0">
                <a:latin typeface="Arial Narrow" panose="020B0606020202030204" pitchFamily="34" charset="0"/>
              </a:rPr>
              <a:t>gesteigerte Ansiedlungsaktivität</a:t>
            </a:r>
          </a:p>
          <a:p>
            <a:pPr marL="176213" lvl="0" indent="-176213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altLang="de-DE" sz="1400" dirty="0" smtClean="0">
                <a:latin typeface="Arial Narrow" panose="020B0606020202030204" pitchFamily="34" charset="0"/>
              </a:rPr>
              <a:t>gute Geschäftsgänge</a:t>
            </a:r>
          </a:p>
          <a:p>
            <a:pPr marL="176213" lvl="0" indent="-176213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altLang="de-DE" sz="1400" dirty="0" smtClean="0">
                <a:latin typeface="Arial Narrow" panose="020B0606020202030204" pitchFamily="34" charset="0"/>
              </a:rPr>
              <a:t>proaktiver Umgang mit anstehender Steuerreform</a:t>
            </a:r>
            <a:endParaRPr lang="de-DE" altLang="de-DE" sz="1400" dirty="0">
              <a:latin typeface="Arial Narrow" panose="020B0606020202030204" pitchFamily="34" charset="0"/>
            </a:endParaRPr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3575720" y="6165557"/>
            <a:ext cx="71755" cy="7175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>
                <a:lumMod val="100000"/>
                <a:lumOff val="0"/>
              </a:schemeClr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235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</a:t>
            </a:r>
            <a:r>
              <a:rPr lang="de-CH" sz="1000" dirty="0" smtClean="0">
                <a:sym typeface="Webdings" panose="05030102010509060703" pitchFamily="18" charset="2"/>
              </a:rPr>
              <a:t>Gianni Dalla </a:t>
            </a:r>
            <a:r>
              <a:rPr lang="de-CH" sz="1000" dirty="0" err="1" smtClean="0">
                <a:sym typeface="Webdings" panose="05030102010509060703" pitchFamily="18" charset="2"/>
              </a:rPr>
              <a:t>Vecchia</a:t>
            </a:r>
            <a:endParaRPr lang="de-CH" sz="1000" dirty="0"/>
          </a:p>
        </p:txBody>
      </p:sp>
      <p:sp>
        <p:nvSpPr>
          <p:cNvPr id="127" name="Textfeld 126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Botschaft, Kap. 3.1.4.1</a:t>
            </a:r>
            <a:endParaRPr lang="de-CH" sz="1000" dirty="0"/>
          </a:p>
        </p:txBody>
      </p:sp>
      <p:sp>
        <p:nvSpPr>
          <p:cNvPr id="16" name="Textfeld 15"/>
          <p:cNvSpPr txBox="1"/>
          <p:nvPr/>
        </p:nvSpPr>
        <p:spPr>
          <a:xfrm>
            <a:off x="440904" y="980728"/>
            <a:ext cx="84969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Unternehmenssteuern pendeln sich auf höherem Niveau ein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07368" y="1916832"/>
            <a:ext cx="680475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400" b="1" dirty="0" smtClean="0">
                <a:latin typeface="Arial Narrow" panose="020B0606020202030204" pitchFamily="34" charset="0"/>
              </a:rPr>
              <a:t>Entwicklung Unternehmenssteuern seit 2012</a:t>
            </a:r>
            <a:endParaRPr lang="de-CH" sz="1400" dirty="0">
              <a:latin typeface="Arial Narrow" panose="020B0606020202030204" pitchFamily="34" charset="0"/>
            </a:endParaRP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097523"/>
              </p:ext>
            </p:extLst>
          </p:nvPr>
        </p:nvGraphicFramePr>
        <p:xfrm>
          <a:off x="440904" y="2276872"/>
          <a:ext cx="918348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Gerader Verbinder 2"/>
          <p:cNvCxnSpPr/>
          <p:nvPr/>
        </p:nvCxnSpPr>
        <p:spPr>
          <a:xfrm flipV="1">
            <a:off x="6960096" y="1772816"/>
            <a:ext cx="0" cy="3312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7063629" y="1772064"/>
            <a:ext cx="276491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400" dirty="0" smtClean="0">
                <a:latin typeface="Arial Narrow" panose="020B0606020202030204" pitchFamily="34" charset="0"/>
              </a:rPr>
              <a:t>Kantonale Steuergesetzrevision (STAF) mit reduziertem Steuersatz</a:t>
            </a:r>
            <a:endParaRPr lang="de-CH" sz="1400" dirty="0">
              <a:latin typeface="Arial Narrow" panose="020B0606020202030204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9831983" y="2348880"/>
            <a:ext cx="1969998" cy="1286484"/>
          </a:xfrm>
          <a:prstGeom prst="wedgeRectCallout">
            <a:avLst>
              <a:gd name="adj1" fmla="val -64002"/>
              <a:gd name="adj2" fmla="val 28500"/>
            </a:avLst>
          </a:prstGeom>
          <a:solidFill>
            <a:schemeClr val="bg1">
              <a:lumMod val="95000"/>
              <a:alpha val="86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08000" tIns="36000" rIns="72000" bIns="1800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de-DE" sz="1400" b="1" dirty="0" smtClean="0">
                <a:latin typeface="Arial Narrow" panose="020B0606020202030204" pitchFamily="34" charset="0"/>
              </a:rPr>
              <a:t>Die Gewinnsteuererträge schwanken zwar immer noch stark, scheinen sich jedoch auf einem höheren Niveau eingependelt zu haben.</a:t>
            </a:r>
          </a:p>
        </p:txBody>
      </p:sp>
    </p:spTree>
    <p:extLst>
      <p:ext uri="{BB962C8B-B14F-4D97-AF65-F5344CB8AC3E}">
        <p14:creationId xmlns:p14="http://schemas.microsoft.com/office/powerpoint/2010/main" val="372141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1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sign1" id="{9EC2F51B-5BAA-4CD6-B069-0987034A02D1}" vid="{8758931A-3C75-411D-9811-B79B94E9EB03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spAutoFit/>
      </a:bodyPr>
      <a:lstStyle>
        <a:defPPr>
          <a:lnSpc>
            <a:spcPct val="90000"/>
          </a:lnSpc>
          <a:spcAft>
            <a:spcPts val="0"/>
          </a:spcAft>
          <a:defRPr sz="1100" b="1" dirty="0" smtClean="0">
            <a:latin typeface="Arial Narrow" panose="020B0606020202030204" pitchFamily="34" charset="0"/>
            <a:ea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3D58B39DB41EB4BB8F531A5AAED83D1" ma:contentTypeVersion="0" ma:contentTypeDescription="Ein neues Dokument erstellen." ma:contentTypeScope="" ma:versionID="18db629754661380fd8ca64b60f8378f">
  <xsd:schema xmlns:xsd="http://www.w3.org/2001/XMLSchema" xmlns:xs="http://www.w3.org/2001/XMLSchema" xmlns:p="http://schemas.microsoft.com/office/2006/metadata/properties" xmlns:ns2="b4d2b757-29eb-40f6-a27c-f2cea37ca625" targetNamespace="http://schemas.microsoft.com/office/2006/metadata/properties" ma:root="true" ma:fieldsID="0bfb1cb1fc6ab41d0562f7ef566f118c" ns2:_="">
    <xsd:import namespace="b4d2b757-29eb-40f6-a27c-f2cea37ca62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2b757-29eb-40f6-a27c-f2cea37ca62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9131607-2BAA-4CAF-80CE-F1D0964D0F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168880-8ECC-43DF-96DD-CA016B7263C6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b4d2b757-29eb-40f6-a27c-f2cea37ca625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CA90236-9F76-4B70-A998-C28E9F6441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d2b757-29eb-40f6-a27c-f2cea37ca6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2EF93FF-962A-4612-B6E3-B19B65BA88E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2631</Words>
  <Application>Microsoft Office PowerPoint</Application>
  <PresentationFormat>Breitbild</PresentationFormat>
  <Paragraphs>483</Paragraphs>
  <Slides>30</Slides>
  <Notes>30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30</vt:i4>
      </vt:variant>
    </vt:vector>
  </HeadingPairs>
  <TitlesOfParts>
    <vt:vector size="42" baseType="lpstr">
      <vt:lpstr>Arial Unicode MS</vt:lpstr>
      <vt:lpstr>ＭＳ Ｐゴシック</vt:lpstr>
      <vt:lpstr>Arial</vt:lpstr>
      <vt:lpstr>Arial Narrow</vt:lpstr>
      <vt:lpstr>Calibri</vt:lpstr>
      <vt:lpstr>Symbol</vt:lpstr>
      <vt:lpstr>Times New Roman</vt:lpstr>
      <vt:lpstr>Webdings</vt:lpstr>
      <vt:lpstr>Wingdings</vt:lpstr>
      <vt:lpstr>Wingdings 3</vt:lpstr>
      <vt:lpstr>Design1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--- ---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--- ---</dc:creator>
  <cp:lastModifiedBy>Preisig Daniel</cp:lastModifiedBy>
  <cp:revision>990</cp:revision>
  <cp:lastPrinted>2021-08-25T06:23:47Z</cp:lastPrinted>
  <dcterms:created xsi:type="dcterms:W3CDTF">2008-01-30T09:17:41Z</dcterms:created>
  <dcterms:modified xsi:type="dcterms:W3CDTF">2021-08-25T06:31:04Z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0x01010063D58B39DB41EB4BB8F531A5AAED83D1</vt:lpwstr>
  </property>
</Properties>
</file>