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notesSlides/notesSlide7.xml" ContentType="application/vnd.openxmlformats-officedocument.presentationml.notesSlide+xml"/>
  <Override PartName="/ppt/charts/chart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3.xml" ContentType="application/vnd.openxmlformats-officedocument.themeOverride+xml"/>
  <Override PartName="/ppt/notesSlides/notesSlide8.xml" ContentType="application/vnd.openxmlformats-officedocument.presentationml.notesSlide+xml"/>
  <Override PartName="/ppt/charts/chart5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4.xml" ContentType="application/vnd.openxmlformats-officedocument.themeOverride+xml"/>
  <Override PartName="/ppt/notesSlides/notesSlide9.xml" ContentType="application/vnd.openxmlformats-officedocument.presentationml.notesSlide+xml"/>
  <Override PartName="/ppt/charts/chart6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5.xml" ContentType="application/vnd.openxmlformats-officedocument.themeOverride+xml"/>
  <Override PartName="/ppt/charts/chart7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8.xml" ContentType="application/vnd.openxmlformats-officedocument.drawingml.chart+xml"/>
  <Override PartName="/ppt/notesSlides/notesSlide13.xml" ContentType="application/vnd.openxmlformats-officedocument.presentationml.notesSlide+xml"/>
  <Override PartName="/ppt/charts/chart9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10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4.xml" ContentType="application/vnd.openxmlformats-officedocument.presentationml.notesSlide+xml"/>
  <Override PartName="/ppt/charts/chart11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6.xml" ContentType="application/vnd.openxmlformats-officedocument.presentationml.notesSlide+xml"/>
  <Override PartName="/ppt/charts/chart12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6.xml" ContentType="application/vnd.openxmlformats-officedocument.themeOverride+xml"/>
  <Override PartName="/ppt/drawings/drawing2.xml" ContentType="application/vnd.openxmlformats-officedocument.drawingml.chartshapes+xml"/>
  <Override PartName="/ppt/notesSlides/notesSlide17.xml" ContentType="application/vnd.openxmlformats-officedocument.presentationml.notesSlide+xml"/>
  <Override PartName="/ppt/charts/chart13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7.xml" ContentType="application/vnd.openxmlformats-officedocument.themeOverr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14.xml" ContentType="application/vnd.openxmlformats-officedocument.drawingml.chart+xml"/>
  <Override PartName="/ppt/theme/themeOverride8.xml" ContentType="application/vnd.openxmlformats-officedocument.themeOverr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968" r:id="rId5"/>
    <p:sldMasterId id="2147483992" r:id="rId6"/>
  </p:sldMasterIdLst>
  <p:notesMasterIdLst>
    <p:notesMasterId r:id="rId33"/>
  </p:notesMasterIdLst>
  <p:handoutMasterIdLst>
    <p:handoutMasterId r:id="rId34"/>
  </p:handoutMasterIdLst>
  <p:sldIdLst>
    <p:sldId id="256" r:id="rId7"/>
    <p:sldId id="416" r:id="rId8"/>
    <p:sldId id="425" r:id="rId9"/>
    <p:sldId id="345" r:id="rId10"/>
    <p:sldId id="357" r:id="rId11"/>
    <p:sldId id="358" r:id="rId12"/>
    <p:sldId id="359" r:id="rId13"/>
    <p:sldId id="410" r:id="rId14"/>
    <p:sldId id="406" r:id="rId15"/>
    <p:sldId id="426" r:id="rId16"/>
    <p:sldId id="417" r:id="rId17"/>
    <p:sldId id="411" r:id="rId18"/>
    <p:sldId id="413" r:id="rId19"/>
    <p:sldId id="427" r:id="rId20"/>
    <p:sldId id="423" r:id="rId21"/>
    <p:sldId id="365" r:id="rId22"/>
    <p:sldId id="366" r:id="rId23"/>
    <p:sldId id="418" r:id="rId24"/>
    <p:sldId id="378" r:id="rId25"/>
    <p:sldId id="419" r:id="rId26"/>
    <p:sldId id="368" r:id="rId27"/>
    <p:sldId id="424" r:id="rId28"/>
    <p:sldId id="421" r:id="rId29"/>
    <p:sldId id="343" r:id="rId30"/>
    <p:sldId id="408" r:id="rId31"/>
    <p:sldId id="333" r:id="rId32"/>
  </p:sldIdLst>
  <p:sldSz cx="12192000" cy="6858000"/>
  <p:notesSz cx="6797675" cy="9926638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80" userDrawn="1">
          <p15:clr>
            <a:srgbClr val="A4A3A4"/>
          </p15:clr>
        </p15:guide>
        <p15:guide id="2" pos="7242" userDrawn="1">
          <p15:clr>
            <a:srgbClr val="A4A3A4"/>
          </p15:clr>
        </p15:guide>
        <p15:guide id="3" pos="647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400"/>
    <a:srgbClr val="008000"/>
    <a:srgbClr val="FF3300"/>
    <a:srgbClr val="00EA6A"/>
    <a:srgbClr val="91E901"/>
    <a:srgbClr val="FFB9B9"/>
    <a:srgbClr val="FF6565"/>
    <a:srgbClr val="00BC55"/>
    <a:srgbClr val="BADBA5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683" autoAdjust="0"/>
    <p:restoredTop sz="93865" autoAdjust="0"/>
  </p:normalViewPr>
  <p:slideViewPr>
    <p:cSldViewPr>
      <p:cViewPr varScale="1">
        <p:scale>
          <a:sx n="153" d="100"/>
          <a:sy n="153" d="100"/>
        </p:scale>
        <p:origin x="2928" y="150"/>
      </p:cViewPr>
      <p:guideLst>
        <p:guide orient="horz" pos="1480"/>
        <p:guide pos="7242"/>
        <p:guide pos="6471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0" d="100"/>
          <a:sy n="90" d="100"/>
        </p:scale>
        <p:origin x="371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9.xml"/><Relationship Id="rId13" Type="http://schemas.openxmlformats.org/officeDocument/2006/relationships/slide" Target="slides/slide14.xml"/><Relationship Id="rId18" Type="http://schemas.openxmlformats.org/officeDocument/2006/relationships/slide" Target="slides/slide19.xml"/><Relationship Id="rId3" Type="http://schemas.openxmlformats.org/officeDocument/2006/relationships/slide" Target="slides/slide4.xml"/><Relationship Id="rId21" Type="http://schemas.openxmlformats.org/officeDocument/2006/relationships/slide" Target="slides/slide22.xml"/><Relationship Id="rId7" Type="http://schemas.openxmlformats.org/officeDocument/2006/relationships/slide" Target="slides/slide8.xml"/><Relationship Id="rId12" Type="http://schemas.openxmlformats.org/officeDocument/2006/relationships/slide" Target="slides/slide13.xml"/><Relationship Id="rId17" Type="http://schemas.openxmlformats.org/officeDocument/2006/relationships/slide" Target="slides/slide18.xml"/><Relationship Id="rId2" Type="http://schemas.openxmlformats.org/officeDocument/2006/relationships/slide" Target="slides/slide3.xml"/><Relationship Id="rId16" Type="http://schemas.openxmlformats.org/officeDocument/2006/relationships/slide" Target="slides/slide17.xml"/><Relationship Id="rId20" Type="http://schemas.openxmlformats.org/officeDocument/2006/relationships/slide" Target="slides/slide21.xml"/><Relationship Id="rId1" Type="http://schemas.openxmlformats.org/officeDocument/2006/relationships/slide" Target="slides/slide2.xml"/><Relationship Id="rId6" Type="http://schemas.openxmlformats.org/officeDocument/2006/relationships/slide" Target="slides/slide7.xml"/><Relationship Id="rId11" Type="http://schemas.openxmlformats.org/officeDocument/2006/relationships/slide" Target="slides/slide12.xml"/><Relationship Id="rId5" Type="http://schemas.openxmlformats.org/officeDocument/2006/relationships/slide" Target="slides/slide6.xml"/><Relationship Id="rId15" Type="http://schemas.openxmlformats.org/officeDocument/2006/relationships/slide" Target="slides/slide16.xml"/><Relationship Id="rId10" Type="http://schemas.openxmlformats.org/officeDocument/2006/relationships/slide" Target="slides/slide11.xml"/><Relationship Id="rId19" Type="http://schemas.openxmlformats.org/officeDocument/2006/relationships/slide" Target="slides/slide20.xml"/><Relationship Id="rId4" Type="http://schemas.openxmlformats.org/officeDocument/2006/relationships/slide" Target="slides/slide5.xml"/><Relationship Id="rId9" Type="http://schemas.openxmlformats.org/officeDocument/2006/relationships/slide" Target="slides/slide10.xml"/><Relationship Id="rId14" Type="http://schemas.openxmlformats.org/officeDocument/2006/relationships/slide" Target="slides/slide15.xml"/><Relationship Id="rId22" Type="http://schemas.openxmlformats.org/officeDocument/2006/relationships/slide" Target="slides/slide2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-Arbeitsblatt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\\abtdata.ktst.shnet.ch\oslw$\root\0\6\4\14761\6.%20Botschaft\Medienkonferenz\Grafiken\Abschreibungen%20und%20SH_Power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4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8.xml"/><Relationship Id="rId1" Type="http://schemas.microsoft.com/office/2011/relationships/chartStyle" Target="style8.xml"/><Relationship Id="rId5" Type="http://schemas.openxmlformats.org/officeDocument/2006/relationships/chartUserShapes" Target="../drawings/drawing2.xml"/><Relationship Id="rId4" Type="http://schemas.openxmlformats.org/officeDocument/2006/relationships/oleObject" Target="../embeddings/oleObject4.bin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oleObject" Target="../embeddings/oleObject5.bin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-Arbeitsblatt5.xlsx"/><Relationship Id="rId1" Type="http://schemas.openxmlformats.org/officeDocument/2006/relationships/themeOverride" Target="../theme/themeOverride8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-Arbeitsblatt1.xlsx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-Arbeitsblatt2.xlsx"/><Relationship Id="rId1" Type="http://schemas.openxmlformats.org/officeDocument/2006/relationships/themeOverride" Target="../theme/themeOverrid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../embeddings/oleObject1.bin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\\abtdata.ktst.shnet.ch\oslw$\root\0\6\4\14761\6.%20Botschaft\Medienkonferenz\Grafiken\Grafiken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../embeddings/oleObject2.bin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Arbeitsblatt3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\\abtdata.ktst.shnet.ch\oslw$\root\0\6\4\14761\6.%20Botschaft\Medienkonferenz\Grafiken\Abschreibungen%20und%20SH_Power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025161063982285"/>
          <c:y val="2.2256417165525139E-2"/>
          <c:w val="0.8932485748198673"/>
          <c:h val="0.52588617528435488"/>
        </c:manualLayout>
      </c:layout>
      <c:barChart>
        <c:barDir val="col"/>
        <c:grouping val="stacked"/>
        <c:varyColors val="0"/>
        <c:ser>
          <c:idx val="0"/>
          <c:order val="0"/>
          <c:spPr>
            <a:noFill/>
            <a:ln w="25400">
              <a:noFill/>
            </a:ln>
          </c:spPr>
          <c:invertIfNegative val="0"/>
          <c:cat>
            <c:strRef>
              <c:f>'schon gelayoutete Version (2)'!$D$4:$D$16</c:f>
              <c:strCache>
                <c:ptCount val="13"/>
                <c:pt idx="0">
                  <c:v>Ergebnis Budget 2022</c:v>
                </c:pt>
                <c:pt idx="1">
                  <c:v>höherer Personalaufwand*</c:v>
                </c:pt>
                <c:pt idx="2">
                  <c:v>höherer Sachaufwand*</c:v>
                </c:pt>
                <c:pt idx="3">
                  <c:v>Wiederaufbau Abgeltungs-Reserve vbsh</c:v>
                </c:pt>
                <c:pt idx="4">
                  <c:v>Entnahme aus Corona-Reserve für vbsh</c:v>
                </c:pt>
                <c:pt idx="5">
                  <c:v>höhere Abgeltung an die VBSH</c:v>
                </c:pt>
                <c:pt idx="6">
                  <c:v>höhere Ablieferung von SH POWER</c:v>
                </c:pt>
                <c:pt idx="7">
                  <c:v>Rückzahlung Gewinnanteil KSD</c:v>
                </c:pt>
                <c:pt idx="8">
                  <c:v>tiefere Steuern nat. Personen (92%)</c:v>
                </c:pt>
                <c:pt idx="9">
                  <c:v>höhere Unternehmenssteuern</c:v>
                </c:pt>
                <c:pt idx="10">
                  <c:v>Entnahme aus Reserven (Klima und Corona)</c:v>
                </c:pt>
                <c:pt idx="11">
                  <c:v>Diverses</c:v>
                </c:pt>
                <c:pt idx="12">
                  <c:v>Ergebnis Budget 2023</c:v>
                </c:pt>
              </c:strCache>
            </c:strRef>
          </c:cat>
          <c:val>
            <c:numRef>
              <c:f>'schon gelayoutete Version (2)'!$G$4:$G$16</c:f>
              <c:numCache>
                <c:formatCode>General</c:formatCode>
                <c:ptCount val="13"/>
                <c:pt idx="0">
                  <c:v>0</c:v>
                </c:pt>
                <c:pt idx="1">
                  <c:v>-3.5</c:v>
                </c:pt>
                <c:pt idx="2" formatCode="_(* #,##0.00_);_(* \(#,##0.00\);_(* &quot;-&quot;??_);_(@_)">
                  <c:v>-8.7834000000000003</c:v>
                </c:pt>
                <c:pt idx="3" formatCode="_(* #,##0.00_);_(* \(#,##0.00\);_(* &quot;-&quot;??_);_(@_)">
                  <c:v>-9.6834000000000007</c:v>
                </c:pt>
                <c:pt idx="4" formatCode="_(* #,##0.00_);_(* \(#,##0.00\);_(* &quot;-&quot;??_);_(@_)">
                  <c:v>-9.6834000000000007</c:v>
                </c:pt>
                <c:pt idx="5" formatCode="_(* #,##0.00_);_(* \(#,##0.00\);_(* &quot;-&quot;??_);_(@_)">
                  <c:v>-9.6834000000000007</c:v>
                </c:pt>
                <c:pt idx="6" formatCode="_(* #,##0.00_);_(* \(#,##0.00\);_(* &quot;-&quot;??_);_(@_)">
                  <c:v>-12.2035</c:v>
                </c:pt>
                <c:pt idx="7" formatCode="_(* #,##0.00_);_(* \(#,##0.00\);_(* &quot;-&quot;??_);_(@_)">
                  <c:v>-10.3775</c:v>
                </c:pt>
                <c:pt idx="8" formatCode="_(* #,##0.00_);_(* \(#,##0.00\);_(* &quot;-&quot;??_);_(@_)">
                  <c:v>-10.3775</c:v>
                </c:pt>
                <c:pt idx="9" formatCode="_(* #,##0.00_);_(* \(#,##0.00\);_(* &quot;-&quot;??_);_(@_)">
                  <c:v>-10.3775</c:v>
                </c:pt>
                <c:pt idx="10" formatCode="_(* #,##0.00_);_(* \(#,##0.00\);_(* &quot;-&quot;??_);_(@_)">
                  <c:v>-10.3775</c:v>
                </c:pt>
                <c:pt idx="11" formatCode="_(* #,##0.00_);_(* \(#,##0.00\);_(* &quot;-&quot;??_);_(@_)">
                  <c:v>-1.1000000000000001</c:v>
                </c:pt>
                <c:pt idx="1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1E-43CD-A938-F9E66ADB5FB5}"/>
            </c:ext>
          </c:extLst>
        </c:ser>
        <c:ser>
          <c:idx val="1"/>
          <c:order val="1"/>
          <c:spPr>
            <a:gradFill flip="none" rotWithShape="1">
              <a:gsLst>
                <a:gs pos="0">
                  <a:srgbClr val="FF0000"/>
                </a:gs>
                <a:gs pos="100000">
                  <a:srgbClr val="C00000"/>
                </a:gs>
              </a:gsLst>
              <a:lin ang="16200000" scaled="0"/>
              <a:tileRect/>
            </a:gradFill>
            <a:ln w="9525"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pattFill prst="dkUpDiag">
                <a:fgClr>
                  <a:schemeClr val="bg1">
                    <a:lumMod val="50000"/>
                  </a:schemeClr>
                </a:fgClr>
                <a:bgClr>
                  <a:schemeClr val="bg1">
                    <a:lumMod val="75000"/>
                  </a:schemeClr>
                </a:bgClr>
              </a:pattFill>
              <a:ln w="9525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2-D91E-43CD-A938-F9E66ADB5FB5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D91E-43CD-A938-F9E66ADB5FB5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D91E-43CD-A938-F9E66ADB5FB5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D91E-43CD-A938-F9E66ADB5FB5}"/>
              </c:ext>
            </c:extLst>
          </c:dPt>
          <c:dPt>
            <c:idx val="4"/>
            <c:invertIfNegative val="0"/>
            <c:bubble3D val="0"/>
            <c:spPr>
              <a:solidFill>
                <a:srgbClr val="00B050"/>
              </a:solidFill>
              <a:ln w="9525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D91E-43CD-A938-F9E66ADB5FB5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D91E-43CD-A938-F9E66ADB5FB5}"/>
              </c:ext>
            </c:extLst>
          </c:dPt>
          <c:dPt>
            <c:idx val="6"/>
            <c:invertIfNegative val="0"/>
            <c:bubble3D val="0"/>
            <c:spPr>
              <a:gradFill flip="none" rotWithShape="1">
                <a:gsLst>
                  <a:gs pos="0">
                    <a:srgbClr val="33CC33"/>
                  </a:gs>
                  <a:gs pos="100000">
                    <a:srgbClr val="008000"/>
                  </a:gs>
                </a:gsLst>
                <a:lin ang="5400000" scaled="0"/>
                <a:tileRect/>
              </a:gradFill>
              <a:ln w="9525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A-D91E-43CD-A938-F9E66ADB5FB5}"/>
              </c:ext>
            </c:extLst>
          </c:dPt>
          <c:dPt>
            <c:idx val="7"/>
            <c:invertIfNegative val="0"/>
            <c:bubble3D val="0"/>
            <c:spPr>
              <a:gradFill flip="none" rotWithShape="1">
                <a:gsLst>
                  <a:gs pos="0">
                    <a:srgbClr val="33CC33"/>
                  </a:gs>
                  <a:gs pos="100000">
                    <a:srgbClr val="008000"/>
                  </a:gs>
                </a:gsLst>
                <a:lin ang="5400000" scaled="0"/>
                <a:tileRect/>
              </a:gradFill>
              <a:ln w="9525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C-D91E-43CD-A938-F9E66ADB5FB5}"/>
              </c:ext>
            </c:extLst>
          </c:dPt>
          <c:dPt>
            <c:idx val="8"/>
            <c:invertIfNegative val="0"/>
            <c:bubble3D val="0"/>
            <c:spPr>
              <a:gradFill>
                <a:gsLst>
                  <a:gs pos="0">
                    <a:srgbClr val="FF0000"/>
                  </a:gs>
                  <a:gs pos="100000">
                    <a:srgbClr val="C00000"/>
                  </a:gs>
                </a:gsLst>
                <a:lin ang="16200000" scaled="0"/>
              </a:gradFill>
              <a:ln w="9525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E-D91E-43CD-A938-F9E66ADB5FB5}"/>
              </c:ext>
            </c:extLst>
          </c:dPt>
          <c:dPt>
            <c:idx val="9"/>
            <c:invertIfNegative val="0"/>
            <c:bubble3D val="0"/>
            <c:spPr>
              <a:solidFill>
                <a:srgbClr val="00B050"/>
              </a:solidFill>
              <a:ln w="9525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0-D91E-43CD-A938-F9E66ADB5FB5}"/>
              </c:ext>
            </c:extLst>
          </c:dPt>
          <c:dPt>
            <c:idx val="10"/>
            <c:invertIfNegative val="0"/>
            <c:bubble3D val="0"/>
            <c:spPr>
              <a:gradFill flip="none" rotWithShape="1">
                <a:gsLst>
                  <a:gs pos="0">
                    <a:srgbClr val="008000"/>
                  </a:gs>
                  <a:gs pos="100000">
                    <a:srgbClr val="33CC33"/>
                  </a:gs>
                </a:gsLst>
                <a:lin ang="16200000" scaled="0"/>
                <a:tileRect/>
              </a:gradFill>
              <a:ln w="9525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2-D91E-43CD-A938-F9E66ADB5FB5}"/>
              </c:ext>
            </c:extLst>
          </c:dPt>
          <c:dPt>
            <c:idx val="11"/>
            <c:invertIfNegative val="0"/>
            <c:bubble3D val="0"/>
            <c:spPr>
              <a:gradFill flip="none" rotWithShape="1">
                <a:gsLst>
                  <a:gs pos="0">
                    <a:srgbClr val="C00000"/>
                  </a:gs>
                  <a:gs pos="100000">
                    <a:srgbClr val="FF0000"/>
                  </a:gs>
                </a:gsLst>
                <a:lin ang="16200000" scaled="0"/>
                <a:tileRect/>
              </a:gradFill>
              <a:ln w="9525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4-D91E-43CD-A938-F9E66ADB5FB5}"/>
              </c:ext>
            </c:extLst>
          </c:dPt>
          <c:dPt>
            <c:idx val="12"/>
            <c:invertIfNegative val="0"/>
            <c:bubble3D val="0"/>
            <c:spPr>
              <a:pattFill prst="dkUpDiag">
                <a:fgClr>
                  <a:schemeClr val="bg1">
                    <a:lumMod val="65000"/>
                  </a:schemeClr>
                </a:fgClr>
                <a:bgClr>
                  <a:schemeClr val="bg1">
                    <a:lumMod val="85000"/>
                  </a:schemeClr>
                </a:bgClr>
              </a:pattFill>
              <a:ln w="9525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6-D91E-43CD-A938-F9E66ADB5FB5}"/>
              </c:ext>
            </c:extLst>
          </c:dPt>
          <c:dPt>
            <c:idx val="13"/>
            <c:invertIfNegative val="0"/>
            <c:bubble3D val="0"/>
            <c:spPr>
              <a:gradFill flip="none" rotWithShape="1">
                <a:gsLst>
                  <a:gs pos="0">
                    <a:srgbClr val="008000"/>
                  </a:gs>
                  <a:gs pos="100000">
                    <a:srgbClr val="33CC33"/>
                  </a:gs>
                </a:gsLst>
                <a:lin ang="16200000" scaled="0"/>
                <a:tileRect/>
              </a:gradFill>
              <a:ln w="9525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8-D91E-43CD-A938-F9E66ADB5FB5}"/>
              </c:ext>
            </c:extLst>
          </c:dPt>
          <c:dPt>
            <c:idx val="14"/>
            <c:invertIfNegative val="0"/>
            <c:bubble3D val="0"/>
            <c:spPr>
              <a:gradFill>
                <a:gsLst>
                  <a:gs pos="0">
                    <a:srgbClr val="008000"/>
                  </a:gs>
                  <a:gs pos="100000">
                    <a:srgbClr val="33CC33"/>
                  </a:gs>
                </a:gsLst>
                <a:lin ang="16200000" scaled="0"/>
              </a:gradFill>
              <a:ln w="9525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A-D91E-43CD-A938-F9E66ADB5FB5}"/>
              </c:ext>
            </c:extLst>
          </c:dPt>
          <c:dPt>
            <c:idx val="15"/>
            <c:invertIfNegative val="0"/>
            <c:bubble3D val="0"/>
            <c:spPr>
              <a:pattFill prst="dkDnDiag">
                <a:fgClr>
                  <a:srgbClr val="C00000"/>
                </a:fgClr>
                <a:bgClr>
                  <a:srgbClr val="FF0000"/>
                </a:bgClr>
              </a:pattFill>
              <a:ln w="9525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C-D91E-43CD-A938-F9E66ADB5FB5}"/>
              </c:ext>
            </c:extLst>
          </c:dPt>
          <c:dLbls>
            <c:dLbl>
              <c:idx val="0"/>
              <c:layout/>
              <c:numFmt formatCode="#,##0.0" sourceLinked="0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0" u="none" strike="noStrike" baseline="0">
                      <a:solidFill>
                        <a:schemeClr val="tx1"/>
                      </a:solidFill>
                      <a:effectLst>
                        <a:glow rad="165100">
                          <a:schemeClr val="bg1"/>
                        </a:glow>
                      </a:effectLst>
                      <a:latin typeface="Arial Narrow" panose="020B0606020202030204" pitchFamily="34" charset="0"/>
                      <a:ea typeface="Arial"/>
                      <a:cs typeface="Arial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D91E-43CD-A938-F9E66ADB5FB5}"/>
                </c:ext>
              </c:extLst>
            </c:dLbl>
            <c:dLbl>
              <c:idx val="1"/>
              <c:layout/>
              <c:numFmt formatCode="#,##0.0" sourceLinked="0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0" u="none" strike="noStrike" baseline="0">
                      <a:solidFill>
                        <a:schemeClr val="tx1"/>
                      </a:solidFill>
                      <a:effectLst>
                        <a:glow rad="165100">
                          <a:schemeClr val="bg1"/>
                        </a:glow>
                      </a:effectLst>
                      <a:latin typeface="Arial Narrow" panose="020B0606020202030204" pitchFamily="34" charset="0"/>
                      <a:ea typeface="Arial"/>
                      <a:cs typeface="Arial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D91E-43CD-A938-F9E66ADB5FB5}"/>
                </c:ext>
              </c:extLst>
            </c:dLbl>
            <c:dLbl>
              <c:idx val="2"/>
              <c:layout/>
              <c:numFmt formatCode="#,##0.0" sourceLinked="0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0" u="none" strike="noStrike" baseline="0">
                      <a:solidFill>
                        <a:schemeClr val="tx1"/>
                      </a:solidFill>
                      <a:effectLst>
                        <a:glow rad="165100">
                          <a:schemeClr val="bg1"/>
                        </a:glow>
                      </a:effectLst>
                      <a:latin typeface="Arial Narrow" panose="020B0606020202030204" pitchFamily="34" charset="0"/>
                      <a:ea typeface="Arial"/>
                      <a:cs typeface="Arial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D91E-43CD-A938-F9E66ADB5FB5}"/>
                </c:ext>
              </c:extLst>
            </c:dLbl>
            <c:dLbl>
              <c:idx val="3"/>
              <c:layout/>
              <c:numFmt formatCode="#,##0.0" sourceLinked="0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0" u="none" strike="noStrike" baseline="0">
                      <a:solidFill>
                        <a:schemeClr val="tx1"/>
                      </a:solidFill>
                      <a:effectLst>
                        <a:glow rad="165100">
                          <a:schemeClr val="bg1"/>
                        </a:glow>
                      </a:effectLst>
                      <a:latin typeface="Arial Narrow" panose="020B0606020202030204" pitchFamily="34" charset="0"/>
                      <a:ea typeface="Arial"/>
                      <a:cs typeface="Arial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D91E-43CD-A938-F9E66ADB5FB5}"/>
                </c:ext>
              </c:extLst>
            </c:dLbl>
            <c:dLbl>
              <c:idx val="4"/>
              <c:layout/>
              <c:numFmt formatCode="#,##0.0" sourceLinked="0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0" u="none" strike="noStrike" baseline="0">
                      <a:solidFill>
                        <a:schemeClr val="tx1"/>
                      </a:solidFill>
                      <a:effectLst>
                        <a:glow rad="165100">
                          <a:schemeClr val="bg1"/>
                        </a:glow>
                      </a:effectLst>
                      <a:latin typeface="Arial Narrow" panose="020B0606020202030204" pitchFamily="34" charset="0"/>
                      <a:ea typeface="Arial"/>
                      <a:cs typeface="Arial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D91E-43CD-A938-F9E66ADB5FB5}"/>
                </c:ext>
              </c:extLst>
            </c:dLbl>
            <c:dLbl>
              <c:idx val="5"/>
              <c:layout/>
              <c:numFmt formatCode="#,##0.0" sourceLinked="0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0" u="none" strike="noStrike" baseline="0">
                      <a:solidFill>
                        <a:schemeClr val="tx1"/>
                      </a:solidFill>
                      <a:effectLst>
                        <a:glow rad="165100">
                          <a:schemeClr val="bg1"/>
                        </a:glow>
                      </a:effectLst>
                      <a:latin typeface="Arial Narrow" panose="020B0606020202030204" pitchFamily="34" charset="0"/>
                      <a:ea typeface="Arial"/>
                      <a:cs typeface="Arial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D91E-43CD-A938-F9E66ADB5FB5}"/>
                </c:ext>
              </c:extLst>
            </c:dLbl>
            <c:dLbl>
              <c:idx val="6"/>
              <c:layout/>
              <c:numFmt formatCode="#,##0.0" sourceLinked="0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0" u="none" strike="noStrike" baseline="0">
                      <a:solidFill>
                        <a:schemeClr val="tx1"/>
                      </a:solidFill>
                      <a:effectLst>
                        <a:glow rad="165100">
                          <a:schemeClr val="bg1"/>
                        </a:glow>
                      </a:effectLst>
                      <a:latin typeface="Arial Narrow" panose="020B0606020202030204" pitchFamily="34" charset="0"/>
                      <a:ea typeface="Arial"/>
                      <a:cs typeface="Arial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D91E-43CD-A938-F9E66ADB5FB5}"/>
                </c:ext>
              </c:extLst>
            </c:dLbl>
            <c:dLbl>
              <c:idx val="12"/>
              <c:layout/>
              <c:tx>
                <c:rich>
                  <a:bodyPr/>
                  <a:lstStyle/>
                  <a:p>
                    <a:r>
                      <a:rPr lang="en-US"/>
                      <a:t>-2.2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6-D91E-43CD-A938-F9E66ADB5FB5}"/>
                </c:ext>
              </c:extLst>
            </c:dLbl>
            <c:numFmt formatCode="#,##0.0" sourceLinked="0"/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="1" i="0" u="none" strike="noStrike" baseline="0">
                    <a:solidFill>
                      <a:schemeClr val="tx1"/>
                    </a:solidFill>
                    <a:effectLst>
                      <a:glow rad="165100">
                        <a:schemeClr val="bg1"/>
                      </a:glow>
                    </a:effectLst>
                    <a:latin typeface="Arial Narrow" panose="020B0606020202030204" pitchFamily="34" charset="0"/>
                    <a:ea typeface="Arial"/>
                    <a:cs typeface="Arial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'schon gelayoutete Version (2)'!$D$4:$D$16</c:f>
              <c:strCache>
                <c:ptCount val="13"/>
                <c:pt idx="0">
                  <c:v>Ergebnis Budget 2022</c:v>
                </c:pt>
                <c:pt idx="1">
                  <c:v>höherer Personalaufwand*</c:v>
                </c:pt>
                <c:pt idx="2">
                  <c:v>höherer Sachaufwand*</c:v>
                </c:pt>
                <c:pt idx="3">
                  <c:v>Wiederaufbau Abgeltungs-Reserve vbsh</c:v>
                </c:pt>
                <c:pt idx="4">
                  <c:v>Entnahme aus Corona-Reserve für vbsh</c:v>
                </c:pt>
                <c:pt idx="5">
                  <c:v>höhere Abgeltung an die VBSH</c:v>
                </c:pt>
                <c:pt idx="6">
                  <c:v>höhere Ablieferung von SH POWER</c:v>
                </c:pt>
                <c:pt idx="7">
                  <c:v>Rückzahlung Gewinnanteil KSD</c:v>
                </c:pt>
                <c:pt idx="8">
                  <c:v>tiefere Steuern nat. Personen (92%)</c:v>
                </c:pt>
                <c:pt idx="9">
                  <c:v>höhere Unternehmenssteuern</c:v>
                </c:pt>
                <c:pt idx="10">
                  <c:v>Entnahme aus Reserven (Klima und Corona)</c:v>
                </c:pt>
                <c:pt idx="11">
                  <c:v>Diverses</c:v>
                </c:pt>
                <c:pt idx="12">
                  <c:v>Ergebnis Budget 2023</c:v>
                </c:pt>
              </c:strCache>
            </c:strRef>
          </c:cat>
          <c:val>
            <c:numRef>
              <c:f>'schon gelayoutete Version (2)'!$H$4:$H$16</c:f>
              <c:numCache>
                <c:formatCode>_(* #,##0.0_);_(* \(#,##0.0\);_(* "-"_);_(@_)</c:formatCode>
                <c:ptCount val="13"/>
                <c:pt idx="0" formatCode="General">
                  <c:v>-3.5</c:v>
                </c:pt>
                <c:pt idx="1">
                  <c:v>-5.2834000000000003</c:v>
                </c:pt>
                <c:pt idx="2">
                  <c:v>-0.9</c:v>
                </c:pt>
                <c:pt idx="3">
                  <c:v>-5</c:v>
                </c:pt>
                <c:pt idx="4">
                  <c:v>-5</c:v>
                </c:pt>
                <c:pt idx="5">
                  <c:v>-2.7450999999999999</c:v>
                </c:pt>
                <c:pt idx="6">
                  <c:v>-0.22500000000000001</c:v>
                </c:pt>
                <c:pt idx="7">
                  <c:v>-1.8260000000000001</c:v>
                </c:pt>
                <c:pt idx="8">
                  <c:v>-1</c:v>
                </c:pt>
                <c:pt idx="11">
                  <c:v>-1.1000000000000001</c:v>
                </c:pt>
                <c:pt idx="12">
                  <c:v>-2.2000000000000002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D-D91E-43CD-A938-F9E66ADB5FB5}"/>
            </c:ext>
          </c:extLst>
        </c:ser>
        <c:ser>
          <c:idx val="2"/>
          <c:order val="2"/>
          <c:spPr>
            <a:solidFill>
              <a:srgbClr val="C0C0C0"/>
            </a:solidFill>
            <a:ln w="25400">
              <a:noFill/>
            </a:ln>
          </c:spPr>
          <c:invertIfNegative val="0"/>
          <c:cat>
            <c:strRef>
              <c:f>'schon gelayoutete Version (2)'!$D$4:$D$16</c:f>
              <c:strCache>
                <c:ptCount val="13"/>
                <c:pt idx="0">
                  <c:v>Ergebnis Budget 2022</c:v>
                </c:pt>
                <c:pt idx="1">
                  <c:v>höherer Personalaufwand*</c:v>
                </c:pt>
                <c:pt idx="2">
                  <c:v>höherer Sachaufwand*</c:v>
                </c:pt>
                <c:pt idx="3">
                  <c:v>Wiederaufbau Abgeltungs-Reserve vbsh</c:v>
                </c:pt>
                <c:pt idx="4">
                  <c:v>Entnahme aus Corona-Reserve für vbsh</c:v>
                </c:pt>
                <c:pt idx="5">
                  <c:v>höhere Abgeltung an die VBSH</c:v>
                </c:pt>
                <c:pt idx="6">
                  <c:v>höhere Ablieferung von SH POWER</c:v>
                </c:pt>
                <c:pt idx="7">
                  <c:v>Rückzahlung Gewinnanteil KSD</c:v>
                </c:pt>
                <c:pt idx="8">
                  <c:v>tiefere Steuern nat. Personen (92%)</c:v>
                </c:pt>
                <c:pt idx="9">
                  <c:v>höhere Unternehmenssteuern</c:v>
                </c:pt>
                <c:pt idx="10">
                  <c:v>Entnahme aus Reserven (Klima und Corona)</c:v>
                </c:pt>
                <c:pt idx="11">
                  <c:v>Diverses</c:v>
                </c:pt>
                <c:pt idx="12">
                  <c:v>Ergebnis Budget 2023</c:v>
                </c:pt>
              </c:strCache>
            </c:strRef>
          </c:cat>
          <c:val>
            <c:numRef>
              <c:f>'schon gelayoutete Version (2)'!$J$4:$J$16</c:f>
              <c:numCache>
                <c:formatCode>General</c:formatCode>
                <c:ptCount val="13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E-D91E-43CD-A938-F9E66ADB5F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overlap val="100"/>
        <c:axId val="231080096"/>
        <c:axId val="231080488"/>
      </c:barChart>
      <c:catAx>
        <c:axId val="231080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ln w="9525">
            <a:solidFill>
              <a:schemeClr val="tx1"/>
            </a:solidFill>
            <a:prstDash val="solid"/>
          </a:ln>
        </c:spPr>
        <c:txPr>
          <a:bodyPr rot="-5400000" vert="horz" anchor="b" anchorCtr="1"/>
          <a:lstStyle/>
          <a:p>
            <a:pPr>
              <a:defRPr sz="900" b="1" i="0" u="none" strike="noStrike" baseline="0">
                <a:solidFill>
                  <a:srgbClr val="000000"/>
                </a:solidFill>
                <a:latin typeface="Arial Narrow"/>
                <a:ea typeface="Arial Narrow"/>
                <a:cs typeface="Arial Narrow"/>
              </a:defRPr>
            </a:pPr>
            <a:endParaRPr lang="de-DE"/>
          </a:p>
        </c:txPr>
        <c:crossAx val="231080488"/>
        <c:crossesAt val="0"/>
        <c:auto val="1"/>
        <c:lblAlgn val="ctr"/>
        <c:lblOffset val="100"/>
        <c:tickLblSkip val="1"/>
        <c:tickMarkSkip val="1"/>
        <c:noMultiLvlLbl val="0"/>
      </c:catAx>
      <c:valAx>
        <c:axId val="231080488"/>
        <c:scaling>
          <c:orientation val="minMax"/>
          <c:max val="5"/>
          <c:min val="-20"/>
        </c:scaling>
        <c:delete val="0"/>
        <c:axPos val="l"/>
        <c:majorGridlines>
          <c:spPr>
            <a:ln w="6350">
              <a:solidFill>
                <a:schemeClr val="bg1">
                  <a:lumMod val="65000"/>
                </a:schemeClr>
              </a:solidFill>
              <a:prstDash val="solid"/>
            </a:ln>
          </c:spPr>
        </c:majorGridlines>
        <c:numFmt formatCode="#,##0.0" sourceLinked="0"/>
        <c:majorTickMark val="out"/>
        <c:minorTickMark val="none"/>
        <c:tickLblPos val="nextTo"/>
        <c:spPr>
          <a:ln w="6350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900" b="1" i="0" u="none" strike="noStrike" baseline="0">
                <a:solidFill>
                  <a:srgbClr val="000000"/>
                </a:solidFill>
                <a:latin typeface="Arial Narrow"/>
                <a:ea typeface="Arial Narrow"/>
                <a:cs typeface="Arial Narrow"/>
              </a:defRPr>
            </a:pPr>
            <a:endParaRPr lang="de-DE"/>
          </a:p>
        </c:txPr>
        <c:crossAx val="231080096"/>
        <c:crossesAt val="1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6350">
      <a:noFill/>
    </a:ln>
  </c:spPr>
  <c:txPr>
    <a:bodyPr/>
    <a:lstStyle/>
    <a:p>
      <a:pPr>
        <a:defRPr sz="1050" b="0" i="0" u="none" strike="noStrike" baseline="0">
          <a:solidFill>
            <a:srgbClr val="808080"/>
          </a:solidFill>
          <a:latin typeface="Arial"/>
          <a:ea typeface="Arial"/>
          <a:cs typeface="Arial"/>
        </a:defRPr>
      </a:pPr>
      <a:endParaRPr lang="de-DE"/>
    </a:p>
  </c:txPr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Tabelle2!$A$30</c:f>
              <c:strCache>
                <c:ptCount val="1"/>
                <c:pt idx="0">
                  <c:v>Ablieferung SH Power</c:v>
                </c:pt>
              </c:strCache>
            </c:strRef>
          </c:tx>
          <c:spPr>
            <a:pattFill prst="ltUpDiag">
              <a:fgClr>
                <a:schemeClr val="tx1"/>
              </a:fgClr>
              <a:bgClr>
                <a:srgbClr val="339933"/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dLbls>
            <c:numFmt formatCode="#,##0.0,,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effectLst>
                      <a:glow rad="127000">
                        <a:schemeClr val="bg1"/>
                      </a:glow>
                    </a:effectLst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Tabelle2!$B$3:$F$3</c:f>
              <c:strCache>
                <c:ptCount val="5"/>
                <c:pt idx="0">
                  <c:v>Prognose 2022</c:v>
                </c:pt>
                <c:pt idx="1">
                  <c:v>Budget 2023</c:v>
                </c:pt>
                <c:pt idx="2">
                  <c:v>Finanzplan 2024</c:v>
                </c:pt>
                <c:pt idx="3">
                  <c:v>Finanzplan 2025</c:v>
                </c:pt>
                <c:pt idx="4">
                  <c:v>Finanzplan 2026</c:v>
                </c:pt>
              </c:strCache>
            </c:strRef>
          </c:cat>
          <c:val>
            <c:numRef>
              <c:f>Tabelle2!$B$30:$F$30</c:f>
              <c:numCache>
                <c:formatCode>General</c:formatCode>
                <c:ptCount val="5"/>
                <c:pt idx="0">
                  <c:v>13034000</c:v>
                </c:pt>
                <c:pt idx="1">
                  <c:v>14944000</c:v>
                </c:pt>
                <c:pt idx="2" formatCode="[$-10807]#,##0.00">
                  <c:v>9670000</c:v>
                </c:pt>
                <c:pt idx="3" formatCode="[$-10807]#,##0.00">
                  <c:v>5737000</c:v>
                </c:pt>
                <c:pt idx="4" formatCode="[$-10807]#,##0.00">
                  <c:v>3758000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6F6-4400-B9FE-B516D36FCA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4"/>
        <c:overlap val="67"/>
        <c:axId val="574809160"/>
        <c:axId val="574812440"/>
      </c:barChart>
      <c:catAx>
        <c:axId val="574809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ysClr val="windowText" lastClr="0000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de-DE"/>
          </a:p>
        </c:txPr>
        <c:crossAx val="574812440"/>
        <c:crosses val="autoZero"/>
        <c:auto val="1"/>
        <c:lblAlgn val="ctr"/>
        <c:lblOffset val="100"/>
        <c:noMultiLvlLbl val="0"/>
      </c:catAx>
      <c:valAx>
        <c:axId val="574812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r>
                  <a:rPr lang="en-US"/>
                  <a:t>Mio. Franken</a:t>
                </a:r>
              </a:p>
            </c:rich>
          </c:tx>
          <c:layout>
            <c:manualLayout>
              <c:xMode val="edge"/>
              <c:yMode val="edge"/>
              <c:x val="5.3475935828877002E-3"/>
              <c:y val="6.0097373324517658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ysClr val="windowText" lastClr="000000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pPr>
              <a:endParaRPr lang="de-DE"/>
            </a:p>
          </c:txPr>
        </c:title>
        <c:numFmt formatCode="#,##0.0,,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de-DE"/>
          </a:p>
        </c:txPr>
        <c:crossAx val="5748091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100">
          <a:solidFill>
            <a:sysClr val="windowText" lastClr="000000"/>
          </a:solidFill>
          <a:latin typeface="Arial Narrow" panose="020B0606020202030204" pitchFamily="34" charset="0"/>
        </a:defRPr>
      </a:pPr>
      <a:endParaRPr lang="de-DE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708661974718042E-2"/>
          <c:y val="6.2786703324792234E-2"/>
          <c:w val="0.83931389997483175"/>
          <c:h val="0.7579319954364374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Nettoinvestitionen!$A$32</c:f>
              <c:strCache>
                <c:ptCount val="1"/>
                <c:pt idx="0">
                  <c:v>Rechnung</c:v>
                </c:pt>
              </c:strCache>
            </c:strRef>
          </c:tx>
          <c:spPr>
            <a:pattFill prst="dkDnDiag">
              <a:fgClr>
                <a:schemeClr val="accent1">
                  <a:lumMod val="75000"/>
                </a:schemeClr>
              </a:fgClr>
              <a:bgClr>
                <a:schemeClr val="tx2">
                  <a:lumMod val="40000"/>
                  <a:lumOff val="60000"/>
                </a:schemeClr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effectLst>
                      <a:glow rad="139700">
                        <a:schemeClr val="bg1"/>
                      </a:glow>
                    </a:effectLst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Nettoinvestitionen!$B$31:$K$31</c:f>
              <c:numCache>
                <c:formatCode>General</c:formatCode>
                <c:ptCount val="10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</c:numCache>
            </c:numRef>
          </c:cat>
          <c:val>
            <c:numRef>
              <c:f>Nettoinvestitionen!$B$32:$J$32</c:f>
              <c:numCache>
                <c:formatCode>#,##0.0,</c:formatCode>
                <c:ptCount val="9"/>
                <c:pt idx="0">
                  <c:v>14349</c:v>
                </c:pt>
                <c:pt idx="1">
                  <c:v>4100</c:v>
                </c:pt>
                <c:pt idx="2">
                  <c:v>19200</c:v>
                </c:pt>
                <c:pt idx="3">
                  <c:v>29700</c:v>
                </c:pt>
                <c:pt idx="4">
                  <c:v>37900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AA-4EC9-BAC4-3411F2C111F6}"/>
            </c:ext>
          </c:extLst>
        </c:ser>
        <c:ser>
          <c:idx val="1"/>
          <c:order val="1"/>
          <c:tx>
            <c:strRef>
              <c:f>Nettoinvestitionen!$A$33</c:f>
              <c:strCache>
                <c:ptCount val="1"/>
                <c:pt idx="0">
                  <c:v>Prognose</c:v>
                </c:pt>
              </c:strCache>
            </c:strRef>
          </c:tx>
          <c:spPr>
            <a:pattFill prst="diagBrick">
              <a:fgClr>
                <a:schemeClr val="accent1">
                  <a:lumMod val="75000"/>
                </a:schemeClr>
              </a:fgClr>
              <a:bgClr>
                <a:schemeClr val="tx2">
                  <a:lumMod val="20000"/>
                  <a:lumOff val="80000"/>
                </a:schemeClr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dLbls>
            <c:dLbl>
              <c:idx val="5"/>
              <c:layout>
                <c:manualLayout>
                  <c:x val="0"/>
                  <c:y val="9.989775441617597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290E-46E4-824B-2688B8EB1E0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effectLst>
                      <a:glow rad="139700">
                        <a:schemeClr val="bg1"/>
                      </a:glow>
                    </a:effectLst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Nettoinvestitionen!$B$31:$K$31</c:f>
              <c:numCache>
                <c:formatCode>General</c:formatCode>
                <c:ptCount val="10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</c:numCache>
            </c:numRef>
          </c:cat>
          <c:val>
            <c:numRef>
              <c:f>Nettoinvestitionen!$B$33:$K$33</c:f>
              <c:numCache>
                <c:formatCode>General</c:formatCode>
                <c:ptCount val="10"/>
                <c:pt idx="5" formatCode="#,##0.0,">
                  <c:v>22700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8AA-4EC9-BAC4-3411F2C111F6}"/>
            </c:ext>
          </c:extLst>
        </c:ser>
        <c:ser>
          <c:idx val="2"/>
          <c:order val="2"/>
          <c:tx>
            <c:strRef>
              <c:f>Nettoinvestitionen!$A$34</c:f>
              <c:strCache>
                <c:ptCount val="1"/>
                <c:pt idx="0">
                  <c:v>Plan</c:v>
                </c:pt>
              </c:strCache>
            </c:strRef>
          </c:tx>
          <c:spPr>
            <a:pattFill prst="dkDnDiag">
              <a:fgClr>
                <a:schemeClr val="accent1">
                  <a:lumMod val="50000"/>
                </a:schemeClr>
              </a:fgClr>
              <a:bgClr>
                <a:schemeClr val="tx2">
                  <a:lumMod val="60000"/>
                  <a:lumOff val="40000"/>
                </a:schemeClr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dLbls>
            <c:dLbl>
              <c:idx val="6"/>
              <c:layout>
                <c:manualLayout>
                  <c:x val="3.4778664943660382E-3"/>
                  <c:y val="1.048060632151983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88AA-4EC9-BAC4-3411F2C111F6}"/>
                </c:ext>
              </c:extLst>
            </c:dLbl>
            <c:numFmt formatCode="#,##0.0,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effectLst>
                      <a:glow rad="139700">
                        <a:schemeClr val="bg1"/>
                      </a:glow>
                    </a:effectLst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Nettoinvestitionen!$B$31:$K$31</c:f>
              <c:numCache>
                <c:formatCode>General</c:formatCode>
                <c:ptCount val="10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</c:numCache>
            </c:numRef>
          </c:cat>
          <c:val>
            <c:numRef>
              <c:f>Nettoinvestitionen!$B$34:$K$34</c:f>
              <c:numCache>
                <c:formatCode>General</c:formatCode>
                <c:ptCount val="10"/>
                <c:pt idx="6" formatCode="#,##0.0,">
                  <c:v>43600</c:v>
                </c:pt>
                <c:pt idx="7" formatCode="#,##0.0,">
                  <c:v>58600</c:v>
                </c:pt>
                <c:pt idx="8" formatCode="#,##0.0,">
                  <c:v>63200</c:v>
                </c:pt>
                <c:pt idx="9" formatCode="#,##0.0,">
                  <c:v>35900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8AA-4EC9-BAC4-3411F2C111F6}"/>
            </c:ext>
          </c:extLst>
        </c:ser>
        <c:ser>
          <c:idx val="3"/>
          <c:order val="3"/>
          <c:tx>
            <c:strRef>
              <c:f>Nettoinvestitionen!$A$35</c:f>
              <c:strCache>
                <c:ptCount val="1"/>
                <c:pt idx="0">
                  <c:v>Budget</c:v>
                </c:pt>
              </c:strCache>
            </c:strRef>
          </c:tx>
          <c:spPr>
            <a:pattFill prst="dkUpDiag">
              <a:fgClr>
                <a:schemeClr val="accent1"/>
              </a:fgClr>
              <a:bgClr>
                <a:schemeClr val="accent1">
                  <a:lumMod val="40000"/>
                  <a:lumOff val="60000"/>
                </a:schemeClr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dLbls>
            <c:dLbl>
              <c:idx val="5"/>
              <c:numFmt formatCode="#,##0.0,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ysClr val="windowText" lastClr="000000"/>
                      </a:solidFill>
                      <a:effectLst>
                        <a:glow rad="139700">
                          <a:schemeClr val="bg1"/>
                        </a:glow>
                      </a:effectLst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88AA-4EC9-BAC4-3411F2C111F6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8AA-4EC9-BAC4-3411F2C111F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effectLst>
                      <a:glow rad="139700">
                        <a:schemeClr val="bg1"/>
                      </a:glow>
                    </a:effectLst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Nettoinvestitionen!$B$31:$K$31</c:f>
              <c:numCache>
                <c:formatCode>General</c:formatCode>
                <c:ptCount val="10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</c:numCache>
            </c:numRef>
          </c:cat>
          <c:val>
            <c:numRef>
              <c:f>Nettoinvestitionen!$B$35:$K$35</c:f>
              <c:numCache>
                <c:formatCode>General</c:formatCode>
                <c:ptCount val="10"/>
                <c:pt idx="6" formatCode="#,##0.0,">
                  <c:v>42500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88AA-4EC9-BAC4-3411F2C111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74"/>
        <c:axId val="396963056"/>
        <c:axId val="396963448"/>
      </c:barChart>
      <c:catAx>
        <c:axId val="396963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de-DE"/>
          </a:p>
        </c:txPr>
        <c:crossAx val="396963448"/>
        <c:crosses val="autoZero"/>
        <c:auto val="1"/>
        <c:lblAlgn val="ctr"/>
        <c:lblOffset val="100"/>
        <c:noMultiLvlLbl val="0"/>
      </c:catAx>
      <c:valAx>
        <c:axId val="3969634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,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de-DE"/>
          </a:p>
        </c:txPr>
        <c:crossAx val="3969630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8440961039931573"/>
          <c:y val="0.91254015928421317"/>
          <c:w val="0.43118057722584602"/>
          <c:h val="7.371413624843285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ysClr val="windowText" lastClr="000000"/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900">
          <a:solidFill>
            <a:sysClr val="windowText" lastClr="000000"/>
          </a:solidFill>
          <a:latin typeface="Arial Narrow" panose="020B0606020202030204" pitchFamily="34" charset="0"/>
        </a:defRPr>
      </a:pPr>
      <a:endParaRPr lang="de-DE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3.7501440538235682E-2"/>
          <c:y val="1.6268032402618243E-2"/>
          <c:w val="0.94155940161306551"/>
          <c:h val="0.798968023976275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Tabelle1!$B$7</c:f>
              <c:strCache>
                <c:ptCount val="1"/>
                <c:pt idx="0">
                  <c:v>Finanzierungssaldo Rechnung</c:v>
                </c:pt>
              </c:strCache>
            </c:strRef>
          </c:tx>
          <c:spPr>
            <a:pattFill prst="ltUpDiag">
              <a:fgClr>
                <a:srgbClr val="006600"/>
              </a:fgClr>
              <a:bgClr>
                <a:srgbClr val="00CC00"/>
              </a:bgClr>
            </a:pattFill>
            <a:ln>
              <a:solidFill>
                <a:sysClr val="windowText" lastClr="000000"/>
              </a:solidFill>
            </a:ln>
            <a:effectLst/>
          </c:spPr>
          <c:invertIfNegative val="0"/>
          <c:dLbls>
            <c:dLbl>
              <c:idx val="6"/>
              <c:layout>
                <c:manualLayout>
                  <c:x val="-8.668142575673187E-17"/>
                  <c:y val="7.380998149068307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2092-4946-B72F-E08446375E5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effectLst>
                      <a:glow rad="127000">
                        <a:schemeClr val="bg1"/>
                      </a:glow>
                    </a:effectLst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Tabelle1!$C$4:$N$4</c:f>
              <c:strCache>
                <c:ptCount val="12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Prognose 2022</c:v>
                </c:pt>
                <c:pt idx="8">
                  <c:v>Budget 2023</c:v>
                </c:pt>
                <c:pt idx="9">
                  <c:v>Plan 2024</c:v>
                </c:pt>
                <c:pt idx="10">
                  <c:v>Plan 2025</c:v>
                </c:pt>
                <c:pt idx="11">
                  <c:v>Plan 2026</c:v>
                </c:pt>
              </c:strCache>
            </c:strRef>
          </c:cat>
          <c:val>
            <c:numRef>
              <c:f>Tabelle1!$C$7:$N$7</c:f>
              <c:numCache>
                <c:formatCode>0.0,,</c:formatCode>
                <c:ptCount val="12"/>
                <c:pt idx="0">
                  <c:v>20200000</c:v>
                </c:pt>
                <c:pt idx="1">
                  <c:v>42000000</c:v>
                </c:pt>
                <c:pt idx="2">
                  <c:v>32000000</c:v>
                </c:pt>
                <c:pt idx="3">
                  <c:v>7600000</c:v>
                </c:pt>
                <c:pt idx="4">
                  <c:v>14600000</c:v>
                </c:pt>
                <c:pt idx="5">
                  <c:v>6700000</c:v>
                </c:pt>
                <c:pt idx="6">
                  <c:v>2600730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1-2092-4946-B72F-E08446375E57}"/>
            </c:ext>
          </c:extLst>
        </c:ser>
        <c:ser>
          <c:idx val="1"/>
          <c:order val="1"/>
          <c:tx>
            <c:strRef>
              <c:f>Tabelle1!$B$8</c:f>
              <c:strCache>
                <c:ptCount val="1"/>
                <c:pt idx="0">
                  <c:v>Finanzierungssaldo Prognose und Budget / Finanzplan</c:v>
                </c:pt>
              </c:strCache>
            </c:strRef>
          </c:tx>
          <c:spPr>
            <a:pattFill prst="ltUpDiag">
              <a:fgClr>
                <a:srgbClr val="C00000"/>
              </a:fgClr>
              <a:bgClr>
                <a:srgbClr val="FF0000"/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dPt>
            <c:idx val="7"/>
            <c:invertIfNegative val="0"/>
            <c:bubble3D val="0"/>
            <c:spPr>
              <a:pattFill prst="ltUpDiag">
                <a:fgClr>
                  <a:srgbClr val="00B400"/>
                </a:fgClr>
                <a:bgClr>
                  <a:srgbClr val="00B400"/>
                </a:bgClr>
              </a:patt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FCAD-450C-AA4E-C7ED8EA7671D}"/>
              </c:ext>
            </c:extLst>
          </c:dPt>
          <c:dLbls>
            <c:numFmt formatCode="0.0,,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effectLst>
                      <a:glow rad="127000">
                        <a:schemeClr val="bg1"/>
                      </a:glow>
                    </a:effectLst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Tabelle1!$C$4:$N$4</c:f>
              <c:strCache>
                <c:ptCount val="12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Prognose 2022</c:v>
                </c:pt>
                <c:pt idx="8">
                  <c:v>Budget 2023</c:v>
                </c:pt>
                <c:pt idx="9">
                  <c:v>Plan 2024</c:v>
                </c:pt>
                <c:pt idx="10">
                  <c:v>Plan 2025</c:v>
                </c:pt>
                <c:pt idx="11">
                  <c:v>Plan 2026</c:v>
                </c:pt>
              </c:strCache>
            </c:strRef>
          </c:cat>
          <c:val>
            <c:numRef>
              <c:f>Tabelle1!$C$8:$N$8</c:f>
              <c:numCache>
                <c:formatCode>General</c:formatCode>
                <c:ptCount val="12"/>
                <c:pt idx="7" formatCode="0.0,,">
                  <c:v>515643</c:v>
                </c:pt>
                <c:pt idx="8" formatCode="0.0,,">
                  <c:v>-38284500</c:v>
                </c:pt>
                <c:pt idx="9" formatCode="0.0,,">
                  <c:v>-42412068</c:v>
                </c:pt>
                <c:pt idx="10" formatCode="0.0,,">
                  <c:v>-53568932</c:v>
                </c:pt>
                <c:pt idx="11" formatCode="0.0,,">
                  <c:v>-28647678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092-4946-B72F-E08446375E57}"/>
            </c:ext>
          </c:extLst>
        </c:ser>
        <c:ser>
          <c:idx val="2"/>
          <c:order val="2"/>
          <c:tx>
            <c:strRef>
              <c:f>Tabelle1!$B$9</c:f>
              <c:strCache>
                <c:ptCount val="1"/>
                <c:pt idx="0">
                  <c:v>Finanzierungssaldo mit Gewichtung Nettoinvestitionen 70% im FiPlan 2024-2026</c:v>
                </c:pt>
              </c:strCache>
            </c:strRef>
          </c:tx>
          <c:spPr>
            <a:pattFill prst="ltUpDiag">
              <a:fgClr>
                <a:srgbClr val="FF1D1D"/>
              </a:fgClr>
              <a:bgClr>
                <a:srgbClr val="FFAFAF"/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dLbls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092-4946-B72F-E08446375E57}"/>
                </c:ext>
              </c:extLst>
            </c:dLbl>
            <c:numFmt formatCode="0.0,," sourceLinked="0"/>
            <c:spPr>
              <a:noFill/>
              <a:ln>
                <a:noFill/>
              </a:ln>
              <a:effectLst>
                <a:glow rad="63500">
                  <a:srgbClr val="4F81BD">
                    <a:satMod val="175000"/>
                    <a:alpha val="40000"/>
                  </a:srgbClr>
                </a:glo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effectLst>
                      <a:glow rad="127000">
                        <a:schemeClr val="bg1"/>
                      </a:glow>
                    </a:effectLst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Tabelle1!$C$4:$N$4</c:f>
              <c:strCache>
                <c:ptCount val="12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Prognose 2022</c:v>
                </c:pt>
                <c:pt idx="8">
                  <c:v>Budget 2023</c:v>
                </c:pt>
                <c:pt idx="9">
                  <c:v>Plan 2024</c:v>
                </c:pt>
                <c:pt idx="10">
                  <c:v>Plan 2025</c:v>
                </c:pt>
                <c:pt idx="11">
                  <c:v>Plan 2026</c:v>
                </c:pt>
              </c:strCache>
            </c:strRef>
          </c:cat>
          <c:val>
            <c:numRef>
              <c:f>Tabelle1!$C$9:$N$9</c:f>
              <c:numCache>
                <c:formatCode>General</c:formatCode>
                <c:ptCount val="12"/>
                <c:pt idx="9" formatCode="0.0,,">
                  <c:v>-24855663</c:v>
                </c:pt>
                <c:pt idx="10" formatCode="0.0,,">
                  <c:v>-34625792</c:v>
                </c:pt>
                <c:pt idx="11" formatCode="0.0,,">
                  <c:v>-17780921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092-4946-B72F-E08446375E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7"/>
        <c:overlap val="85"/>
        <c:axId val="606099240"/>
        <c:axId val="606098848"/>
        <c:extLst/>
      </c:barChart>
      <c:catAx>
        <c:axId val="606099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de-DE"/>
          </a:p>
        </c:txPr>
        <c:crossAx val="606098848"/>
        <c:crosses val="autoZero"/>
        <c:auto val="1"/>
        <c:lblAlgn val="ctr"/>
        <c:lblOffset val="100"/>
        <c:noMultiLvlLbl val="0"/>
      </c:catAx>
      <c:valAx>
        <c:axId val="606098848"/>
        <c:scaling>
          <c:orientation val="minMax"/>
          <c:max val="50000000"/>
          <c:min val="-60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,,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de-DE"/>
          </a:p>
        </c:txPr>
        <c:crossAx val="6060992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100">
          <a:solidFill>
            <a:schemeClr val="tx1"/>
          </a:solidFill>
          <a:latin typeface="Arial Narrow" panose="020B0606020202030204" pitchFamily="34" charset="0"/>
        </a:defRPr>
      </a:pPr>
      <a:endParaRPr lang="de-DE"/>
    </a:p>
  </c:txPr>
  <c:externalData r:id="rId4">
    <c:autoUpdate val="0"/>
  </c:externalData>
  <c:userShapes r:id="rId5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2292691229296E-2"/>
          <c:y val="3.6264471301552421E-2"/>
          <c:w val="0.89267886736001001"/>
          <c:h val="0.84207664448920616"/>
        </c:manualLayout>
      </c:layout>
      <c:barChart>
        <c:barDir val="col"/>
        <c:grouping val="clustered"/>
        <c:varyColors val="0"/>
        <c:ser>
          <c:idx val="3"/>
          <c:order val="3"/>
          <c:tx>
            <c:strRef>
              <c:f>Tabelle1!$B$10</c:f>
              <c:strCache>
                <c:ptCount val="1"/>
                <c:pt idx="0">
                  <c:v>Netto(schuld)-vermögen II (o. Darlehen / Beteiligungen) pro Einw.</c:v>
                </c:pt>
              </c:strCache>
            </c:strRef>
          </c:tx>
          <c:spPr>
            <a:pattFill prst="ltUpDiag">
              <a:fgClr>
                <a:srgbClr val="006600"/>
              </a:fgClr>
              <a:bgClr>
                <a:srgbClr val="00B050"/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dLbls>
            <c:dLbl>
              <c:idx val="6"/>
              <c:layout>
                <c:manualLayout>
                  <c:x val="-2.2753128555176253E-2"/>
                  <c:y val="1.05540897097625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3FD4-4883-B2D6-40076BF79AD0}"/>
                </c:ext>
              </c:extLst>
            </c:dLbl>
            <c:dLbl>
              <c:idx val="7"/>
              <c:layout>
                <c:manualLayout>
                  <c:x val="-2.275312855517633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3FD4-4883-B2D6-40076BF79AD0}"/>
                </c:ext>
              </c:extLst>
            </c:dLbl>
            <c:dLbl>
              <c:idx val="8"/>
              <c:layout>
                <c:manualLayout>
                  <c:x val="-2.2753128555176503E-2"/>
                  <c:y val="-6.4496469824270147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3FD4-4883-B2D6-40076BF79AD0}"/>
                </c:ext>
              </c:extLst>
            </c:dLbl>
            <c:dLbl>
              <c:idx val="9"/>
              <c:layout>
                <c:manualLayout>
                  <c:x val="-6.8236011349027733E-3"/>
                  <c:y val="-6.7675024649263844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DD4D-4249-BBEF-F579D3CDF2B4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effectLst>
                      <a:glow rad="127000">
                        <a:schemeClr val="bg1"/>
                      </a:glow>
                    </a:effectLst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Tabelle1!$E$4:$N$4</c:f>
              <c:strCache>
                <c:ptCount val="10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Prognose 2022</c:v>
                </c:pt>
                <c:pt idx="6">
                  <c:v>Budget 2023</c:v>
                </c:pt>
                <c:pt idx="7">
                  <c:v>Plan 2024</c:v>
                </c:pt>
                <c:pt idx="8">
                  <c:v>Plan 2025</c:v>
                </c:pt>
                <c:pt idx="9">
                  <c:v>Plan 2026</c:v>
                </c:pt>
              </c:strCache>
            </c:strRef>
          </c:cat>
          <c:val>
            <c:numRef>
              <c:f>Tabelle1!$E$10:$N$10</c:f>
              <c:numCache>
                <c:formatCode>0</c:formatCode>
                <c:ptCount val="10"/>
                <c:pt idx="0">
                  <c:v>1135</c:v>
                </c:pt>
                <c:pt idx="1">
                  <c:v>884</c:v>
                </c:pt>
                <c:pt idx="2">
                  <c:v>6860</c:v>
                </c:pt>
                <c:pt idx="3">
                  <c:v>7166</c:v>
                </c:pt>
                <c:pt idx="4">
                  <c:v>8118</c:v>
                </c:pt>
                <c:pt idx="5">
                  <c:v>8038</c:v>
                </c:pt>
                <c:pt idx="6">
                  <c:v>7004</c:v>
                </c:pt>
                <c:pt idx="7">
                  <c:v>6001</c:v>
                </c:pt>
                <c:pt idx="8">
                  <c:v>4623</c:v>
                </c:pt>
                <c:pt idx="9">
                  <c:v>3976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FD4-4883-B2D6-40076BF79AD0}"/>
            </c:ext>
          </c:extLst>
        </c:ser>
        <c:ser>
          <c:idx val="4"/>
          <c:order val="4"/>
          <c:tx>
            <c:strRef>
              <c:f>Tabelle1!$B$11</c:f>
              <c:strCache>
                <c:ptCount val="1"/>
                <c:pt idx="0">
                  <c:v>Netto(schuld)-vermögen II (o. Darlehen / Beteiligungen) pro Einw. mit Gewichtung Nettoinvest. 70% im FiPlan 2024-26</c:v>
                </c:pt>
              </c:strCache>
            </c:strRef>
          </c:tx>
          <c:spPr>
            <a:pattFill prst="ltDnDiag">
              <a:fgClr>
                <a:srgbClr val="00D600"/>
              </a:fgClr>
              <a:bgClr>
                <a:srgbClr val="9BFF9B"/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dLbls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FD4-4883-B2D6-40076BF79AD0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Tabelle1!$E$4:$N$4</c:f>
              <c:strCache>
                <c:ptCount val="10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Prognose 2022</c:v>
                </c:pt>
                <c:pt idx="6">
                  <c:v>Budget 2023</c:v>
                </c:pt>
                <c:pt idx="7">
                  <c:v>Plan 2024</c:v>
                </c:pt>
                <c:pt idx="8">
                  <c:v>Plan 2025</c:v>
                </c:pt>
                <c:pt idx="9">
                  <c:v>Plan 2026</c:v>
                </c:pt>
              </c:strCache>
            </c:strRef>
          </c:cat>
          <c:val>
            <c:numRef>
              <c:f>Tabelle1!$E$11:$N$11</c:f>
              <c:numCache>
                <c:formatCode>General</c:formatCode>
                <c:ptCount val="10"/>
                <c:pt idx="7" formatCode="0">
                  <c:v>6457</c:v>
                </c:pt>
                <c:pt idx="8" formatCode="0">
                  <c:v>5549</c:v>
                </c:pt>
                <c:pt idx="9" formatCode="0">
                  <c:v>5152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FD4-4883-B2D6-40076BF79A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37"/>
        <c:axId val="597907736"/>
        <c:axId val="597904992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Tabelle1!$B$5</c15:sqref>
                        </c15:formulaRef>
                      </c:ext>
                    </c:extLst>
                    <c:strCache>
                      <c:ptCount val="1"/>
                      <c:pt idx="0">
                        <c:v>Gesamtergebnis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Tabelle1!$E$4:$N$4</c15:sqref>
                        </c15:formulaRef>
                      </c:ext>
                    </c:extLst>
                    <c:strCache>
                      <c:ptCount val="10"/>
                      <c:pt idx="0">
                        <c:v>2017</c:v>
                      </c:pt>
                      <c:pt idx="1">
                        <c:v>2018</c:v>
                      </c:pt>
                      <c:pt idx="2">
                        <c:v>2019</c:v>
                      </c:pt>
                      <c:pt idx="3">
                        <c:v>2020</c:v>
                      </c:pt>
                      <c:pt idx="4">
                        <c:v>2021</c:v>
                      </c:pt>
                      <c:pt idx="5">
                        <c:v>Prognose 2022</c:v>
                      </c:pt>
                      <c:pt idx="6">
                        <c:v>Budget 2023</c:v>
                      </c:pt>
                      <c:pt idx="7">
                        <c:v>Plan 2024</c:v>
                      </c:pt>
                      <c:pt idx="8">
                        <c:v>Plan 2025</c:v>
                      </c:pt>
                      <c:pt idx="9">
                        <c:v>Plan 2026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Tabelle1!$E$5:$M$5</c15:sqref>
                        </c15:formulaRef>
                      </c:ext>
                    </c:extLst>
                    <c:numCache>
                      <c:formatCode>0.0,,</c:formatCode>
                      <c:ptCount val="9"/>
                      <c:pt idx="0">
                        <c:v>13500000</c:v>
                      </c:pt>
                      <c:pt idx="1">
                        <c:v>900000</c:v>
                      </c:pt>
                      <c:pt idx="2">
                        <c:v>4800000</c:v>
                      </c:pt>
                      <c:pt idx="3">
                        <c:v>3033770</c:v>
                      </c:pt>
                      <c:pt idx="4">
                        <c:v>6029848.96</c:v>
                      </c:pt>
                      <c:pt idx="5">
                        <c:v>9633021.0899999999</c:v>
                      </c:pt>
                      <c:pt idx="6">
                        <c:v>-2156400</c:v>
                      </c:pt>
                      <c:pt idx="7">
                        <c:v>1563768</c:v>
                      </c:pt>
                      <c:pt idx="8">
                        <c:v>-7196391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6-3FD4-4883-B2D6-40076BF79AD0}"/>
                  </c:ext>
                </c:extLst>
              </c15:ser>
            </c15:filteredBarSeries>
            <c15:filteredBa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Tabelle1!$B$8</c15:sqref>
                        </c15:formulaRef>
                      </c:ext>
                    </c:extLst>
                    <c:strCache>
                      <c:ptCount val="1"/>
                      <c:pt idx="0">
                        <c:v>Finanzierungssaldo Prognose und Budget / Finanzplan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Tabelle1!$E$4:$N$4</c15:sqref>
                        </c15:formulaRef>
                      </c:ext>
                    </c:extLst>
                    <c:strCache>
                      <c:ptCount val="10"/>
                      <c:pt idx="0">
                        <c:v>2017</c:v>
                      </c:pt>
                      <c:pt idx="1">
                        <c:v>2018</c:v>
                      </c:pt>
                      <c:pt idx="2">
                        <c:v>2019</c:v>
                      </c:pt>
                      <c:pt idx="3">
                        <c:v>2020</c:v>
                      </c:pt>
                      <c:pt idx="4">
                        <c:v>2021</c:v>
                      </c:pt>
                      <c:pt idx="5">
                        <c:v>Prognose 2022</c:v>
                      </c:pt>
                      <c:pt idx="6">
                        <c:v>Budget 2023</c:v>
                      </c:pt>
                      <c:pt idx="7">
                        <c:v>Plan 2024</c:v>
                      </c:pt>
                      <c:pt idx="8">
                        <c:v>Plan 2025</c:v>
                      </c:pt>
                      <c:pt idx="9">
                        <c:v>Plan 2026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Tabelle1!$E$8:$M$8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5" formatCode="0.0,,">
                        <c:v>515643</c:v>
                      </c:pt>
                      <c:pt idx="6" formatCode="0.0,,">
                        <c:v>-38284500</c:v>
                      </c:pt>
                      <c:pt idx="7" formatCode="0.0,,">
                        <c:v>-42412068</c:v>
                      </c:pt>
                      <c:pt idx="8" formatCode="0.0,,">
                        <c:v>-53568932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3FD4-4883-B2D6-40076BF79AD0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Tabelle1!$B$9</c15:sqref>
                        </c15:formulaRef>
                      </c:ext>
                    </c:extLst>
                    <c:strCache>
                      <c:ptCount val="1"/>
                      <c:pt idx="0">
                        <c:v>Finanzierungssaldo mit Gewichtung Nettoinvestitionen 70% im FiPlan 2024-2026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Tabelle1!$E$4:$N$4</c15:sqref>
                        </c15:formulaRef>
                      </c:ext>
                    </c:extLst>
                    <c:strCache>
                      <c:ptCount val="10"/>
                      <c:pt idx="0">
                        <c:v>2017</c:v>
                      </c:pt>
                      <c:pt idx="1">
                        <c:v>2018</c:v>
                      </c:pt>
                      <c:pt idx="2">
                        <c:v>2019</c:v>
                      </c:pt>
                      <c:pt idx="3">
                        <c:v>2020</c:v>
                      </c:pt>
                      <c:pt idx="4">
                        <c:v>2021</c:v>
                      </c:pt>
                      <c:pt idx="5">
                        <c:v>Prognose 2022</c:v>
                      </c:pt>
                      <c:pt idx="6">
                        <c:v>Budget 2023</c:v>
                      </c:pt>
                      <c:pt idx="7">
                        <c:v>Plan 2024</c:v>
                      </c:pt>
                      <c:pt idx="8">
                        <c:v>Plan 2025</c:v>
                      </c:pt>
                      <c:pt idx="9">
                        <c:v>Plan 2026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Tabelle1!$E$9:$M$9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6" formatCode="0.0,,">
                        <c:v>-24427690</c:v>
                      </c:pt>
                      <c:pt idx="7" formatCode="0.0,,">
                        <c:v>-24855663</c:v>
                      </c:pt>
                      <c:pt idx="8" formatCode="0.0,,">
                        <c:v>-34625792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3FD4-4883-B2D6-40076BF79AD0}"/>
                  </c:ext>
                </c:extLst>
              </c15:ser>
            </c15:filteredBarSeries>
          </c:ext>
        </c:extLst>
      </c:barChart>
      <c:catAx>
        <c:axId val="597907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de-DE"/>
          </a:p>
        </c:txPr>
        <c:crossAx val="597904992"/>
        <c:crosses val="autoZero"/>
        <c:auto val="1"/>
        <c:lblAlgn val="ctr"/>
        <c:lblOffset val="100"/>
        <c:noMultiLvlLbl val="0"/>
      </c:catAx>
      <c:valAx>
        <c:axId val="5979049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de-DE"/>
          </a:p>
        </c:txPr>
        <c:crossAx val="5979077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100">
          <a:solidFill>
            <a:schemeClr val="tx1"/>
          </a:solidFill>
          <a:latin typeface="Arial Narrow" panose="020B0606020202030204" pitchFamily="34" charset="0"/>
        </a:defRPr>
      </a:pPr>
      <a:endParaRPr lang="de-DE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977395355522436"/>
          <c:y val="5.1643192488262914E-2"/>
          <c:w val="0.85971022419845722"/>
          <c:h val="0.73908986728771575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Tabelle1!$A$2</c:f>
              <c:strCache>
                <c:ptCount val="1"/>
                <c:pt idx="0">
                  <c:v>Steuerfuss natürliche Personen</c:v>
                </c:pt>
              </c:strCache>
            </c:strRef>
          </c:tx>
          <c:spPr>
            <a:gradFill>
              <a:gsLst>
                <a:gs pos="0">
                  <a:srgbClr val="649B3F"/>
                </a:gs>
                <a:gs pos="69000">
                  <a:schemeClr val="accent6">
                    <a:lumMod val="50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 w="3175">
              <a:solidFill>
                <a:schemeClr val="tx1"/>
              </a:solidFill>
            </a:ln>
            <a:effectLst/>
          </c:spPr>
          <c:invertIfNegative val="0"/>
          <c:dPt>
            <c:idx val="7"/>
            <c:invertIfNegative val="0"/>
            <c:bubble3D val="0"/>
            <c:spPr>
              <a:gradFill>
                <a:gsLst>
                  <a:gs pos="0">
                    <a:srgbClr val="649B3F"/>
                  </a:gs>
                  <a:gs pos="69000">
                    <a:schemeClr val="accent6">
                      <a:lumMod val="50000"/>
                    </a:schemeClr>
                  </a:gs>
                  <a:gs pos="100000">
                    <a:schemeClr val="accent6">
                      <a:lumMod val="50000"/>
                    </a:schemeClr>
                  </a:gs>
                </a:gsLst>
                <a:lin ang="5400000" scaled="1"/>
              </a:gradFill>
              <a:ln w="3175">
                <a:solidFill>
                  <a:schemeClr val="tx1"/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1-1671-4D58-8ED5-B29E114414A8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effectLst>
                      <a:glow rad="127000">
                        <a:schemeClr val="bg1"/>
                      </a:glow>
                    </a:effectLst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Tabelle1!$B$1:$K$1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Tabelle1!$B$2:$K$2</c:f>
              <c:numCache>
                <c:formatCode>\ #,##0.00\ </c:formatCode>
                <c:ptCount val="10"/>
                <c:pt idx="0">
                  <c:v>98</c:v>
                </c:pt>
                <c:pt idx="1">
                  <c:v>98</c:v>
                </c:pt>
                <c:pt idx="2">
                  <c:v>97</c:v>
                </c:pt>
                <c:pt idx="3">
                  <c:v>95</c:v>
                </c:pt>
                <c:pt idx="4">
                  <c:v>93</c:v>
                </c:pt>
                <c:pt idx="5">
                  <c:v>93</c:v>
                </c:pt>
                <c:pt idx="6">
                  <c:v>93</c:v>
                </c:pt>
                <c:pt idx="7">
                  <c:v>93</c:v>
                </c:pt>
                <c:pt idx="8">
                  <c:v>93</c:v>
                </c:pt>
                <c:pt idx="9" formatCode="General">
                  <c:v>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671-4D58-8ED5-B29E114414A8}"/>
            </c:ext>
          </c:extLst>
        </c:ser>
        <c:ser>
          <c:idx val="0"/>
          <c:order val="1"/>
          <c:tx>
            <c:strRef>
              <c:f>Tabelle1!$A$3</c:f>
              <c:strCache>
                <c:ptCount val="1"/>
                <c:pt idx="0">
                  <c:v>Steuerrabatt</c:v>
                </c:pt>
              </c:strCache>
            </c:strRef>
          </c:tx>
          <c:spPr>
            <a:solidFill>
              <a:schemeClr val="accent6">
                <a:lumMod val="75000"/>
                <a:alpha val="31000"/>
              </a:schemeClr>
            </a:solidFill>
            <a:ln w="3175">
              <a:solidFill>
                <a:schemeClr val="tx1"/>
              </a:solidFill>
              <a:prstDash val="lgDash"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671-4D58-8ED5-B29E114414A8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671-4D58-8ED5-B29E114414A8}"/>
                </c:ext>
              </c:extLst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1671-4D58-8ED5-B29E114414A8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671-4D58-8ED5-B29E114414A8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de-CH" sz="1100" b="1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effectLst>
                      <a:glow rad="127000">
                        <a:schemeClr val="bg1"/>
                      </a:glow>
                    </a:effectLst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Tabelle1!$B$1:$K$1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Tabelle1!$B$3:$K$3</c:f>
              <c:numCache>
                <c:formatCode>General</c:formatCode>
                <c:ptCount val="10"/>
                <c:pt idx="2" formatCode="\ #,##0.00\ ">
                  <c:v>1</c:v>
                </c:pt>
                <c:pt idx="3" formatCode="\ #,##0.00\ ">
                  <c:v>2</c:v>
                </c:pt>
                <c:pt idx="4" formatCode="\ #,##0.00\ 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1671-4D58-8ED5-B29E114414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8"/>
        <c:overlap val="100"/>
        <c:axId val="418561288"/>
        <c:axId val="417550856"/>
      </c:barChart>
      <c:catAx>
        <c:axId val="418561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de-DE"/>
          </a:p>
        </c:txPr>
        <c:crossAx val="417550856"/>
        <c:crosses val="autoZero"/>
        <c:auto val="1"/>
        <c:lblAlgn val="ctr"/>
        <c:lblOffset val="100"/>
        <c:noMultiLvlLbl val="0"/>
      </c:catAx>
      <c:valAx>
        <c:axId val="417550856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r>
                  <a:rPr lang="de-CH" sz="1100" b="0" i="0" baseline="0">
                    <a:effectLst/>
                  </a:rPr>
                  <a:t>Steuerfuss [Prozentpunkte]</a:t>
                </a:r>
                <a:endParaRPr lang="de-CH" sz="1100">
                  <a:effectLst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de-CH" sz="1100"/>
              </a:p>
            </c:rich>
          </c:tx>
          <c:layout>
            <c:manualLayout>
              <c:xMode val="edge"/>
              <c:yMode val="edge"/>
              <c:x val="4.9795181383469863E-3"/>
              <c:y val="2.8605966507707668E-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de-DE"/>
          </a:p>
        </c:txPr>
        <c:crossAx val="418561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/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de-DE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0006022128544663"/>
          <c:y val="3.2548283643031299E-2"/>
          <c:w val="0.66177459461741706"/>
          <c:h val="0.8193703060400714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Tabelle1!$A$2</c:f>
              <c:strCache>
                <c:ptCount val="1"/>
                <c:pt idx="0">
                  <c:v>Budget 2022</c:v>
                </c:pt>
              </c:strCache>
            </c:strRef>
          </c:tx>
          <c:spPr>
            <a:pattFill prst="dkDnDiag">
              <a:fgClr>
                <a:schemeClr val="bg1">
                  <a:lumMod val="50000"/>
                </a:schemeClr>
              </a:fgClr>
              <a:bgClr>
                <a:schemeClr val="bg1">
                  <a:lumMod val="85000"/>
                </a:schemeClr>
              </a:bgClr>
            </a:pattFill>
            <a:ln w="12700">
              <a:solidFill>
                <a:schemeClr val="tx1"/>
              </a:solidFill>
            </a:ln>
            <a:effectLst/>
          </c:spPr>
          <c:invertIfNegative val="1"/>
          <c:dLbls>
            <c:numFmt formatCode="#,##0.0" sourceLinked="0"/>
            <c:spPr>
              <a:noFill/>
              <a:ln>
                <a:noFill/>
              </a:ln>
              <a:effectLst>
                <a:glow rad="127000">
                  <a:sysClr val="window" lastClr="FFFFFF"/>
                </a:glow>
              </a:effectLst>
            </c:spPr>
            <c:txPr>
              <a:bodyPr rot="0" vert="horz"/>
              <a:lstStyle/>
              <a:p>
                <a:pPr>
                  <a:defRPr b="1">
                    <a:effectLst>
                      <a:glow rad="127000">
                        <a:schemeClr val="bg1"/>
                      </a:glow>
                    </a:effectLst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w="http://schemas.openxmlformats.org/wordprocessingml/2006/main" xmlns:w15="http://schemas.microsoft.com/office/word/2012/wordml" xmlns:m="http://schemas.openxmlformats.org/officeDocument/2006/math" xmlns:w14="http://schemas.microsoft.com/office/word/2010/wordml" xmlns:wp="http://schemas.openxmlformats.org/drawingml/2006/wordprocessingDrawing" xmlns:wp14="http://schemas.microsoft.com/office/word/2010/wordprocessingDrawing" xmlns:mc="http://schemas.openxmlformats.org/markup-compatibility/2006" xmlns:sl="http://schemas.openxmlformats.org/schemaLibrary/2006/main" xmlns:wne="http://schemas.microsoft.com/office/word/2006/wordml" xmlns:cdr="http://schemas.openxmlformats.org/drawingml/2006/chartDrawing" xmlns:c14="http://schemas.microsoft.com/office/drawing/2007/8/2/chart" xmlns:dgm="http://schemas.openxmlformats.org/drawingml/2006/diagram" xmlns:pic="http://schemas.openxmlformats.org/drawingml/2006/picture" xmlns:xdr="http://schemas.openxmlformats.org/drawingml/2006/spreadsheetDrawing" xmlns:dsp="http://schemas.microsoft.com/office/drawing/2008/diagram" xmlns:xvml="urn:schemas-microsoft-com:office:excel" xmlns:o="urn:schemas-microsoft-com:office:office" xmlns:v="urn:schemas-microsoft-com:vml" xmlns:w10="urn:schemas-microsoft-com:office:word" xmlns:pvml="urn:schemas-microsoft-com:office:powerpoint" xmlns:cppr="http://schemas.microsoft.com/office/2006/coverPageProps" xmlns:odx="http://opendope.org/xpaths" xmlns:odc="http://opendope.org/conditions" xmlns:odq="http://opendope.org/questions" xmlns:oda="http://opendope.org/answers" xmlns:odi="http://opendope.org/components" xmlns:odgm="http://opendope.org/SmartArt/DataHierarchy" xmlns:b="http://schemas.openxmlformats.org/officeDocument/2006/bibliography" xmlns:w16se="http://schemas.microsoft.com/office/word/2015/wordml/symex" xmlns:w16cid="http://schemas.microsoft.com/office/word/2016/wordml/cid" xmlns:wetp="http://schemas.microsoft.com/office/webextensions/taskpanes/2010/11" xmlns:we="http://schemas.microsoft.com/office/webextensions/webextension/2010/11" xmlns:comp="http://schemas.openxmlformats.org/drawingml/2006/compatibility" xmlns:lc="http://schemas.openxmlformats.org/drawingml/2006/lockedCanvas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Tabelle1!$B$1:$H$1</c:f>
              <c:strCache>
                <c:ptCount val="7"/>
                <c:pt idx="0">
                  <c:v>Total Aufwand</c:v>
                </c:pt>
                <c:pt idx="1">
                  <c:v>Transferaufwand</c:v>
                </c:pt>
                <c:pt idx="2">
                  <c:v>Personalaufwand</c:v>
                </c:pt>
                <c:pt idx="3">
                  <c:v>Sach- und übriger Betriebsaufwand</c:v>
                </c:pt>
                <c:pt idx="4">
                  <c:v>Abschreibungen</c:v>
                </c:pt>
                <c:pt idx="5">
                  <c:v>Übrige Aufwandpositionen</c:v>
                </c:pt>
                <c:pt idx="6">
                  <c:v>Ausserordentlicher Aufwand</c:v>
                </c:pt>
              </c:strCache>
            </c:strRef>
          </c:cat>
          <c:val>
            <c:numRef>
              <c:f>Tabelle1!$B$2:$H$2</c:f>
              <c:numCache>
                <c:formatCode>General</c:formatCode>
                <c:ptCount val="7"/>
                <c:pt idx="0" formatCode="\ #,##0.00\ ">
                  <c:v>263.09110000000004</c:v>
                </c:pt>
                <c:pt idx="1">
                  <c:v>73.226500000000001</c:v>
                </c:pt>
                <c:pt idx="2">
                  <c:v>121.8248</c:v>
                </c:pt>
                <c:pt idx="3">
                  <c:v>54.286999999999999</c:v>
                </c:pt>
                <c:pt idx="4">
                  <c:v>11.290100000000001</c:v>
                </c:pt>
                <c:pt idx="5">
                  <c:v>2.4561999999999999</c:v>
                </c:pt>
                <c:pt idx="6">
                  <c:v>6.4999999999999997E-3</c:v>
                </c:pt>
              </c:numCache>
            </c:numRef>
          </c:val>
          <c:extLst xmlns:w="http://schemas.openxmlformats.org/wordprocessingml/2006/main" xmlns:w15="http://schemas.microsoft.com/office/word/2012/wordml" xmlns:m="http://schemas.openxmlformats.org/officeDocument/2006/math" xmlns:w14="http://schemas.microsoft.com/office/word/2010/wordml" xmlns:wp="http://schemas.openxmlformats.org/drawingml/2006/wordprocessingDrawing" xmlns:wp14="http://schemas.microsoft.com/office/word/2010/wordprocessingDrawing" xmlns:mc="http://schemas.openxmlformats.org/markup-compatibility/2006" xmlns:sl="http://schemas.openxmlformats.org/schemaLibrary/2006/main" xmlns:wne="http://schemas.microsoft.com/office/word/2006/wordml" xmlns:cdr="http://schemas.openxmlformats.org/drawingml/2006/chartDrawing" xmlns:c14="http://schemas.microsoft.com/office/drawing/2007/8/2/chart" xmlns:dgm="http://schemas.openxmlformats.org/drawingml/2006/diagram" xmlns:pic="http://schemas.openxmlformats.org/drawingml/2006/picture" xmlns:xdr="http://schemas.openxmlformats.org/drawingml/2006/spreadsheetDrawing" xmlns:dsp="http://schemas.microsoft.com/office/drawing/2008/diagram" xmlns:xvml="urn:schemas-microsoft-com:office:excel" xmlns:o="urn:schemas-microsoft-com:office:office" xmlns:v="urn:schemas-microsoft-com:vml" xmlns:w10="urn:schemas-microsoft-com:office:word" xmlns:pvml="urn:schemas-microsoft-com:office:powerpoint" xmlns:cppr="http://schemas.microsoft.com/office/2006/coverPageProps" xmlns:odx="http://opendope.org/xpaths" xmlns:odc="http://opendope.org/conditions" xmlns:odq="http://opendope.org/questions" xmlns:oda="http://opendope.org/answers" xmlns:odi="http://opendope.org/components" xmlns:odgm="http://opendope.org/SmartArt/DataHierarchy" xmlns:b="http://schemas.openxmlformats.org/officeDocument/2006/bibliography" xmlns:w16se="http://schemas.microsoft.com/office/word/2015/wordml/symex" xmlns:w16cid="http://schemas.microsoft.com/office/word/2016/wordml/cid" xmlns:wetp="http://schemas.microsoft.com/office/webextensions/taskpanes/2010/11" xmlns:we="http://schemas.microsoft.com/office/webextensions/webextension/2010/11" xmlns:comp="http://schemas.openxmlformats.org/drawingml/2006/compatibility" xmlns:lc="http://schemas.openxmlformats.org/drawingml/2006/lockedCanvas">
            <c:ext xmlns:c16="http://schemas.microsoft.com/office/drawing/2014/chart" uri="{C3380CC4-5D6E-409C-BE32-E72D297353CC}">
              <c16:uniqueId val="{00000002-15D7-46D4-A564-C5CA08065245}"/>
            </c:ext>
          </c:extLst>
        </c:ser>
        <c:ser>
          <c:idx val="1"/>
          <c:order val="1"/>
          <c:tx>
            <c:strRef>
              <c:f>Tabelle1!$A$3</c:f>
              <c:strCache>
                <c:ptCount val="1"/>
                <c:pt idx="0">
                  <c:v>Budget 2023</c:v>
                </c:pt>
              </c:strCache>
            </c:strRef>
          </c:tx>
          <c:spPr>
            <a:pattFill prst="dkUpDiag">
              <a:fgClr>
                <a:srgbClr val="C00000"/>
              </a:fgClr>
              <a:bgClr>
                <a:srgbClr val="FF0000"/>
              </a:bgClr>
            </a:pattFill>
            <a:ln w="12700">
              <a:solidFill>
                <a:schemeClr val="tx1"/>
              </a:solidFill>
            </a:ln>
            <a:effectLst/>
          </c:spPr>
          <c:invertIfNegative val="1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>
                    <a:effectLst>
                      <a:glow rad="127000">
                        <a:schemeClr val="bg1"/>
                      </a:glow>
                    </a:effectLst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w="http://schemas.openxmlformats.org/wordprocessingml/2006/main" xmlns:w15="http://schemas.microsoft.com/office/word/2012/wordml" xmlns:m="http://schemas.openxmlformats.org/officeDocument/2006/math" xmlns:w14="http://schemas.microsoft.com/office/word/2010/wordml" xmlns:wp="http://schemas.openxmlformats.org/drawingml/2006/wordprocessingDrawing" xmlns:wp14="http://schemas.microsoft.com/office/word/2010/wordprocessingDrawing" xmlns:mc="http://schemas.openxmlformats.org/markup-compatibility/2006" xmlns:sl="http://schemas.openxmlformats.org/schemaLibrary/2006/main" xmlns:wne="http://schemas.microsoft.com/office/word/2006/wordml" xmlns:cdr="http://schemas.openxmlformats.org/drawingml/2006/chartDrawing" xmlns:c14="http://schemas.microsoft.com/office/drawing/2007/8/2/chart" xmlns:dgm="http://schemas.openxmlformats.org/drawingml/2006/diagram" xmlns:pic="http://schemas.openxmlformats.org/drawingml/2006/picture" xmlns:xdr="http://schemas.openxmlformats.org/drawingml/2006/spreadsheetDrawing" xmlns:dsp="http://schemas.microsoft.com/office/drawing/2008/diagram" xmlns:xvml="urn:schemas-microsoft-com:office:excel" xmlns:o="urn:schemas-microsoft-com:office:office" xmlns:v="urn:schemas-microsoft-com:vml" xmlns:w10="urn:schemas-microsoft-com:office:word" xmlns:pvml="urn:schemas-microsoft-com:office:powerpoint" xmlns:cppr="http://schemas.microsoft.com/office/2006/coverPageProps" xmlns:odx="http://opendope.org/xpaths" xmlns:odc="http://opendope.org/conditions" xmlns:odq="http://opendope.org/questions" xmlns:oda="http://opendope.org/answers" xmlns:odi="http://opendope.org/components" xmlns:odgm="http://opendope.org/SmartArt/DataHierarchy" xmlns:b="http://schemas.openxmlformats.org/officeDocument/2006/bibliography" xmlns:w16se="http://schemas.microsoft.com/office/word/2015/wordml/symex" xmlns:w16cid="http://schemas.microsoft.com/office/word/2016/wordml/cid" xmlns:wetp="http://schemas.microsoft.com/office/webextensions/taskpanes/2010/11" xmlns:we="http://schemas.microsoft.com/office/webextensions/webextension/2010/11" xmlns:comp="http://schemas.openxmlformats.org/drawingml/2006/compatibility" xmlns:lc="http://schemas.openxmlformats.org/drawingml/2006/lockedCanvas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Tabelle1!$B$1:$H$1</c:f>
              <c:strCache>
                <c:ptCount val="7"/>
                <c:pt idx="0">
                  <c:v>Total Aufwand</c:v>
                </c:pt>
                <c:pt idx="1">
                  <c:v>Transferaufwand</c:v>
                </c:pt>
                <c:pt idx="2">
                  <c:v>Personalaufwand</c:v>
                </c:pt>
                <c:pt idx="3">
                  <c:v>Sach- und übriger Betriebsaufwand</c:v>
                </c:pt>
                <c:pt idx="4">
                  <c:v>Abschreibungen</c:v>
                </c:pt>
                <c:pt idx="5">
                  <c:v>Übrige Aufwandpositionen</c:v>
                </c:pt>
                <c:pt idx="6">
                  <c:v>Ausserordentlicher Aufwand</c:v>
                </c:pt>
              </c:strCache>
            </c:strRef>
          </c:cat>
          <c:val>
            <c:numRef>
              <c:f>Tabelle1!$B$3:$H$3</c:f>
              <c:numCache>
                <c:formatCode>General</c:formatCode>
                <c:ptCount val="7"/>
                <c:pt idx="0" formatCode="\ #,##0.00\ ">
                  <c:v>279.66870000000006</c:v>
                </c:pt>
                <c:pt idx="1">
                  <c:v>108.2948</c:v>
                </c:pt>
                <c:pt idx="2">
                  <c:v>101.0868</c:v>
                </c:pt>
                <c:pt idx="3">
                  <c:v>55.772300000000001</c:v>
                </c:pt>
                <c:pt idx="4">
                  <c:v>12.0411</c:v>
                </c:pt>
                <c:pt idx="5">
                  <c:v>2.4737</c:v>
                </c:pt>
                <c:pt idx="6">
                  <c:v>0</c:v>
                </c:pt>
              </c:numCache>
            </c:numRef>
          </c:val>
          <c:extLst xmlns:w="http://schemas.openxmlformats.org/wordprocessingml/2006/main" xmlns:w15="http://schemas.microsoft.com/office/word/2012/wordml" xmlns:m="http://schemas.openxmlformats.org/officeDocument/2006/math" xmlns:w14="http://schemas.microsoft.com/office/word/2010/wordml" xmlns:wp="http://schemas.openxmlformats.org/drawingml/2006/wordprocessingDrawing" xmlns:wp14="http://schemas.microsoft.com/office/word/2010/wordprocessingDrawing" xmlns:mc="http://schemas.openxmlformats.org/markup-compatibility/2006" xmlns:sl="http://schemas.openxmlformats.org/schemaLibrary/2006/main" xmlns:wne="http://schemas.microsoft.com/office/word/2006/wordml" xmlns:cdr="http://schemas.openxmlformats.org/drawingml/2006/chartDrawing" xmlns:c14="http://schemas.microsoft.com/office/drawing/2007/8/2/chart" xmlns:dgm="http://schemas.openxmlformats.org/drawingml/2006/diagram" xmlns:pic="http://schemas.openxmlformats.org/drawingml/2006/picture" xmlns:xdr="http://schemas.openxmlformats.org/drawingml/2006/spreadsheetDrawing" xmlns:dsp="http://schemas.microsoft.com/office/drawing/2008/diagram" xmlns:xvml="urn:schemas-microsoft-com:office:excel" xmlns:o="urn:schemas-microsoft-com:office:office" xmlns:v="urn:schemas-microsoft-com:vml" xmlns:w10="urn:schemas-microsoft-com:office:word" xmlns:pvml="urn:schemas-microsoft-com:office:powerpoint" xmlns:cppr="http://schemas.microsoft.com/office/2006/coverPageProps" xmlns:odx="http://opendope.org/xpaths" xmlns:odc="http://opendope.org/conditions" xmlns:odq="http://opendope.org/questions" xmlns:oda="http://opendope.org/answers" xmlns:odi="http://opendope.org/components" xmlns:odgm="http://opendope.org/SmartArt/DataHierarchy" xmlns:b="http://schemas.openxmlformats.org/officeDocument/2006/bibliography" xmlns:w16se="http://schemas.microsoft.com/office/word/2015/wordml/symex" xmlns:w16cid="http://schemas.microsoft.com/office/word/2016/wordml/cid" xmlns:wetp="http://schemas.microsoft.com/office/webextensions/taskpanes/2010/11" xmlns:we="http://schemas.microsoft.com/office/webextensions/webextension/2010/11" xmlns:comp="http://schemas.openxmlformats.org/drawingml/2006/compatibility" xmlns:lc="http://schemas.openxmlformats.org/drawingml/2006/lockedCanvas">
            <c:ext xmlns:c16="http://schemas.microsoft.com/office/drawing/2014/chart" uri="{C3380CC4-5D6E-409C-BE32-E72D297353CC}">
              <c16:uniqueId val="{00000006-15D7-46D4-A564-C5CA080652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357679232"/>
        <c:axId val="357677272"/>
      </c:barChart>
      <c:catAx>
        <c:axId val="357679232"/>
        <c:scaling>
          <c:orientation val="minMax"/>
        </c:scaling>
        <c:delete val="0"/>
        <c:axPos val="l"/>
        <c:numFmt formatCode="#,##0.00" sourceLinked="0"/>
        <c:majorTickMark val="none"/>
        <c:minorTickMark val="none"/>
        <c:tickLblPos val="low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de-DE"/>
          </a:p>
        </c:txPr>
        <c:crossAx val="357677272"/>
        <c:crosses val="autoZero"/>
        <c:auto val="1"/>
        <c:lblAlgn val="ctr"/>
        <c:lblOffset val="100"/>
        <c:tickLblSkip val="1"/>
        <c:noMultiLvlLbl val="0"/>
      </c:catAx>
      <c:valAx>
        <c:axId val="3576772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0"/>
        <c:majorTickMark val="none"/>
        <c:minorTickMark val="none"/>
        <c:tickLblPos val="low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de-DE"/>
          </a:p>
        </c:txPr>
        <c:crossAx val="3576792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de-DE"/>
        </a:p>
      </c:txPr>
    </c:legend>
    <c:plotVisOnly val="1"/>
    <c:dispBlanksAs val="gap"/>
    <c:showDLblsOverMax val="0"/>
  </c:chart>
  <c:spPr>
    <a:solidFill>
      <a:srgbClr val="FFFFFF"/>
    </a:solidFill>
    <a:ln w="9525" cap="flat" cmpd="sng" algn="ctr">
      <a:noFill/>
      <a:round/>
    </a:ln>
    <a:effectLst/>
  </c:spPr>
  <c:txPr>
    <a:bodyPr/>
    <a:lstStyle/>
    <a:p>
      <a:pPr>
        <a:defRPr sz="1100">
          <a:latin typeface="Arial Narrow" panose="020B0606020202030204" pitchFamily="34" charset="0"/>
        </a:defRPr>
      </a:pPr>
      <a:endParaRPr lang="de-DE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Tabelle1!$A$2</c:f>
              <c:strCache>
                <c:ptCount val="1"/>
                <c:pt idx="0">
                  <c:v>Budget 2022</c:v>
                </c:pt>
              </c:strCache>
            </c:strRef>
          </c:tx>
          <c:spPr>
            <a:pattFill prst="dkDnDiag">
              <a:fgClr>
                <a:sysClr val="window" lastClr="FFFFFF">
                  <a:lumMod val="50000"/>
                </a:sysClr>
              </a:fgClr>
              <a:bgClr>
                <a:sysClr val="window" lastClr="FFFFFF">
                  <a:lumMod val="85000"/>
                </a:sysClr>
              </a:bgClr>
            </a:pattFill>
            <a:ln w="12700">
              <a:solidFill>
                <a:schemeClr val="tx1"/>
              </a:solidFill>
            </a:ln>
            <a:effectLst/>
          </c:spPr>
          <c:invertIfNegative val="1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>
                    <a:effectLst>
                      <a:glow rad="127000">
                        <a:schemeClr val="bg1"/>
                      </a:glow>
                    </a:effectLst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lc="http://schemas.openxmlformats.org/drawingml/2006/lockedCanvas" xmlns:comp="http://schemas.openxmlformats.org/drawingml/2006/compatibility" xmlns:we="http://schemas.microsoft.com/office/webextensions/webextension/2010/11" xmlns:wetp="http://schemas.microsoft.com/office/webextensions/taskpanes/2010/11" xmlns:w16cid="http://schemas.microsoft.com/office/word/2016/wordml/cid" xmlns:w16se="http://schemas.microsoft.com/office/word/2015/wordml/symex" xmlns:b="http://schemas.openxmlformats.org/officeDocument/2006/bibliography" xmlns:odgm="http://opendope.org/SmartArt/DataHierarchy" xmlns:odi="http://opendope.org/components" xmlns:oda="http://opendope.org/answers" xmlns:odq="http://opendope.org/questions" xmlns:odc="http://opendope.org/conditions" xmlns:odx="http://opendope.org/xpaths" xmlns:cppr="http://schemas.microsoft.com/office/2006/coverPageProps" xmlns:pvml="urn:schemas-microsoft-com:office:powerpoint" xmlns:w10="urn:schemas-microsoft-com:office:word" xmlns:v="urn:schemas-microsoft-com:vml" xmlns:o="urn:schemas-microsoft-com:office:office" xmlns:xvml="urn:schemas-microsoft-com:office:excel" xmlns:dsp="http://schemas.microsoft.com/office/drawing/2008/diagram" xmlns:xdr="http://schemas.openxmlformats.org/drawingml/2006/spreadsheetDrawing" xmlns:pic="http://schemas.openxmlformats.org/drawingml/2006/picture" xmlns:dgm="http://schemas.openxmlformats.org/drawingml/2006/diagram" xmlns:c14="http://schemas.microsoft.com/office/drawing/2007/8/2/chart" xmlns:cdr="http://schemas.openxmlformats.org/drawingml/2006/chartDrawing" xmlns:wne="http://schemas.microsoft.com/office/word/2006/wordml" xmlns:sl="http://schemas.openxmlformats.org/schemaLibrary/2006/main" xmlns:mc="http://schemas.openxmlformats.org/markup-compatibility/2006" xmlns:wp14="http://schemas.microsoft.com/office/word/2010/wordprocessingDrawing" xmlns:wp="http://schemas.openxmlformats.org/drawingml/2006/wordprocessingDrawing" xmlns:w14="http://schemas.microsoft.com/office/word/2010/wordml" xmlns:m="http://schemas.openxmlformats.org/officeDocument/2006/math" xmlns:w15="http://schemas.microsoft.com/office/word/2012/wordml" xmlns:w="http://schemas.openxmlformats.org/wordprocessingml/2006/main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Tabelle1!$B$1:$H$1</c:f>
              <c:strCache>
                <c:ptCount val="7"/>
                <c:pt idx="0">
                  <c:v>Total Ertrag</c:v>
                </c:pt>
                <c:pt idx="1">
                  <c:v>Fiskalertrag</c:v>
                </c:pt>
                <c:pt idx="2">
                  <c:v>Entgelte</c:v>
                </c:pt>
                <c:pt idx="3">
                  <c:v>Transferertrag</c:v>
                </c:pt>
                <c:pt idx="4">
                  <c:v>Übrige Ertragspositionen</c:v>
                </c:pt>
                <c:pt idx="5">
                  <c:v>Ausserordentlicher Ertrag</c:v>
                </c:pt>
                <c:pt idx="6">
                  <c:v>Verschiedene Erträge</c:v>
                </c:pt>
              </c:strCache>
            </c:strRef>
          </c:cat>
          <c:val>
            <c:numRef>
              <c:f>Tabelle1!$B$2:$H$2</c:f>
              <c:numCache>
                <c:formatCode>\ #,##0.00\ </c:formatCode>
                <c:ptCount val="7"/>
                <c:pt idx="0">
                  <c:v>259.06200000000001</c:v>
                </c:pt>
                <c:pt idx="1">
                  <c:v>140.15</c:v>
                </c:pt>
                <c:pt idx="2">
                  <c:v>59.397599999999997</c:v>
                </c:pt>
                <c:pt idx="3">
                  <c:v>44.5199</c:v>
                </c:pt>
                <c:pt idx="4">
                  <c:v>8.1557999999999993</c:v>
                </c:pt>
                <c:pt idx="5">
                  <c:v>3.5728</c:v>
                </c:pt>
                <c:pt idx="6">
                  <c:v>3.2658999999999998</c:v>
                </c:pt>
              </c:numCache>
            </c:numRef>
          </c:val>
          <c:extLst xmlns:lc="http://schemas.openxmlformats.org/drawingml/2006/lockedCanvas" xmlns:comp="http://schemas.openxmlformats.org/drawingml/2006/compatibility" xmlns:we="http://schemas.microsoft.com/office/webextensions/webextension/2010/11" xmlns:wetp="http://schemas.microsoft.com/office/webextensions/taskpanes/2010/11" xmlns:w16cid="http://schemas.microsoft.com/office/word/2016/wordml/cid" xmlns:w16se="http://schemas.microsoft.com/office/word/2015/wordml/symex" xmlns:b="http://schemas.openxmlformats.org/officeDocument/2006/bibliography" xmlns:odgm="http://opendope.org/SmartArt/DataHierarchy" xmlns:odi="http://opendope.org/components" xmlns:oda="http://opendope.org/answers" xmlns:odq="http://opendope.org/questions" xmlns:odc="http://opendope.org/conditions" xmlns:odx="http://opendope.org/xpaths" xmlns:cppr="http://schemas.microsoft.com/office/2006/coverPageProps" xmlns:pvml="urn:schemas-microsoft-com:office:powerpoint" xmlns:w10="urn:schemas-microsoft-com:office:word" xmlns:v="urn:schemas-microsoft-com:vml" xmlns:o="urn:schemas-microsoft-com:office:office" xmlns:xvml="urn:schemas-microsoft-com:office:excel" xmlns:dsp="http://schemas.microsoft.com/office/drawing/2008/diagram" xmlns:xdr="http://schemas.openxmlformats.org/drawingml/2006/spreadsheetDrawing" xmlns:pic="http://schemas.openxmlformats.org/drawingml/2006/picture" xmlns:dgm="http://schemas.openxmlformats.org/drawingml/2006/diagram" xmlns:c14="http://schemas.microsoft.com/office/drawing/2007/8/2/chart" xmlns:cdr="http://schemas.openxmlformats.org/drawingml/2006/chartDrawing" xmlns:wne="http://schemas.microsoft.com/office/word/2006/wordml" xmlns:sl="http://schemas.openxmlformats.org/schemaLibrary/2006/main" xmlns:mc="http://schemas.openxmlformats.org/markup-compatibility/2006" xmlns:wp14="http://schemas.microsoft.com/office/word/2010/wordprocessingDrawing" xmlns:wp="http://schemas.openxmlformats.org/drawingml/2006/wordprocessingDrawing" xmlns:w14="http://schemas.microsoft.com/office/word/2010/wordml" xmlns:m="http://schemas.openxmlformats.org/officeDocument/2006/math" xmlns:w15="http://schemas.microsoft.com/office/word/2012/wordml" xmlns:w="http://schemas.openxmlformats.org/wordprocessingml/2006/main">
            <c:ext xmlns:c16="http://schemas.microsoft.com/office/drawing/2014/chart" uri="{C3380CC4-5D6E-409C-BE32-E72D297353CC}">
              <c16:uniqueId val="{00000000-7AF5-4F67-B2FB-AE6B753CA08E}"/>
            </c:ext>
          </c:extLst>
        </c:ser>
        <c:ser>
          <c:idx val="1"/>
          <c:order val="1"/>
          <c:tx>
            <c:strRef>
              <c:f>Tabelle1!$A$3</c:f>
              <c:strCache>
                <c:ptCount val="1"/>
                <c:pt idx="0">
                  <c:v>Budget 2023</c:v>
                </c:pt>
              </c:strCache>
            </c:strRef>
          </c:tx>
          <c:spPr>
            <a:pattFill prst="dkUpDiag">
              <a:fgClr>
                <a:srgbClr val="008000"/>
              </a:fgClr>
              <a:bgClr>
                <a:srgbClr val="33CC33"/>
              </a:bgClr>
            </a:pattFill>
            <a:ln w="12700">
              <a:solidFill>
                <a:schemeClr val="tx1"/>
              </a:solidFill>
            </a:ln>
            <a:effectLst/>
          </c:spPr>
          <c:invertIfNegative val="1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>
                    <a:effectLst>
                      <a:glow rad="127000">
                        <a:schemeClr val="bg1"/>
                      </a:glow>
                    </a:effectLst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lc="http://schemas.openxmlformats.org/drawingml/2006/lockedCanvas" xmlns:comp="http://schemas.openxmlformats.org/drawingml/2006/compatibility" xmlns:we="http://schemas.microsoft.com/office/webextensions/webextension/2010/11" xmlns:wetp="http://schemas.microsoft.com/office/webextensions/taskpanes/2010/11" xmlns:w16cid="http://schemas.microsoft.com/office/word/2016/wordml/cid" xmlns:w16se="http://schemas.microsoft.com/office/word/2015/wordml/symex" xmlns:b="http://schemas.openxmlformats.org/officeDocument/2006/bibliography" xmlns:odgm="http://opendope.org/SmartArt/DataHierarchy" xmlns:odi="http://opendope.org/components" xmlns:oda="http://opendope.org/answers" xmlns:odq="http://opendope.org/questions" xmlns:odc="http://opendope.org/conditions" xmlns:odx="http://opendope.org/xpaths" xmlns:cppr="http://schemas.microsoft.com/office/2006/coverPageProps" xmlns:pvml="urn:schemas-microsoft-com:office:powerpoint" xmlns:w10="urn:schemas-microsoft-com:office:word" xmlns:v="urn:schemas-microsoft-com:vml" xmlns:o="urn:schemas-microsoft-com:office:office" xmlns:xvml="urn:schemas-microsoft-com:office:excel" xmlns:dsp="http://schemas.microsoft.com/office/drawing/2008/diagram" xmlns:xdr="http://schemas.openxmlformats.org/drawingml/2006/spreadsheetDrawing" xmlns:pic="http://schemas.openxmlformats.org/drawingml/2006/picture" xmlns:dgm="http://schemas.openxmlformats.org/drawingml/2006/diagram" xmlns:c14="http://schemas.microsoft.com/office/drawing/2007/8/2/chart" xmlns:cdr="http://schemas.openxmlformats.org/drawingml/2006/chartDrawing" xmlns:wne="http://schemas.microsoft.com/office/word/2006/wordml" xmlns:sl="http://schemas.openxmlformats.org/schemaLibrary/2006/main" xmlns:mc="http://schemas.openxmlformats.org/markup-compatibility/2006" xmlns:wp14="http://schemas.microsoft.com/office/word/2010/wordprocessingDrawing" xmlns:wp="http://schemas.openxmlformats.org/drawingml/2006/wordprocessingDrawing" xmlns:w14="http://schemas.microsoft.com/office/word/2010/wordml" xmlns:m="http://schemas.openxmlformats.org/officeDocument/2006/math" xmlns:w15="http://schemas.microsoft.com/office/word/2012/wordml" xmlns:w="http://schemas.openxmlformats.org/wordprocessingml/2006/main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Tabelle1!$B$1:$H$1</c:f>
              <c:strCache>
                <c:ptCount val="7"/>
                <c:pt idx="0">
                  <c:v>Total Ertrag</c:v>
                </c:pt>
                <c:pt idx="1">
                  <c:v>Fiskalertrag</c:v>
                </c:pt>
                <c:pt idx="2">
                  <c:v>Entgelte</c:v>
                </c:pt>
                <c:pt idx="3">
                  <c:v>Transferertrag</c:v>
                </c:pt>
                <c:pt idx="4">
                  <c:v>Übrige Ertragspositionen</c:v>
                </c:pt>
                <c:pt idx="5">
                  <c:v>Ausserordentlicher Ertrag</c:v>
                </c:pt>
                <c:pt idx="6">
                  <c:v>Verschiedene Erträge</c:v>
                </c:pt>
              </c:strCache>
            </c:strRef>
          </c:cat>
          <c:val>
            <c:numRef>
              <c:f>Tabelle1!$B$3:$H$3</c:f>
              <c:numCache>
                <c:formatCode>\ #,##0.00\ </c:formatCode>
                <c:ptCount val="7"/>
                <c:pt idx="0">
                  <c:v>278.49580000000003</c:v>
                </c:pt>
                <c:pt idx="1">
                  <c:v>151.095</c:v>
                </c:pt>
                <c:pt idx="2">
                  <c:v>60.439599999999999</c:v>
                </c:pt>
                <c:pt idx="3">
                  <c:v>47.866799999999998</c:v>
                </c:pt>
                <c:pt idx="4">
                  <c:v>10.3475</c:v>
                </c:pt>
                <c:pt idx="5">
                  <c:v>6.4588000000000001</c:v>
                </c:pt>
                <c:pt idx="6">
                  <c:v>2.2881</c:v>
                </c:pt>
              </c:numCache>
            </c:numRef>
          </c:val>
          <c:extLst xmlns:lc="http://schemas.openxmlformats.org/drawingml/2006/lockedCanvas" xmlns:comp="http://schemas.openxmlformats.org/drawingml/2006/compatibility" xmlns:we="http://schemas.microsoft.com/office/webextensions/webextension/2010/11" xmlns:wetp="http://schemas.microsoft.com/office/webextensions/taskpanes/2010/11" xmlns:w16cid="http://schemas.microsoft.com/office/word/2016/wordml/cid" xmlns:w16se="http://schemas.microsoft.com/office/word/2015/wordml/symex" xmlns:b="http://schemas.openxmlformats.org/officeDocument/2006/bibliography" xmlns:odgm="http://opendope.org/SmartArt/DataHierarchy" xmlns:odi="http://opendope.org/components" xmlns:oda="http://opendope.org/answers" xmlns:odq="http://opendope.org/questions" xmlns:odc="http://opendope.org/conditions" xmlns:odx="http://opendope.org/xpaths" xmlns:cppr="http://schemas.microsoft.com/office/2006/coverPageProps" xmlns:pvml="urn:schemas-microsoft-com:office:powerpoint" xmlns:w10="urn:schemas-microsoft-com:office:word" xmlns:v="urn:schemas-microsoft-com:vml" xmlns:o="urn:schemas-microsoft-com:office:office" xmlns:xvml="urn:schemas-microsoft-com:office:excel" xmlns:dsp="http://schemas.microsoft.com/office/drawing/2008/diagram" xmlns:xdr="http://schemas.openxmlformats.org/drawingml/2006/spreadsheetDrawing" xmlns:pic="http://schemas.openxmlformats.org/drawingml/2006/picture" xmlns:dgm="http://schemas.openxmlformats.org/drawingml/2006/diagram" xmlns:c14="http://schemas.microsoft.com/office/drawing/2007/8/2/chart" xmlns:cdr="http://schemas.openxmlformats.org/drawingml/2006/chartDrawing" xmlns:wne="http://schemas.microsoft.com/office/word/2006/wordml" xmlns:sl="http://schemas.openxmlformats.org/schemaLibrary/2006/main" xmlns:mc="http://schemas.openxmlformats.org/markup-compatibility/2006" xmlns:wp14="http://schemas.microsoft.com/office/word/2010/wordprocessingDrawing" xmlns:wp="http://schemas.openxmlformats.org/drawingml/2006/wordprocessingDrawing" xmlns:w14="http://schemas.microsoft.com/office/word/2010/wordml" xmlns:m="http://schemas.openxmlformats.org/officeDocument/2006/math" xmlns:w15="http://schemas.microsoft.com/office/word/2012/wordml" xmlns:w="http://schemas.openxmlformats.org/wordprocessingml/2006/main">
            <c:ext xmlns:c16="http://schemas.microsoft.com/office/drawing/2014/chart" uri="{C3380CC4-5D6E-409C-BE32-E72D297353CC}">
              <c16:uniqueId val="{00000001-7AF5-4F67-B2FB-AE6B753CA0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416544712"/>
        <c:axId val="416545104"/>
      </c:barChart>
      <c:catAx>
        <c:axId val="416544712"/>
        <c:scaling>
          <c:orientation val="minMax"/>
        </c:scaling>
        <c:delete val="0"/>
        <c:axPos val="l"/>
        <c:numFmt formatCode="#,##0.00" sourceLinked="0"/>
        <c:majorTickMark val="none"/>
        <c:minorTickMark val="none"/>
        <c:tickLblPos val="low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de-DE"/>
          </a:p>
        </c:txPr>
        <c:crossAx val="416545104"/>
        <c:crosses val="autoZero"/>
        <c:auto val="1"/>
        <c:lblAlgn val="ctr"/>
        <c:lblOffset val="100"/>
        <c:tickLblSkip val="1"/>
        <c:noMultiLvlLbl val="0"/>
      </c:catAx>
      <c:valAx>
        <c:axId val="4165451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0"/>
        <c:majorTickMark val="none"/>
        <c:minorTickMark val="none"/>
        <c:tickLblPos val="low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de-DE"/>
          </a:p>
        </c:txPr>
        <c:crossAx val="4165447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de-DE"/>
        </a:p>
      </c:txPr>
    </c:legend>
    <c:plotVisOnly val="1"/>
    <c:dispBlanksAs val="gap"/>
    <c:showDLblsOverMax val="0"/>
  </c:chart>
  <c:spPr>
    <a:solidFill>
      <a:srgbClr val="FFFFFF"/>
    </a:solidFill>
    <a:ln w="9525" cap="flat" cmpd="sng" algn="ctr">
      <a:noFill/>
      <a:round/>
    </a:ln>
    <a:effectLst/>
  </c:spPr>
  <c:txPr>
    <a:bodyPr/>
    <a:lstStyle/>
    <a:p>
      <a:pPr>
        <a:defRPr sz="1100">
          <a:latin typeface="Arial Narrow" panose="020B0606020202030204" pitchFamily="34" charset="0"/>
        </a:defRPr>
      </a:pPr>
      <a:endParaRPr lang="de-DE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32598781275154"/>
          <c:y val="5.7864281956864806E-2"/>
          <c:w val="0.84294941532879619"/>
          <c:h val="0.658128703100879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Steuern!$A$31</c:f>
              <c:strCache>
                <c:ptCount val="1"/>
                <c:pt idx="0">
                  <c:v>Direkte Steuern natürlicher Personen</c:v>
                </c:pt>
              </c:strCache>
            </c:strRef>
          </c:tx>
          <c:spPr>
            <a:pattFill prst="dkUpDiag">
              <a:fgClr>
                <a:srgbClr val="006600"/>
              </a:fgClr>
              <a:bgClr>
                <a:srgbClr val="00B400"/>
              </a:bgClr>
            </a:pattFill>
            <a:ln>
              <a:solidFill>
                <a:sysClr val="windowText" lastClr="00000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effectLst>
                      <a:glow rad="139700">
                        <a:schemeClr val="bg1"/>
                      </a:glow>
                    </a:effectLst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Steuern!$B$30:$E$30</c:f>
              <c:strCache>
                <c:ptCount val="4"/>
                <c:pt idx="0">
                  <c:v>Rechnung 2021</c:v>
                </c:pt>
                <c:pt idx="1">
                  <c:v>Budget 2022</c:v>
                </c:pt>
                <c:pt idx="2">
                  <c:v>Prognose 2022</c:v>
                </c:pt>
                <c:pt idx="3">
                  <c:v>Budget 2023</c:v>
                </c:pt>
              </c:strCache>
            </c:strRef>
          </c:cat>
          <c:val>
            <c:numRef>
              <c:f>Steuern!$B$31:$E$31</c:f>
              <c:numCache>
                <c:formatCode>#,##0.0</c:formatCode>
                <c:ptCount val="4"/>
                <c:pt idx="0">
                  <c:v>104510352.552</c:v>
                </c:pt>
                <c:pt idx="1">
                  <c:v>101350000</c:v>
                </c:pt>
                <c:pt idx="2">
                  <c:v>101750000</c:v>
                </c:pt>
                <c:pt idx="3">
                  <c:v>100395000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BCB-4F17-91A2-EDA0DC9E0BA3}"/>
            </c:ext>
          </c:extLst>
        </c:ser>
        <c:ser>
          <c:idx val="2"/>
          <c:order val="1"/>
          <c:tx>
            <c:strRef>
              <c:f>Steuern!$A$33</c:f>
              <c:strCache>
                <c:ptCount val="1"/>
                <c:pt idx="0">
                  <c:v>Besitz und Aufwandsteuern</c:v>
                </c:pt>
              </c:strCache>
            </c:strRef>
          </c:tx>
          <c:spPr>
            <a:solidFill>
              <a:srgbClr val="006600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effectLst>
                      <a:glow rad="139700">
                        <a:schemeClr val="bg1"/>
                      </a:glow>
                    </a:effectLst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Steuern!$B$30:$E$30</c:f>
              <c:strCache>
                <c:ptCount val="4"/>
                <c:pt idx="0">
                  <c:v>Rechnung 2021</c:v>
                </c:pt>
                <c:pt idx="1">
                  <c:v>Budget 2022</c:v>
                </c:pt>
                <c:pt idx="2">
                  <c:v>Prognose 2022</c:v>
                </c:pt>
                <c:pt idx="3">
                  <c:v>Budget 2023</c:v>
                </c:pt>
              </c:strCache>
            </c:strRef>
          </c:cat>
          <c:val>
            <c:numRef>
              <c:f>Steuern!$B$33:$E$33</c:f>
              <c:numCache>
                <c:formatCode>#,##0.0</c:formatCode>
                <c:ptCount val="4"/>
                <c:pt idx="0">
                  <c:v>203815</c:v>
                </c:pt>
                <c:pt idx="1">
                  <c:v>200000</c:v>
                </c:pt>
                <c:pt idx="2">
                  <c:v>200000</c:v>
                </c:pt>
                <c:pt idx="3">
                  <c:v>200000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BCB-4F17-91A2-EDA0DC9E0BA3}"/>
            </c:ext>
          </c:extLst>
        </c:ser>
        <c:ser>
          <c:idx val="1"/>
          <c:order val="2"/>
          <c:tx>
            <c:strRef>
              <c:f>Steuern!$A$32</c:f>
              <c:strCache>
                <c:ptCount val="1"/>
                <c:pt idx="0">
                  <c:v>Direkte Steuern juristische Personen</c:v>
                </c:pt>
              </c:strCache>
            </c:strRef>
          </c:tx>
          <c:spPr>
            <a:pattFill prst="diagBrick">
              <a:fgClr>
                <a:srgbClr val="00B400"/>
              </a:fgClr>
              <a:bgClr>
                <a:srgbClr val="BADBA5"/>
              </a:bgClr>
            </a:pattFill>
            <a:ln>
              <a:solidFill>
                <a:sysClr val="windowText" lastClr="00000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effectLst>
                      <a:glow rad="139700">
                        <a:schemeClr val="bg1"/>
                      </a:glow>
                    </a:effectLst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Steuern!$B$30:$E$30</c:f>
              <c:strCache>
                <c:ptCount val="4"/>
                <c:pt idx="0">
                  <c:v>Rechnung 2021</c:v>
                </c:pt>
                <c:pt idx="1">
                  <c:v>Budget 2022</c:v>
                </c:pt>
                <c:pt idx="2">
                  <c:v>Prognose 2022</c:v>
                </c:pt>
                <c:pt idx="3">
                  <c:v>Budget 2023</c:v>
                </c:pt>
              </c:strCache>
            </c:strRef>
          </c:cat>
          <c:val>
            <c:numRef>
              <c:f>Steuern!$B$32:$E$32</c:f>
              <c:numCache>
                <c:formatCode>#,##0.0</c:formatCode>
                <c:ptCount val="4"/>
                <c:pt idx="0">
                  <c:v>52710951.649999999</c:v>
                </c:pt>
                <c:pt idx="1">
                  <c:v>36000000</c:v>
                </c:pt>
                <c:pt idx="2">
                  <c:v>47000000</c:v>
                </c:pt>
                <c:pt idx="3">
                  <c:v>47000000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BCB-4F17-91A2-EDA0DC9E0BA3}"/>
            </c:ext>
          </c:extLst>
        </c:ser>
        <c:ser>
          <c:idx val="3"/>
          <c:order val="3"/>
          <c:tx>
            <c:strRef>
              <c:f>Steuern!$A$34</c:f>
              <c:strCache>
                <c:ptCount val="1"/>
                <c:pt idx="0">
                  <c:v>übrige Direkte Steuern</c:v>
                </c:pt>
              </c:strCache>
            </c:strRef>
          </c:tx>
          <c:spPr>
            <a:solidFill>
              <a:srgbClr val="91E901"/>
            </a:solidFill>
            <a:ln w="9525">
              <a:solidFill>
                <a:sysClr val="windowText" lastClr="00000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effectLst>
                      <a:glow rad="139700">
                        <a:schemeClr val="bg1"/>
                      </a:glow>
                    </a:effectLst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noFill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Steuern!$B$30:$E$30</c:f>
              <c:strCache>
                <c:ptCount val="4"/>
                <c:pt idx="0">
                  <c:v>Rechnung 2021</c:v>
                </c:pt>
                <c:pt idx="1">
                  <c:v>Budget 2022</c:v>
                </c:pt>
                <c:pt idx="2">
                  <c:v>Prognose 2022</c:v>
                </c:pt>
                <c:pt idx="3">
                  <c:v>Budget 2023</c:v>
                </c:pt>
              </c:strCache>
            </c:strRef>
          </c:cat>
          <c:val>
            <c:numRef>
              <c:f>Steuern!$B$34:$E$34</c:f>
              <c:numCache>
                <c:formatCode>#,##0.0</c:formatCode>
                <c:ptCount val="4"/>
                <c:pt idx="0">
                  <c:v>4239694.75</c:v>
                </c:pt>
                <c:pt idx="1">
                  <c:v>2600000</c:v>
                </c:pt>
                <c:pt idx="2">
                  <c:v>4800000</c:v>
                </c:pt>
                <c:pt idx="3">
                  <c:v>3500000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BCB-4F17-91A2-EDA0DC9E0B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100"/>
        <c:axId val="396580696"/>
        <c:axId val="396581088"/>
      </c:barChart>
      <c:lineChart>
        <c:grouping val="standard"/>
        <c:varyColors val="0"/>
        <c:ser>
          <c:idx val="4"/>
          <c:order val="4"/>
          <c:tx>
            <c:strRef>
              <c:f>Steuern!$A$35</c:f>
              <c:strCache>
                <c:ptCount val="1"/>
                <c:pt idx="0">
                  <c:v>Total</c:v>
                </c:pt>
              </c:strCache>
            </c:strRef>
          </c:tx>
          <c:spPr>
            <a:ln w="9525" cap="rnd">
              <a:noFill/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9532716319501912E-2"/>
                  <c:y val="-3.544167171411266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0865119295135009E-2"/>
                      <c:h val="4.934536644457903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8-2BCB-4F17-91A2-EDA0DC9E0BA3}"/>
                </c:ext>
              </c:extLst>
            </c:dLbl>
            <c:dLbl>
              <c:idx val="1"/>
              <c:layout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1014739858836547E-2"/>
                      <c:h val="4.934512416717141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D7D7-44CB-83B5-10BB93EB9896}"/>
                </c:ext>
              </c:extLst>
            </c:dLbl>
            <c:dLbl>
              <c:idx val="2"/>
              <c:layout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1014739858836547E-2"/>
                      <c:h val="4.934512416717141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D7D7-44CB-83B5-10BB93EB9896}"/>
                </c:ext>
              </c:extLst>
            </c:dLbl>
            <c:dLbl>
              <c:idx val="3"/>
              <c:layout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1014739858836547E-2"/>
                      <c:h val="4.934512416717141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D7D7-44CB-83B5-10BB93EB9896}"/>
                </c:ext>
              </c:extLst>
            </c:dLbl>
            <c:spPr>
              <a:solidFill>
                <a:schemeClr val="lt1"/>
              </a:solidFill>
              <a:ln w="12700">
                <a:solidFill>
                  <a:sysClr val="windowText" lastClr="000000"/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oundRec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0"/>
              </c:ext>
            </c:extLst>
          </c:dLbls>
          <c:cat>
            <c:strRef>
              <c:f>Steuern!$B$30:$E$30</c:f>
              <c:strCache>
                <c:ptCount val="4"/>
                <c:pt idx="0">
                  <c:v>Rechnung 2021</c:v>
                </c:pt>
                <c:pt idx="1">
                  <c:v>Budget 2022</c:v>
                </c:pt>
                <c:pt idx="2">
                  <c:v>Prognose 2022</c:v>
                </c:pt>
                <c:pt idx="3">
                  <c:v>Budget 2023</c:v>
                </c:pt>
              </c:strCache>
            </c:strRef>
          </c:cat>
          <c:val>
            <c:numRef>
              <c:f>Steuern!$B$35:$E$35</c:f>
              <c:numCache>
                <c:formatCode>#,##0.0</c:formatCode>
                <c:ptCount val="4"/>
                <c:pt idx="0">
                  <c:v>161664813.95199999</c:v>
                </c:pt>
                <c:pt idx="1">
                  <c:v>140150000</c:v>
                </c:pt>
                <c:pt idx="2">
                  <c:v>153750000</c:v>
                </c:pt>
                <c:pt idx="3">
                  <c:v>151095000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2BCB-4F17-91A2-EDA0DC9E0B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96580696"/>
        <c:axId val="396581088"/>
      </c:lineChart>
      <c:catAx>
        <c:axId val="396580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ysClr val="windowText" lastClr="000000"/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de-DE"/>
          </a:p>
        </c:txPr>
        <c:crossAx val="396581088"/>
        <c:crosses val="autoZero"/>
        <c:auto val="1"/>
        <c:lblAlgn val="ctr"/>
        <c:lblOffset val="100"/>
        <c:noMultiLvlLbl val="0"/>
      </c:catAx>
      <c:valAx>
        <c:axId val="3965810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de-DE"/>
          </a:p>
        </c:txPr>
        <c:crossAx val="396580696"/>
        <c:crosses val="autoZero"/>
        <c:crossBetween val="between"/>
        <c:dispUnits>
          <c:builtInUnit val="millions"/>
          <c:dispUnitsLbl>
            <c:layout/>
            <c:tx>
              <c:rich>
                <a:bodyPr rot="-5400000" spcFirstLastPara="1" vertOverflow="ellipsis" vert="horz" wrap="square" anchor="ctr" anchorCtr="1"/>
                <a:lstStyle/>
                <a:p>
                  <a:pPr>
                    <a:defRPr sz="1000" b="0" i="0" u="none" strike="noStrike" kern="1200" baseline="0">
                      <a:solidFill>
                        <a:sysClr val="windowText" lastClr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r>
                    <a:rPr lang="de-CH"/>
                    <a:t>Mio. Franken</a:t>
                  </a:r>
                </a:p>
              </c:rich>
            </c:tx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de-DE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1446365353224679"/>
          <c:y val="0.84918086008479721"/>
          <c:w val="0.87383090154038789"/>
          <c:h val="0.1337596608116293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ysClr val="windowText" lastClr="000000"/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 b="0">
          <a:solidFill>
            <a:sysClr val="windowText" lastClr="000000"/>
          </a:solidFill>
          <a:latin typeface="Arial Narrow" panose="020B0606020202030204" pitchFamily="34" charset="0"/>
        </a:defRPr>
      </a:pPr>
      <a:endParaRPr lang="de-DE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Tabelle1!$A$7</c:f>
              <c:strCache>
                <c:ptCount val="1"/>
                <c:pt idx="0">
                  <c:v>Rechnung</c:v>
                </c:pt>
              </c:strCache>
            </c:strRef>
          </c:tx>
          <c:spPr>
            <a:pattFill prst="wdUpDiag">
              <a:fgClr>
                <a:srgbClr val="008000"/>
              </a:fgClr>
              <a:bgClr>
                <a:srgbClr val="00BC55"/>
              </a:bgClr>
            </a:pattFill>
            <a:ln w="9525">
              <a:solidFill>
                <a:srgbClr val="008000"/>
              </a:solidFill>
            </a:ln>
            <a:effectLst/>
          </c:spPr>
          <c:invertIfNegative val="0"/>
          <c:dLbls>
            <c:numFmt formatCode="#,##0.0,,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effectLst>
                      <a:glow rad="127000">
                        <a:schemeClr val="bg1"/>
                      </a:glow>
                    </a:effectLst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Tabelle1!$B$1:$P$1</c:f>
              <c:numCache>
                <c:formatCode>General</c:formatCode>
                <c:ptCount val="1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  <c:pt idx="11">
                  <c:v>2023</c:v>
                </c:pt>
                <c:pt idx="12">
                  <c:v>2024</c:v>
                </c:pt>
                <c:pt idx="13">
                  <c:v>2025</c:v>
                </c:pt>
                <c:pt idx="14">
                  <c:v>2026</c:v>
                </c:pt>
              </c:numCache>
            </c:numRef>
          </c:cat>
          <c:val>
            <c:numRef>
              <c:f>Tabelle1!$B$7:$P$7</c:f>
              <c:numCache>
                <c:formatCode>_ * #,##0_ ;_ * \-#,##0_ ;_ * "-"??_ ;_ @_ </c:formatCode>
                <c:ptCount val="15"/>
                <c:pt idx="0">
                  <c:v>15903466.99</c:v>
                </c:pt>
                <c:pt idx="1">
                  <c:v>20759360.219999999</c:v>
                </c:pt>
                <c:pt idx="2">
                  <c:v>21100000</c:v>
                </c:pt>
                <c:pt idx="3">
                  <c:v>28500000</c:v>
                </c:pt>
                <c:pt idx="4">
                  <c:v>49200000</c:v>
                </c:pt>
                <c:pt idx="5">
                  <c:v>46900000</c:v>
                </c:pt>
                <c:pt idx="6">
                  <c:v>24700000</c:v>
                </c:pt>
                <c:pt idx="7">
                  <c:v>41434287.850000001</c:v>
                </c:pt>
                <c:pt idx="8">
                  <c:v>52111426.950000003</c:v>
                </c:pt>
                <c:pt idx="9">
                  <c:v>52710951.649999999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4FC-491D-B792-6BAE11F74AFE}"/>
            </c:ext>
          </c:extLst>
        </c:ser>
        <c:ser>
          <c:idx val="1"/>
          <c:order val="1"/>
          <c:tx>
            <c:strRef>
              <c:f>Tabelle1!$A$8</c:f>
              <c:strCache>
                <c:ptCount val="1"/>
                <c:pt idx="0">
                  <c:v>Prognose</c:v>
                </c:pt>
              </c:strCache>
            </c:strRef>
          </c:tx>
          <c:spPr>
            <a:pattFill prst="divot">
              <a:fgClr>
                <a:srgbClr val="008000"/>
              </a:fgClr>
              <a:bgClr>
                <a:srgbClr val="00B400"/>
              </a:bgClr>
            </a:pattFill>
            <a:ln w="9525">
              <a:solidFill>
                <a:srgbClr val="008000"/>
              </a:solidFill>
            </a:ln>
            <a:effectLst/>
          </c:spPr>
          <c:invertIfNegative val="0"/>
          <c:dLbls>
            <c:numFmt formatCode="#,##0.0,,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effectLst>
                      <a:glow rad="127000">
                        <a:schemeClr val="bg1"/>
                      </a:glow>
                    </a:effectLst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Tabelle1!$B$1:$P$1</c:f>
              <c:numCache>
                <c:formatCode>General</c:formatCode>
                <c:ptCount val="1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  <c:pt idx="11">
                  <c:v>2023</c:v>
                </c:pt>
                <c:pt idx="12">
                  <c:v>2024</c:v>
                </c:pt>
                <c:pt idx="13">
                  <c:v>2025</c:v>
                </c:pt>
                <c:pt idx="14">
                  <c:v>2026</c:v>
                </c:pt>
              </c:numCache>
            </c:numRef>
          </c:cat>
          <c:val>
            <c:numRef>
              <c:f>Tabelle1!$B$8:$P$8</c:f>
              <c:numCache>
                <c:formatCode>General</c:formatCode>
                <c:ptCount val="15"/>
                <c:pt idx="10" formatCode="_ * #,##0_ ;_ * \-#,##0_ ;_ * &quot;-&quot;??_ ;_ @_ ">
                  <c:v>47000000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4FC-491D-B792-6BAE11F74AFE}"/>
            </c:ext>
          </c:extLst>
        </c:ser>
        <c:ser>
          <c:idx val="2"/>
          <c:order val="2"/>
          <c:tx>
            <c:strRef>
              <c:f>Tabelle1!$A$9</c:f>
              <c:strCache>
                <c:ptCount val="1"/>
                <c:pt idx="0">
                  <c:v>Budget</c:v>
                </c:pt>
              </c:strCache>
            </c:strRef>
          </c:tx>
          <c:spPr>
            <a:pattFill prst="dashDnDiag">
              <a:fgClr>
                <a:srgbClr val="008000"/>
              </a:fgClr>
              <a:bgClr>
                <a:srgbClr val="00EA6A"/>
              </a:bgClr>
            </a:pattFill>
            <a:ln w="9525">
              <a:solidFill>
                <a:srgbClr val="008000"/>
              </a:solidFill>
            </a:ln>
            <a:effectLst/>
          </c:spPr>
          <c:invertIfNegative val="0"/>
          <c:dLbls>
            <c:numFmt formatCode="#,##0.0,,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effectLst>
                      <a:glow rad="127000">
                        <a:schemeClr val="bg1"/>
                      </a:glow>
                    </a:effectLst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Tabelle1!$B$1:$P$1</c:f>
              <c:numCache>
                <c:formatCode>General</c:formatCode>
                <c:ptCount val="1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  <c:pt idx="11">
                  <c:v>2023</c:v>
                </c:pt>
                <c:pt idx="12">
                  <c:v>2024</c:v>
                </c:pt>
                <c:pt idx="13">
                  <c:v>2025</c:v>
                </c:pt>
                <c:pt idx="14">
                  <c:v>2026</c:v>
                </c:pt>
              </c:numCache>
            </c:numRef>
          </c:cat>
          <c:val>
            <c:numRef>
              <c:f>Tabelle1!$B$9:$P$9</c:f>
              <c:numCache>
                <c:formatCode>General</c:formatCode>
                <c:ptCount val="15"/>
                <c:pt idx="10" formatCode="_ * #,##0_ ;_ * \-#,##0_ ;_ * &quot;-&quot;??_ ;_ @_ ">
                  <c:v>36000000</c:v>
                </c:pt>
                <c:pt idx="11" formatCode="_ * #,##0_ ;_ * \-#,##0_ ;_ * &quot;-&quot;??_ ;_ @_ ">
                  <c:v>47000000</c:v>
                </c:pt>
                <c:pt idx="12" formatCode="_ * #,##0_ ;_ * \-#,##0_ ;_ * &quot;-&quot;??_ ;_ @_ ">
                  <c:v>47000000</c:v>
                </c:pt>
                <c:pt idx="13" formatCode="_ * #,##0_ ;_ * \-#,##0_ ;_ * &quot;-&quot;??_ ;_ @_ ">
                  <c:v>43000000</c:v>
                </c:pt>
                <c:pt idx="14" formatCode="_ * #,##0_ ;_ * \-#,##0_ ;_ * &quot;-&quot;??_ ;_ @_ ">
                  <c:v>43000000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4FC-491D-B792-6BAE11F74A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4"/>
        <c:overlap val="67"/>
        <c:axId val="371753072"/>
        <c:axId val="371754384"/>
      </c:barChart>
      <c:catAx>
        <c:axId val="371753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ysClr val="windowText" lastClr="0000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de-DE"/>
          </a:p>
        </c:txPr>
        <c:crossAx val="371754384"/>
        <c:crosses val="autoZero"/>
        <c:auto val="1"/>
        <c:lblAlgn val="ctr"/>
        <c:lblOffset val="100"/>
        <c:noMultiLvlLbl val="0"/>
      </c:catAx>
      <c:valAx>
        <c:axId val="3717543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r>
                  <a:rPr lang="de-CH"/>
                  <a:t>Mio. Franken</a:t>
                </a:r>
              </a:p>
            </c:rich>
          </c:tx>
          <c:layout>
            <c:manualLayout>
              <c:xMode val="edge"/>
              <c:yMode val="edge"/>
              <c:x val="2.3980813083629496E-3"/>
              <c:y val="2.0123167373285778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pPr>
              <a:endParaRPr lang="de-DE"/>
            </a:p>
          </c:txPr>
        </c:title>
        <c:numFmt formatCode="#,##0.0,,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de-DE"/>
          </a:p>
        </c:txPr>
        <c:crossAx val="3717530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ysClr val="windowText" lastClr="000000"/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ysClr val="windowText" lastClr="000000"/>
          </a:solidFill>
          <a:latin typeface="Arial Narrow" panose="020B0606020202030204" pitchFamily="34" charset="0"/>
        </a:defRPr>
      </a:pPr>
      <a:endParaRPr lang="de-DE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3.526718000029002E-2"/>
          <c:y val="6.647167600708194E-2"/>
          <c:w val="0.93922265241706671"/>
          <c:h val="0.8389257203436820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'INV Botschaft'!$A$3</c:f>
              <c:strCache>
                <c:ptCount val="1"/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'INV Botschaft'!$C$2:$U$2</c:f>
              <c:strCache>
                <c:ptCount val="4"/>
                <c:pt idx="0">
                  <c:v>Verwaltungsvermögen</c:v>
                </c:pt>
                <c:pt idx="1">
                  <c:v>Finanzvermögen</c:v>
                </c:pt>
                <c:pt idx="2">
                  <c:v>Darlehen</c:v>
                </c:pt>
                <c:pt idx="3">
                  <c:v>Total</c:v>
                </c:pt>
              </c:strCache>
            </c:strRef>
          </c:cat>
          <c:val>
            <c:numRef>
              <c:f>'INV Botschaft'!$C$3:$U$3</c:f>
              <c:numCache>
                <c:formatCode>#,##0.0,,_ ;[Red]\-#,##0.0,,</c:formatCode>
                <c:ptCount val="4"/>
                <c:pt idx="0">
                  <c:v>0</c:v>
                </c:pt>
                <c:pt idx="1">
                  <c:v>21306000</c:v>
                </c:pt>
                <c:pt idx="2">
                  <c:v>22341000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EA8-421A-9F7F-6985C0169455}"/>
            </c:ext>
          </c:extLst>
        </c:ser>
        <c:ser>
          <c:idx val="1"/>
          <c:order val="1"/>
          <c:tx>
            <c:strRef>
              <c:f>'INV Botschaft'!$A$4</c:f>
              <c:strCache>
                <c:ptCount val="1"/>
                <c:pt idx="0">
                  <c:v>Verwaltungsvermögen o. Darlehen</c:v>
                </c:pt>
              </c:strCache>
            </c:strRef>
          </c:tx>
          <c:spPr>
            <a:pattFill prst="dkDnDiag">
              <a:fgClr>
                <a:schemeClr val="accent1">
                  <a:lumMod val="60000"/>
                  <a:lumOff val="40000"/>
                </a:schemeClr>
              </a:fgClr>
              <a:bgClr>
                <a:schemeClr val="tx2">
                  <a:lumMod val="60000"/>
                  <a:lumOff val="40000"/>
                </a:schemeClr>
              </a:bgClr>
            </a:pattFill>
            <a:ln w="9525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 algn="ctr">
                  <a:defRPr sz="1200" b="1" i="0" u="none" strike="noStrike" kern="1200" baseline="0">
                    <a:solidFill>
                      <a:schemeClr val="tx1"/>
                    </a:solidFill>
                    <a:effectLst>
                      <a:glow rad="139700">
                        <a:schemeClr val="bg1"/>
                      </a:glow>
                    </a:effectLst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'INV Botschaft'!$C$2:$U$2</c:f>
              <c:strCache>
                <c:ptCount val="4"/>
                <c:pt idx="0">
                  <c:v>Verwaltungsvermögen</c:v>
                </c:pt>
                <c:pt idx="1">
                  <c:v>Finanzvermögen</c:v>
                </c:pt>
                <c:pt idx="2">
                  <c:v>Darlehen</c:v>
                </c:pt>
                <c:pt idx="3">
                  <c:v>Total</c:v>
                </c:pt>
              </c:strCache>
            </c:strRef>
          </c:cat>
          <c:val>
            <c:numRef>
              <c:f>'INV Botschaft'!$C$4:$U$4</c:f>
              <c:numCache>
                <c:formatCode>General</c:formatCode>
                <c:ptCount val="4"/>
                <c:pt idx="0" formatCode="#,##0.0,,">
                  <c:v>21306000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EA8-421A-9F7F-6985C0169455}"/>
            </c:ext>
          </c:extLst>
        </c:ser>
        <c:ser>
          <c:idx val="2"/>
          <c:order val="2"/>
          <c:tx>
            <c:strRef>
              <c:f>'INV Botschaft'!$A$5</c:f>
              <c:strCache>
                <c:ptCount val="1"/>
                <c:pt idx="0">
                  <c:v>Finanzvermögen</c:v>
                </c:pt>
              </c:strCache>
            </c:strRef>
          </c:tx>
          <c:spPr>
            <a:pattFill prst="zigZag">
              <a:fgClr>
                <a:schemeClr val="tx2">
                  <a:lumMod val="60000"/>
                  <a:lumOff val="40000"/>
                </a:schemeClr>
              </a:fgClr>
              <a:bgClr>
                <a:schemeClr val="accent1">
                  <a:lumMod val="40000"/>
                  <a:lumOff val="60000"/>
                </a:schemeClr>
              </a:bgClr>
            </a:pattFill>
            <a:ln w="9525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 algn="ctr">
                  <a:defRPr sz="1200" b="1" i="0" u="none" strike="noStrike" kern="1200" baseline="0">
                    <a:solidFill>
                      <a:sysClr val="windowText" lastClr="000000"/>
                    </a:solidFill>
                    <a:effectLst>
                      <a:glow rad="139700">
                        <a:schemeClr val="bg1"/>
                      </a:glow>
                    </a:effectLst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'INV Botschaft'!$C$2:$U$2</c:f>
              <c:strCache>
                <c:ptCount val="4"/>
                <c:pt idx="0">
                  <c:v>Verwaltungsvermögen</c:v>
                </c:pt>
                <c:pt idx="1">
                  <c:v>Finanzvermögen</c:v>
                </c:pt>
                <c:pt idx="2">
                  <c:v>Darlehen</c:v>
                </c:pt>
                <c:pt idx="3">
                  <c:v>Total</c:v>
                </c:pt>
              </c:strCache>
            </c:strRef>
          </c:cat>
          <c:val>
            <c:numRef>
              <c:f>'INV Botschaft'!$C$5:$U$5</c:f>
              <c:numCache>
                <c:formatCode>#,##0.0,,</c:formatCode>
                <c:ptCount val="4"/>
                <c:pt idx="1">
                  <c:v>1035000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EA8-421A-9F7F-6985C0169455}"/>
            </c:ext>
          </c:extLst>
        </c:ser>
        <c:ser>
          <c:idx val="3"/>
          <c:order val="3"/>
          <c:tx>
            <c:strRef>
              <c:f>'INV Botschaft'!$A$6</c:f>
              <c:strCache>
                <c:ptCount val="1"/>
                <c:pt idx="0">
                  <c:v>Darlehen und Darlehensrückzahlungen</c:v>
                </c:pt>
              </c:strCache>
            </c:strRef>
          </c:tx>
          <c:spPr>
            <a:pattFill prst="ltDnDiag">
              <a:fgClr>
                <a:srgbClr val="006600"/>
              </a:fgClr>
              <a:bgClr>
                <a:schemeClr val="accent3">
                  <a:lumMod val="40000"/>
                  <a:lumOff val="60000"/>
                </a:schemeClr>
              </a:bgClr>
            </a:pattFill>
            <a:ln w="9525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 algn="ctr">
                  <a:defRPr sz="1200" b="1" i="0" u="none" strike="noStrike" kern="1200" baseline="0">
                    <a:solidFill>
                      <a:schemeClr val="tx1"/>
                    </a:solidFill>
                    <a:effectLst>
                      <a:glow rad="139700">
                        <a:schemeClr val="bg1"/>
                      </a:glow>
                    </a:effectLst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'INV Botschaft'!$C$2:$U$2</c:f>
              <c:strCache>
                <c:ptCount val="4"/>
                <c:pt idx="0">
                  <c:v>Verwaltungsvermögen</c:v>
                </c:pt>
                <c:pt idx="1">
                  <c:v>Finanzvermögen</c:v>
                </c:pt>
                <c:pt idx="2">
                  <c:v>Darlehen</c:v>
                </c:pt>
                <c:pt idx="3">
                  <c:v>Total</c:v>
                </c:pt>
              </c:strCache>
            </c:strRef>
          </c:cat>
          <c:val>
            <c:numRef>
              <c:f>'INV Botschaft'!$C$6:$U$6</c:f>
              <c:numCache>
                <c:formatCode>General</c:formatCode>
                <c:ptCount val="4"/>
                <c:pt idx="2" formatCode="#,##0.0,,">
                  <c:v>20162000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EA8-421A-9F7F-6985C0169455}"/>
            </c:ext>
          </c:extLst>
        </c:ser>
        <c:ser>
          <c:idx val="8"/>
          <c:order val="4"/>
          <c:tx>
            <c:strRef>
              <c:f>'INV Botschaft'!$A$7</c:f>
              <c:strCache>
                <c:ptCount val="1"/>
                <c:pt idx="0">
                  <c:v>Total Nettoinvestitionen</c:v>
                </c:pt>
              </c:strCache>
            </c:strRef>
          </c:tx>
          <c:spPr>
            <a:pattFill prst="dashDnDiag">
              <a:fgClr>
                <a:schemeClr val="bg1">
                  <a:lumMod val="50000"/>
                </a:schemeClr>
              </a:fgClr>
              <a:bgClr>
                <a:schemeClr val="bg1">
                  <a:lumMod val="85000"/>
                </a:schemeClr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dLbls>
            <c:numFmt formatCode="#,##0.0,,_ ;[Red]\-#,##0.0,,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effectLst>
                      <a:glow rad="139700">
                        <a:schemeClr val="bg1"/>
                      </a:glow>
                    </a:effectLst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'INV Botschaft'!$C$2:$U$2</c:f>
              <c:strCache>
                <c:ptCount val="4"/>
                <c:pt idx="0">
                  <c:v>Verwaltungsvermögen</c:v>
                </c:pt>
                <c:pt idx="1">
                  <c:v>Finanzvermögen</c:v>
                </c:pt>
                <c:pt idx="2">
                  <c:v>Darlehen</c:v>
                </c:pt>
                <c:pt idx="3">
                  <c:v>Total</c:v>
                </c:pt>
              </c:strCache>
            </c:strRef>
          </c:cat>
          <c:val>
            <c:numRef>
              <c:f>'INV Botschaft'!$C$7:$U$7</c:f>
              <c:numCache>
                <c:formatCode>General</c:formatCode>
                <c:ptCount val="4"/>
                <c:pt idx="3" formatCode="#,##0.0,,">
                  <c:v>42503000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EA8-421A-9F7F-6985C01694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"/>
        <c:overlap val="97"/>
        <c:axId val="647357520"/>
        <c:axId val="647357128"/>
      </c:barChart>
      <c:catAx>
        <c:axId val="647357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de-DE"/>
          </a:p>
        </c:txPr>
        <c:crossAx val="647357128"/>
        <c:crosses val="autoZero"/>
        <c:auto val="1"/>
        <c:lblAlgn val="ctr"/>
        <c:lblOffset val="100"/>
        <c:noMultiLvlLbl val="0"/>
      </c:catAx>
      <c:valAx>
        <c:axId val="647357128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,,_ ;[Red]\-#,##0.0,,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de-DE"/>
          </a:p>
        </c:txPr>
        <c:crossAx val="6473575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900">
          <a:solidFill>
            <a:sysClr val="windowText" lastClr="000000"/>
          </a:solidFill>
          <a:latin typeface="Arial Narrow" panose="020B0606020202030204" pitchFamily="34" charset="0"/>
        </a:defRPr>
      </a:pPr>
      <a:endParaRPr lang="de-DE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806236794426668"/>
          <c:y val="0.20287541747062118"/>
          <c:w val="0.6322031923329563"/>
          <c:h val="0.69503161780210365"/>
        </c:manualLayout>
      </c:layout>
      <c:pieChart>
        <c:varyColors val="1"/>
        <c:ser>
          <c:idx val="0"/>
          <c:order val="0"/>
          <c:explosion val="3"/>
          <c:dPt>
            <c:idx val="0"/>
            <c:bubble3D val="0"/>
            <c:spPr>
              <a:solidFill>
                <a:schemeClr val="accent1">
                  <a:shade val="4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E5B-4400-914F-886975548AA1}"/>
              </c:ext>
            </c:extLst>
          </c:dPt>
          <c:dPt>
            <c:idx val="1"/>
            <c:bubble3D val="0"/>
            <c:spPr>
              <a:solidFill>
                <a:schemeClr val="accent1">
                  <a:shade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E5B-4400-914F-886975548AA1}"/>
              </c:ext>
            </c:extLst>
          </c:dPt>
          <c:dPt>
            <c:idx val="2"/>
            <c:bubble3D val="0"/>
            <c:spPr>
              <a:solidFill>
                <a:schemeClr val="accent1">
                  <a:shade val="82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E5B-4400-914F-886975548AA1}"/>
              </c:ext>
            </c:extLst>
          </c:dPt>
          <c:dPt>
            <c:idx val="3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E5B-4400-914F-886975548AA1}"/>
              </c:ext>
            </c:extLst>
          </c:dPt>
          <c:dPt>
            <c:idx val="4"/>
            <c:bubble3D val="0"/>
            <c:spPr>
              <a:solidFill>
                <a:schemeClr val="accent1">
                  <a:tint val="83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5E5B-4400-914F-886975548AA1}"/>
              </c:ext>
            </c:extLst>
          </c:dPt>
          <c:dPt>
            <c:idx val="5"/>
            <c:bubble3D val="0"/>
            <c:spPr>
              <a:solidFill>
                <a:schemeClr val="accent1">
                  <a:tint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5E5B-4400-914F-886975548AA1}"/>
              </c:ext>
            </c:extLst>
          </c:dPt>
          <c:dPt>
            <c:idx val="6"/>
            <c:bubble3D val="0"/>
            <c:spPr>
              <a:solidFill>
                <a:schemeClr val="accent1">
                  <a:tint val="4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5E5B-4400-914F-886975548AA1}"/>
              </c:ext>
            </c:extLst>
          </c:dPt>
          <c:dLbls>
            <c:dLbl>
              <c:idx val="0"/>
              <c:layout>
                <c:manualLayout>
                  <c:x val="4.1220207865649373E-2"/>
                  <c:y val="-5.4361064061913413E-2"/>
                </c:manualLayout>
              </c:layout>
              <c:numFmt formatCode="\ #,##0.00\ &quot;Mio. Fr.&quot;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ysClr val="windowText" lastClr="000000"/>
                      </a:solidFill>
                      <a:effectLst>
                        <a:glow rad="127000">
                          <a:schemeClr val="bg1"/>
                        </a:glow>
                      </a:effectLst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3253270651222311"/>
                      <c:h val="0.220171114774095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5E5B-4400-914F-886975548AA1}"/>
                </c:ext>
              </c:extLst>
            </c:dLbl>
            <c:dLbl>
              <c:idx val="1"/>
              <c:layout>
                <c:manualLayout>
                  <c:x val="1.1458880074575075E-2"/>
                  <c:y val="-9.8953044495042441E-2"/>
                </c:manualLayout>
              </c:layout>
              <c:numFmt formatCode="#,##0.0\ &quot;Mio. Fr.&quot;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ysClr val="windowText" lastClr="000000"/>
                      </a:solidFill>
                      <a:effectLst>
                        <a:glow rad="127000">
                          <a:schemeClr val="bg1"/>
                        </a:glow>
                      </a:effectLst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8107312007803981"/>
                      <c:h val="0.1563672776613822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5E5B-4400-914F-886975548AA1}"/>
                </c:ext>
              </c:extLst>
            </c:dLbl>
            <c:dLbl>
              <c:idx val="2"/>
              <c:layout>
                <c:manualLayout>
                  <c:x val="3.8053448220747056E-2"/>
                  <c:y val="-2.6476157911739091E-2"/>
                </c:manualLayout>
              </c:layout>
              <c:numFmt formatCode="#,##0.0\ &quot;Mio. Fr.&quot;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ysClr val="windowText" lastClr="000000"/>
                      </a:solidFill>
                      <a:effectLst>
                        <a:glow rad="127000">
                          <a:schemeClr val="bg1"/>
                        </a:glow>
                      </a:effectLst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5E5B-4400-914F-886975548AA1}"/>
                </c:ext>
              </c:extLst>
            </c:dLbl>
            <c:dLbl>
              <c:idx val="3"/>
              <c:layout>
                <c:manualLayout>
                  <c:x val="3.4084686845521732E-2"/>
                  <c:y val="-9.3349273128712787E-2"/>
                </c:manualLayout>
              </c:layout>
              <c:numFmt formatCode="#,##0.0\ &quot;Mio. Fr.&quot;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ysClr val="windowText" lastClr="000000"/>
                      </a:solidFill>
                      <a:effectLst>
                        <a:glow rad="127000">
                          <a:schemeClr val="bg1"/>
                        </a:glow>
                      </a:effectLst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5E5B-4400-914F-886975548AA1}"/>
                </c:ext>
              </c:extLst>
            </c:dLbl>
            <c:dLbl>
              <c:idx val="4"/>
              <c:layout>
                <c:manualLayout>
                  <c:x val="4.5324293802850787E-2"/>
                  <c:y val="-1.0622298957340005E-2"/>
                </c:manualLayout>
              </c:layout>
              <c:numFmt formatCode="#,##0.0\ &quot;Mio. Fr.&quot;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ysClr val="windowText" lastClr="000000"/>
                      </a:solidFill>
                      <a:effectLst>
                        <a:glow rad="127000">
                          <a:schemeClr val="bg1"/>
                        </a:glow>
                      </a:effectLst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5E5B-4400-914F-886975548AA1}"/>
                </c:ext>
              </c:extLst>
            </c:dLbl>
            <c:dLbl>
              <c:idx val="5"/>
              <c:layout>
                <c:manualLayout>
                  <c:x val="8.1410522798916432E-2"/>
                  <c:y val="-6.0016074081776893E-2"/>
                </c:manualLayout>
              </c:layout>
              <c:numFmt formatCode="#,##0.0\ &quot;Mio. Fr.&quot;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ysClr val="windowText" lastClr="000000"/>
                      </a:solidFill>
                      <a:effectLst>
                        <a:glow rad="127000">
                          <a:schemeClr val="bg1"/>
                        </a:glow>
                      </a:effectLst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814191847269585"/>
                      <c:h val="0.1296300166355667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5E5B-4400-914F-886975548AA1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effectLst>
                      <a:glow rad="127000">
                        <a:schemeClr val="bg1"/>
                      </a:glow>
                    </a:effectLst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'Investitionspr. für Botschaft'!$A$42:$A$48</c:f>
              <c:strCache>
                <c:ptCount val="6"/>
                <c:pt idx="0">
                  <c:v>Gebäude Verwaltungsvermögen</c:v>
                </c:pt>
                <c:pt idx="1">
                  <c:v>Tiefbau und Abfallentsorgung</c:v>
                </c:pt>
                <c:pt idx="2">
                  <c:v>Schulen</c:v>
                </c:pt>
                <c:pt idx="3">
                  <c:v>Alterszentren</c:v>
                </c:pt>
                <c:pt idx="4">
                  <c:v>Freizeit und Kultur</c:v>
                </c:pt>
                <c:pt idx="5">
                  <c:v>Übrige</c:v>
                </c:pt>
              </c:strCache>
            </c:strRef>
          </c:cat>
          <c:val>
            <c:numRef>
              <c:f>'Investitionspr. für Botschaft'!$B$42:$B$48</c:f>
              <c:numCache>
                <c:formatCode>_(* #,##0.00_);_(* \(#,##0.00\);_(* "-"??_);_(@_)</c:formatCode>
                <c:ptCount val="7"/>
                <c:pt idx="0">
                  <c:v>2.7309999999999999</c:v>
                </c:pt>
                <c:pt idx="1">
                  <c:v>9.7149999999999999</c:v>
                </c:pt>
                <c:pt idx="2">
                  <c:v>4.375</c:v>
                </c:pt>
                <c:pt idx="3">
                  <c:v>0.59</c:v>
                </c:pt>
                <c:pt idx="4">
                  <c:v>2.395</c:v>
                </c:pt>
                <c:pt idx="5">
                  <c:v>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5E5B-4400-914F-886975548A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27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113065147012266"/>
          <c:y val="4.8921503224371804E-2"/>
          <c:w val="0.86033497758305499"/>
          <c:h val="0.7255713766386618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Tabelle1!$A$2</c:f>
              <c:strCache>
                <c:ptCount val="1"/>
                <c:pt idx="0">
                  <c:v>Gesamtergebnis Erfolgsrechnung</c:v>
                </c:pt>
              </c:strCache>
            </c:strRef>
          </c:tx>
          <c:spPr>
            <a:pattFill prst="dkUpDiag">
              <a:fgClr>
                <a:srgbClr val="C00000"/>
              </a:fgClr>
              <a:bgClr>
                <a:srgbClr val="FF0000"/>
              </a:bgClr>
            </a:pattFill>
            <a:ln>
              <a:solidFill>
                <a:schemeClr val="tx1"/>
              </a:solidFill>
            </a:ln>
            <a:effectLst/>
          </c:spPr>
          <c:invertIfNegative val="1"/>
          <c:dPt>
            <c:idx val="0"/>
            <c:invertIfNegative val="1"/>
            <c:bubble3D val="0"/>
            <c:spPr>
              <a:pattFill prst="dkUpDiag">
                <a:fgClr>
                  <a:srgbClr val="006600"/>
                </a:fgClr>
                <a:bgClr>
                  <a:srgbClr val="00CC00"/>
                </a:bgClr>
              </a:patt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D97-4DB4-8A88-8DD20EA80209}"/>
              </c:ext>
            </c:extLst>
          </c:dPt>
          <c:dPt>
            <c:idx val="1"/>
            <c:invertIfNegative val="1"/>
            <c:bubble3D val="0"/>
            <c:spPr>
              <a:pattFill prst="dkUpDiag">
                <a:fgClr>
                  <a:srgbClr val="008000"/>
                </a:fgClr>
                <a:bgClr>
                  <a:srgbClr val="00CC00"/>
                </a:bgClr>
              </a:patt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E6A6-41E0-A651-C0F97CA16BBD}"/>
              </c:ext>
            </c:extLst>
          </c:dPt>
          <c:dPt>
            <c:idx val="2"/>
            <c:invertIfNegative val="1"/>
            <c:bubble3D val="0"/>
            <c:spPr>
              <a:pattFill prst="dkUpDiag">
                <a:fgClr>
                  <a:srgbClr val="008000"/>
                </a:fgClr>
                <a:bgClr>
                  <a:srgbClr val="339933"/>
                </a:bgClr>
              </a:patt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A-E6A6-41E0-A651-C0F97CA16BBD}"/>
              </c:ext>
            </c:extLst>
          </c:dPt>
          <c:dPt>
            <c:idx val="4"/>
            <c:invertIfNegative val="1"/>
            <c:bubble3D val="0"/>
            <c:spPr>
              <a:pattFill prst="dkUpDiag">
                <a:fgClr>
                  <a:srgbClr val="006600"/>
                </a:fgClr>
                <a:bgClr>
                  <a:srgbClr val="00B050"/>
                </a:bgClr>
              </a:patt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E6A6-41E0-A651-C0F97CA16BBD}"/>
              </c:ext>
            </c:extLst>
          </c:dPt>
          <c:dPt>
            <c:idx val="5"/>
            <c:invertIfNegative val="1"/>
            <c:bubble3D val="0"/>
            <c:spPr>
              <a:pattFill prst="dkUpDiag">
                <a:fgClr>
                  <a:srgbClr val="006600"/>
                </a:fgClr>
                <a:bgClr>
                  <a:srgbClr val="00CC00"/>
                </a:bgClr>
              </a:patt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D97-4DB4-8A88-8DD20EA80209}"/>
              </c:ext>
            </c:extLst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>
                    <a:effectLst>
                      <a:glow rad="139700">
                        <a:schemeClr val="bg1"/>
                      </a:glow>
                    </a:effectLst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lc="http://schemas.openxmlformats.org/drawingml/2006/lockedCanvas" xmlns:comp="http://schemas.openxmlformats.org/drawingml/2006/compatibility" xmlns:we="http://schemas.microsoft.com/office/webextensions/webextension/2010/11" xmlns:wetp="http://schemas.microsoft.com/office/webextensions/taskpanes/2010/11" xmlns:w16cid="http://schemas.microsoft.com/office/word/2016/wordml/cid" xmlns:w16se="http://schemas.microsoft.com/office/word/2015/wordml/symex" xmlns:b="http://schemas.openxmlformats.org/officeDocument/2006/bibliography" xmlns:odgm="http://opendope.org/SmartArt/DataHierarchy" xmlns:odi="http://opendope.org/components" xmlns:oda="http://opendope.org/answers" xmlns:odq="http://opendope.org/questions" xmlns:odc="http://opendope.org/conditions" xmlns:odx="http://opendope.org/xpaths" xmlns:cppr="http://schemas.microsoft.com/office/2006/coverPageProps" xmlns:pvml="urn:schemas-microsoft-com:office:powerpoint" xmlns:w10="urn:schemas-microsoft-com:office:word" xmlns:v="urn:schemas-microsoft-com:vml" xmlns:o="urn:schemas-microsoft-com:office:office" xmlns:xvml="urn:schemas-microsoft-com:office:excel" xmlns:dsp="http://schemas.microsoft.com/office/drawing/2008/diagram" xmlns:xdr="http://schemas.openxmlformats.org/drawingml/2006/spreadsheetDrawing" xmlns:pic="http://schemas.openxmlformats.org/drawingml/2006/picture" xmlns:dgm="http://schemas.openxmlformats.org/drawingml/2006/diagram" xmlns:c14="http://schemas.microsoft.com/office/drawing/2007/8/2/chart" xmlns:cdr="http://schemas.openxmlformats.org/drawingml/2006/chartDrawing" xmlns:wne="http://schemas.microsoft.com/office/word/2006/wordml" xmlns:sl="http://schemas.openxmlformats.org/schemaLibrary/2006/main" xmlns:mc="http://schemas.openxmlformats.org/markup-compatibility/2006" xmlns:w15="http://schemas.microsoft.com/office/word/2012/wordml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="http://schemas.openxmlformats.org/wordprocessingml/2006/main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Tabelle1!$B$1:$H$1</c:f>
              <c:strCache>
                <c:ptCount val="7"/>
                <c:pt idx="0">
                  <c:v>2020</c:v>
                </c:pt>
                <c:pt idx="1">
                  <c:v>2021</c:v>
                </c:pt>
                <c:pt idx="2">
                  <c:v>Budget 2022</c:v>
                </c:pt>
                <c:pt idx="3">
                  <c:v>Plan 2023</c:v>
                </c:pt>
                <c:pt idx="4">
                  <c:v>Plan 2024</c:v>
                </c:pt>
                <c:pt idx="5">
                  <c:v>Plan 2025</c:v>
                </c:pt>
                <c:pt idx="6">
                  <c:v>Plan 2026</c:v>
                </c:pt>
              </c:strCache>
            </c:strRef>
          </c:cat>
          <c:val>
            <c:numRef>
              <c:f>Tabelle1!$B$2:$H$2</c:f>
              <c:numCache>
                <c:formatCode>\ #,##0.00\ </c:formatCode>
                <c:ptCount val="7"/>
                <c:pt idx="0">
                  <c:v>3.0337698099999999</c:v>
                </c:pt>
                <c:pt idx="1">
                  <c:v>6.0298489599999998</c:v>
                </c:pt>
                <c:pt idx="2">
                  <c:v>9.6330210899999997</c:v>
                </c:pt>
                <c:pt idx="3">
                  <c:v>-2.1564000000000001</c:v>
                </c:pt>
                <c:pt idx="4">
                  <c:v>1.563768</c:v>
                </c:pt>
                <c:pt idx="5">
                  <c:v>51.703609</c:v>
                </c:pt>
                <c:pt idx="6">
                  <c:v>-9.9678909999999998</c:v>
                </c:pt>
              </c:numCache>
            </c:numRef>
          </c:val>
          <c:extLst xmlns:lc="http://schemas.openxmlformats.org/drawingml/2006/lockedCanvas" xmlns:comp="http://schemas.openxmlformats.org/drawingml/2006/compatibility" xmlns:we="http://schemas.microsoft.com/office/webextensions/webextension/2010/11" xmlns:wetp="http://schemas.microsoft.com/office/webextensions/taskpanes/2010/11" xmlns:w16cid="http://schemas.microsoft.com/office/word/2016/wordml/cid" xmlns:w16se="http://schemas.microsoft.com/office/word/2015/wordml/symex" xmlns:b="http://schemas.openxmlformats.org/officeDocument/2006/bibliography" xmlns:odgm="http://opendope.org/SmartArt/DataHierarchy" xmlns:odi="http://opendope.org/components" xmlns:oda="http://opendope.org/answers" xmlns:odq="http://opendope.org/questions" xmlns:odc="http://opendope.org/conditions" xmlns:odx="http://opendope.org/xpaths" xmlns:cppr="http://schemas.microsoft.com/office/2006/coverPageProps" xmlns:pvml="urn:schemas-microsoft-com:office:powerpoint" xmlns:w10="urn:schemas-microsoft-com:office:word" xmlns:v="urn:schemas-microsoft-com:vml" xmlns:o="urn:schemas-microsoft-com:office:office" xmlns:xvml="urn:schemas-microsoft-com:office:excel" xmlns:dsp="http://schemas.microsoft.com/office/drawing/2008/diagram" xmlns:xdr="http://schemas.openxmlformats.org/drawingml/2006/spreadsheetDrawing" xmlns:pic="http://schemas.openxmlformats.org/drawingml/2006/picture" xmlns:dgm="http://schemas.openxmlformats.org/drawingml/2006/diagram" xmlns:c14="http://schemas.microsoft.com/office/drawing/2007/8/2/chart" xmlns:cdr="http://schemas.openxmlformats.org/drawingml/2006/chartDrawing" xmlns:wne="http://schemas.microsoft.com/office/word/2006/wordml" xmlns:sl="http://schemas.openxmlformats.org/schemaLibrary/2006/main" xmlns:mc="http://schemas.openxmlformats.org/markup-compatibility/2006" xmlns:w15="http://schemas.microsoft.com/office/word/2012/wordml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="http://schemas.openxmlformats.org/wordprocessingml/2006/main">
            <c:ext xmlns:c16="http://schemas.microsoft.com/office/drawing/2014/chart" uri="{C3380CC4-5D6E-409C-BE32-E72D297353CC}">
              <c16:uniqueId val="{00000004-1D97-4DB4-8A88-8DD20EA80209}"/>
            </c:ext>
          </c:extLst>
        </c:ser>
        <c:ser>
          <c:idx val="1"/>
          <c:order val="1"/>
          <c:tx>
            <c:strRef>
              <c:f>Tabelle1!$A$3</c:f>
              <c:strCache>
                <c:ptCount val="1"/>
                <c:pt idx="0">
                  <c:v>Gesamtergebnis Erfolgsrechnung vor Einlage bzw. Beanspruchung finanzpol. Reserven</c:v>
                </c:pt>
              </c:strCache>
            </c:strRef>
          </c:tx>
          <c:spPr>
            <a:pattFill prst="zigZag">
              <a:fgClr>
                <a:srgbClr val="C00000"/>
              </a:fgClr>
              <a:bgClr>
                <a:schemeClr val="accent2">
                  <a:lumMod val="20000"/>
                  <a:lumOff val="80000"/>
                </a:schemeClr>
              </a:bgClr>
            </a:pattFill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pattFill prst="zigZag">
                <a:fgClr>
                  <a:srgbClr val="008000"/>
                </a:fgClr>
                <a:bgClr>
                  <a:schemeClr val="accent3">
                    <a:lumMod val="20000"/>
                    <a:lumOff val="80000"/>
                  </a:schemeClr>
                </a:bgClr>
              </a:patt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6-1D97-4DB4-8A88-8DD20EA80209}"/>
              </c:ext>
            </c:extLst>
          </c:dPt>
          <c:dPt>
            <c:idx val="1"/>
            <c:invertIfNegative val="0"/>
            <c:bubble3D val="0"/>
            <c:spPr>
              <a:pattFill prst="zigZag">
                <a:fgClr>
                  <a:srgbClr val="008000"/>
                </a:fgClr>
                <a:bgClr>
                  <a:schemeClr val="accent3">
                    <a:lumMod val="20000"/>
                    <a:lumOff val="80000"/>
                  </a:schemeClr>
                </a:bgClr>
              </a:patt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E6A6-41E0-A651-C0F97CA16BBD}"/>
              </c:ext>
            </c:extLst>
          </c:dPt>
          <c:dPt>
            <c:idx val="2"/>
            <c:invertIfNegative val="0"/>
            <c:bubble3D val="0"/>
            <c:spPr>
              <a:pattFill prst="zigZag">
                <a:fgClr>
                  <a:srgbClr val="008000"/>
                </a:fgClr>
                <a:bgClr>
                  <a:schemeClr val="accent3">
                    <a:lumMod val="20000"/>
                    <a:lumOff val="80000"/>
                  </a:schemeClr>
                </a:bgClr>
              </a:patt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1D97-4DB4-8A88-8DD20EA80209}"/>
              </c:ext>
            </c:extLst>
          </c:dPt>
          <c:dPt>
            <c:idx val="4"/>
            <c:invertIfNegative val="0"/>
            <c:bubble3D val="0"/>
            <c:spPr>
              <a:pattFill prst="zigZag">
                <a:fgClr>
                  <a:schemeClr val="accent3">
                    <a:lumMod val="20000"/>
                    <a:lumOff val="80000"/>
                  </a:schemeClr>
                </a:fgClr>
                <a:bgClr>
                  <a:srgbClr val="008000"/>
                </a:bgClr>
              </a:patt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8-E6A6-41E0-A651-C0F97CA16BBD}"/>
              </c:ext>
            </c:extLst>
          </c:dPt>
          <c:dLbls>
            <c:dLbl>
              <c:idx val="2"/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b="1">
                      <a:solidFill>
                        <a:sysClr val="windowText" lastClr="000000"/>
                      </a:solidFill>
                      <a:effectLst>
                        <a:glow rad="139700">
                          <a:schemeClr val="bg1"/>
                        </a:glow>
                      </a:effectLst>
                    </a:defRPr>
                  </a:pPr>
                  <a:endParaRPr lang="de-DE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1D97-4DB4-8A88-8DD20EA80209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effectLst>
                      <a:glow rad="139700">
                        <a:schemeClr val="bg1"/>
                      </a:glow>
                    </a:effectLst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Tabelle1!$B$1:$H$1</c:f>
              <c:strCache>
                <c:ptCount val="7"/>
                <c:pt idx="0">
                  <c:v>2020</c:v>
                </c:pt>
                <c:pt idx="1">
                  <c:v>2021</c:v>
                </c:pt>
                <c:pt idx="2">
                  <c:v>Budget 2022</c:v>
                </c:pt>
                <c:pt idx="3">
                  <c:v>Plan 2023</c:v>
                </c:pt>
                <c:pt idx="4">
                  <c:v>Plan 2024</c:v>
                </c:pt>
                <c:pt idx="5">
                  <c:v>Plan 2025</c:v>
                </c:pt>
                <c:pt idx="6">
                  <c:v>Plan 2026</c:v>
                </c:pt>
              </c:strCache>
            </c:strRef>
          </c:cat>
          <c:val>
            <c:numRef>
              <c:f>Tabelle1!$B$3:$H$3</c:f>
              <c:numCache>
                <c:formatCode>General</c:formatCode>
                <c:ptCount val="7"/>
                <c:pt idx="0">
                  <c:v>23.428265329999999</c:v>
                </c:pt>
                <c:pt idx="1">
                  <c:v>23.854017519999999</c:v>
                </c:pt>
                <c:pt idx="2" formatCode="0.00">
                  <c:v>6.5644210899999997</c:v>
                </c:pt>
                <c:pt idx="3" formatCode="0.00">
                  <c:v>-8.6151999999999997</c:v>
                </c:pt>
                <c:pt idx="4" formatCode="\ #,##0.00\ ">
                  <c:v>1.283768</c:v>
                </c:pt>
                <c:pt idx="5" formatCode="\ #,##0.00\ ">
                  <c:v>-7.4463910000000002</c:v>
                </c:pt>
                <c:pt idx="6" formatCode="0.00">
                  <c:v>-10.217891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D97-4DB4-8A88-8DD20EA802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5"/>
        <c:axId val="416941984"/>
        <c:axId val="417414512"/>
      </c:barChart>
      <c:catAx>
        <c:axId val="416941984"/>
        <c:scaling>
          <c:orientation val="minMax"/>
        </c:scaling>
        <c:delete val="0"/>
        <c:axPos val="b"/>
        <c:numFmt formatCode="#,##0.00" sourceLinked="0"/>
        <c:majorTickMark val="none"/>
        <c:minorTickMark val="none"/>
        <c:tickLblPos val="low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 b="1"/>
            </a:pPr>
            <a:endParaRPr lang="de-DE"/>
          </a:p>
        </c:txPr>
        <c:crossAx val="417414512"/>
        <c:crosses val="autoZero"/>
        <c:auto val="1"/>
        <c:lblAlgn val="ctr"/>
        <c:lblOffset val="100"/>
        <c:tickLblSkip val="1"/>
        <c:noMultiLvlLbl val="0"/>
      </c:catAx>
      <c:valAx>
        <c:axId val="4174145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 b="0"/>
                </a:pPr>
                <a:r>
                  <a:rPr lang="de-CH" b="0"/>
                  <a:t>Mio. Franken</a:t>
                </a:r>
              </a:p>
            </c:rich>
          </c:tx>
          <c:layout>
            <c:manualLayout>
              <c:xMode val="edge"/>
              <c:yMode val="edge"/>
              <c:x val="0"/>
              <c:y val="3.0805488873597266E-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de-DE"/>
          </a:p>
        </c:txPr>
        <c:crossAx val="416941984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371997695410025"/>
          <c:w val="0.99021172265791446"/>
          <c:h val="0.13611584405607835"/>
        </c:manualLayout>
      </c:layout>
      <c:overlay val="0"/>
    </c:legend>
    <c:plotVisOnly val="1"/>
    <c:dispBlanksAs val="gap"/>
    <c:showDLblsOverMax val="0"/>
  </c:chart>
  <c:spPr>
    <a:solidFill>
      <a:srgbClr val="FFFFFF"/>
    </a:solidFill>
    <a:ln w="9525" cap="flat" cmpd="sng" algn="ctr">
      <a:noFill/>
      <a:round/>
    </a:ln>
    <a:effectLst/>
  </c:spPr>
  <c:txPr>
    <a:bodyPr/>
    <a:lstStyle/>
    <a:p>
      <a:pPr>
        <a:defRPr>
          <a:latin typeface="Arial Narrow" panose="020B0606020202030204" pitchFamily="34" charset="0"/>
        </a:defRPr>
      </a:pPr>
      <a:endParaRPr lang="de-DE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Tabelle2!$A$4</c:f>
              <c:strCache>
                <c:ptCount val="1"/>
                <c:pt idx="0">
                  <c:v>Abschreibungen</c:v>
                </c:pt>
              </c:strCache>
            </c:strRef>
          </c:tx>
          <c:spPr>
            <a:solidFill>
              <a:srgbClr val="FA0000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numFmt formatCode="#,##0.0,,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effectLst>
                      <a:glow rad="127000">
                        <a:schemeClr val="bg1"/>
                      </a:glow>
                    </a:effectLst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Tabelle2!$B$3:$F$3</c:f>
              <c:strCache>
                <c:ptCount val="5"/>
                <c:pt idx="0">
                  <c:v>Prognose 2022</c:v>
                </c:pt>
                <c:pt idx="1">
                  <c:v>Budget 2023</c:v>
                </c:pt>
                <c:pt idx="2">
                  <c:v>Finanzplan 2024</c:v>
                </c:pt>
                <c:pt idx="3">
                  <c:v>Finanzplan 2025</c:v>
                </c:pt>
                <c:pt idx="4">
                  <c:v>Finanzplan 2026</c:v>
                </c:pt>
              </c:strCache>
            </c:strRef>
          </c:cat>
          <c:val>
            <c:numRef>
              <c:f>Tabelle2!$B$4:$F$4</c:f>
              <c:numCache>
                <c:formatCode>_ * #,##0_ ;_ * \-#,##0_ ;_ * "-"??_ ;_ @_ </c:formatCode>
                <c:ptCount val="5"/>
                <c:pt idx="0">
                  <c:v>11199000</c:v>
                </c:pt>
                <c:pt idx="1">
                  <c:v>12051000</c:v>
                </c:pt>
                <c:pt idx="2">
                  <c:v>13206925</c:v>
                </c:pt>
                <c:pt idx="3">
                  <c:v>15377669</c:v>
                </c:pt>
                <c:pt idx="4">
                  <c:v>16143149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915-4CB3-AD54-68A4B6D7D3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overlap val="67"/>
        <c:axId val="574809160"/>
        <c:axId val="574812440"/>
      </c:barChart>
      <c:catAx>
        <c:axId val="574809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ysClr val="windowText" lastClr="0000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de-DE"/>
          </a:p>
        </c:txPr>
        <c:crossAx val="574812440"/>
        <c:crosses val="autoZero"/>
        <c:auto val="1"/>
        <c:lblAlgn val="ctr"/>
        <c:lblOffset val="100"/>
        <c:noMultiLvlLbl val="0"/>
      </c:catAx>
      <c:valAx>
        <c:axId val="574812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r>
                  <a:rPr lang="de-CH"/>
                  <a:t>Mio. Franken</a:t>
                </a:r>
              </a:p>
            </c:rich>
          </c:tx>
          <c:layout>
            <c:manualLayout>
              <c:xMode val="edge"/>
              <c:yMode val="edge"/>
              <c:x val="8.9126559714795012E-3"/>
              <c:y val="4.9919256276171595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ysClr val="windowText" lastClr="000000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pPr>
              <a:endParaRPr lang="de-DE"/>
            </a:p>
          </c:txPr>
        </c:title>
        <c:numFmt formatCode="#,##0.0,,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de-DE"/>
          </a:p>
        </c:txPr>
        <c:crossAx val="5748091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100">
          <a:solidFill>
            <a:sysClr val="windowText" lastClr="000000"/>
          </a:solidFill>
          <a:latin typeface="Arial Narrow" panose="020B0606020202030204" pitchFamily="34" charset="0"/>
        </a:defRPr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280608A-5117-40AC-B5B3-77E7342C5170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DE74482E-D228-4F18-8AF0-C43B989F753A}">
      <dgm:prSet phldrT="[Text]" custT="1"/>
      <dgm:spPr/>
      <dgm:t>
        <a:bodyPr/>
        <a:lstStyle/>
        <a:p>
          <a:r>
            <a:rPr lang="de-DE" sz="1800" dirty="0" smtClean="0">
              <a:latin typeface="Arial Narrow" panose="020B0606020202030204" pitchFamily="34" charset="0"/>
            </a:rPr>
            <a:t>Vorlage in Vorbereitung</a:t>
          </a:r>
          <a:endParaRPr lang="de-DE" sz="1800" dirty="0">
            <a:latin typeface="Arial Narrow" panose="020B0606020202030204" pitchFamily="34" charset="0"/>
          </a:endParaRPr>
        </a:p>
      </dgm:t>
    </dgm:pt>
    <dgm:pt modelId="{A50B98E8-48BD-45A7-9FBD-14625FFA38EA}" type="parTrans" cxnId="{67F180A3-0A78-47DB-8113-C7A194B70409}">
      <dgm:prSet/>
      <dgm:spPr/>
      <dgm:t>
        <a:bodyPr/>
        <a:lstStyle/>
        <a:p>
          <a:endParaRPr lang="de-DE" sz="1100"/>
        </a:p>
      </dgm:t>
    </dgm:pt>
    <dgm:pt modelId="{6B9A9068-FC14-471E-99B4-B67C021654F3}" type="sibTrans" cxnId="{67F180A3-0A78-47DB-8113-C7A194B70409}">
      <dgm:prSet/>
      <dgm:spPr/>
      <dgm:t>
        <a:bodyPr/>
        <a:lstStyle/>
        <a:p>
          <a:endParaRPr lang="de-DE" sz="1100"/>
        </a:p>
      </dgm:t>
    </dgm:pt>
    <dgm:pt modelId="{576EC68A-7FD5-4EA1-96F1-D25818BD5D23}">
      <dgm:prSet phldrT="[Text]" custT="1"/>
      <dgm:spPr/>
      <dgm:t>
        <a:bodyPr/>
        <a:lstStyle/>
        <a:p>
          <a:r>
            <a:rPr lang="de-DE" sz="1800" dirty="0" smtClean="0">
              <a:latin typeface="Arial Narrow" panose="020B0606020202030204" pitchFamily="34" charset="0"/>
            </a:rPr>
            <a:t>in politischer Beratung</a:t>
          </a:r>
          <a:endParaRPr lang="de-DE" sz="1800" dirty="0">
            <a:latin typeface="Arial Narrow" panose="020B0606020202030204" pitchFamily="34" charset="0"/>
          </a:endParaRPr>
        </a:p>
      </dgm:t>
    </dgm:pt>
    <dgm:pt modelId="{614EAAAB-F113-46B7-B3B5-4EA5F6738B45}" type="parTrans" cxnId="{90DE999C-369E-4994-A9C1-75577402E6F2}">
      <dgm:prSet/>
      <dgm:spPr/>
      <dgm:t>
        <a:bodyPr/>
        <a:lstStyle/>
        <a:p>
          <a:endParaRPr lang="de-DE" sz="1100"/>
        </a:p>
      </dgm:t>
    </dgm:pt>
    <dgm:pt modelId="{47FB3C29-8FD2-44B3-8199-5A76A67D76C5}" type="sibTrans" cxnId="{90DE999C-369E-4994-A9C1-75577402E6F2}">
      <dgm:prSet/>
      <dgm:spPr/>
      <dgm:t>
        <a:bodyPr/>
        <a:lstStyle/>
        <a:p>
          <a:endParaRPr lang="de-DE" sz="1100"/>
        </a:p>
      </dgm:t>
    </dgm:pt>
    <dgm:pt modelId="{D23E5F46-2239-46ED-A1C8-9ABB817E88FC}">
      <dgm:prSet phldrT="[Text]" custT="1"/>
      <dgm:spPr/>
      <dgm:t>
        <a:bodyPr/>
        <a:lstStyle/>
        <a:p>
          <a:r>
            <a:rPr lang="de-DE" sz="1800" dirty="0" smtClean="0">
              <a:latin typeface="Arial Narrow" panose="020B0606020202030204" pitchFamily="34" charset="0"/>
            </a:rPr>
            <a:t>beschlossen</a:t>
          </a:r>
        </a:p>
      </dgm:t>
    </dgm:pt>
    <dgm:pt modelId="{1EB45AB7-F117-47D0-B4DE-F18E29088228}" type="parTrans" cxnId="{EE2670F5-2667-461C-9B0A-501D4CAFB9C2}">
      <dgm:prSet/>
      <dgm:spPr/>
      <dgm:t>
        <a:bodyPr/>
        <a:lstStyle/>
        <a:p>
          <a:endParaRPr lang="de-DE" sz="1100"/>
        </a:p>
      </dgm:t>
    </dgm:pt>
    <dgm:pt modelId="{9E617435-6516-4932-A061-BC3CB3CC04E4}" type="sibTrans" cxnId="{EE2670F5-2667-461C-9B0A-501D4CAFB9C2}">
      <dgm:prSet/>
      <dgm:spPr/>
      <dgm:t>
        <a:bodyPr/>
        <a:lstStyle/>
        <a:p>
          <a:endParaRPr lang="de-DE" sz="1100"/>
        </a:p>
      </dgm:t>
    </dgm:pt>
    <dgm:pt modelId="{6E55AB81-E86F-45A9-AB2B-62B9324FCB27}">
      <dgm:prSet custT="1"/>
      <dgm:spPr/>
      <dgm:t>
        <a:bodyPr/>
        <a:lstStyle/>
        <a:p>
          <a:r>
            <a:rPr lang="de-DE" sz="1800" b="0" dirty="0" smtClean="0">
              <a:latin typeface="Arial Narrow" panose="020B0606020202030204" pitchFamily="34" charset="0"/>
            </a:rPr>
            <a:t>in Umsetzung</a:t>
          </a:r>
          <a:endParaRPr lang="de-DE" sz="1800" b="0" dirty="0">
            <a:latin typeface="Arial Narrow" panose="020B0606020202030204" pitchFamily="34" charset="0"/>
          </a:endParaRPr>
        </a:p>
      </dgm:t>
    </dgm:pt>
    <dgm:pt modelId="{5AF4987F-2D41-4C05-A029-B2FAA66F29CE}" type="parTrans" cxnId="{22A7C880-5F93-423A-9C40-844DF446D572}">
      <dgm:prSet/>
      <dgm:spPr/>
      <dgm:t>
        <a:bodyPr/>
        <a:lstStyle/>
        <a:p>
          <a:endParaRPr lang="de-DE" sz="1600"/>
        </a:p>
      </dgm:t>
    </dgm:pt>
    <dgm:pt modelId="{3D957AF4-29EA-413C-B3EA-8BE30BB64648}" type="sibTrans" cxnId="{22A7C880-5F93-423A-9C40-844DF446D572}">
      <dgm:prSet/>
      <dgm:spPr/>
      <dgm:t>
        <a:bodyPr/>
        <a:lstStyle/>
        <a:p>
          <a:endParaRPr lang="de-DE" sz="1600"/>
        </a:p>
      </dgm:t>
    </dgm:pt>
    <dgm:pt modelId="{33792766-31A4-47C7-8D12-AF47650D43AC}" type="pres">
      <dgm:prSet presAssocID="{8280608A-5117-40AC-B5B3-77E7342C517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B6C2D49B-04EA-4D50-BB57-182471174A64}" type="pres">
      <dgm:prSet presAssocID="{DE74482E-D228-4F18-8AF0-C43B989F753A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45F6274D-612E-4035-9922-14E17ECB1785}" type="pres">
      <dgm:prSet presAssocID="{6B9A9068-FC14-471E-99B4-B67C021654F3}" presName="parTxOnlySpace" presStyleCnt="0"/>
      <dgm:spPr/>
    </dgm:pt>
    <dgm:pt modelId="{159C45A4-814B-4273-A2C8-4E80D863FE3E}" type="pres">
      <dgm:prSet presAssocID="{576EC68A-7FD5-4EA1-96F1-D25818BD5D23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712763A6-F12F-47A1-AF68-AA3FB81FB663}" type="pres">
      <dgm:prSet presAssocID="{47FB3C29-8FD2-44B3-8199-5A76A67D76C5}" presName="parTxOnlySpace" presStyleCnt="0"/>
      <dgm:spPr/>
    </dgm:pt>
    <dgm:pt modelId="{39E2951E-0B47-4785-B43B-0E7281D0FEE4}" type="pres">
      <dgm:prSet presAssocID="{D23E5F46-2239-46ED-A1C8-9ABB817E88FC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0B2DEA92-8669-4E39-A0B9-46DC31B90EDE}" type="pres">
      <dgm:prSet presAssocID="{9E617435-6516-4932-A061-BC3CB3CC04E4}" presName="parTxOnlySpace" presStyleCnt="0"/>
      <dgm:spPr/>
    </dgm:pt>
    <dgm:pt modelId="{4AB7506E-281E-4A2A-9B9C-D60BB0E388D7}" type="pres">
      <dgm:prSet presAssocID="{6E55AB81-E86F-45A9-AB2B-62B9324FCB27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EE2670F5-2667-461C-9B0A-501D4CAFB9C2}" srcId="{8280608A-5117-40AC-B5B3-77E7342C5170}" destId="{D23E5F46-2239-46ED-A1C8-9ABB817E88FC}" srcOrd="2" destOrd="0" parTransId="{1EB45AB7-F117-47D0-B4DE-F18E29088228}" sibTransId="{9E617435-6516-4932-A061-BC3CB3CC04E4}"/>
    <dgm:cxn modelId="{67F180A3-0A78-47DB-8113-C7A194B70409}" srcId="{8280608A-5117-40AC-B5B3-77E7342C5170}" destId="{DE74482E-D228-4F18-8AF0-C43B989F753A}" srcOrd="0" destOrd="0" parTransId="{A50B98E8-48BD-45A7-9FBD-14625FFA38EA}" sibTransId="{6B9A9068-FC14-471E-99B4-B67C021654F3}"/>
    <dgm:cxn modelId="{3E01899B-0C4B-4681-8C28-F05EB1EE0697}" type="presOf" srcId="{576EC68A-7FD5-4EA1-96F1-D25818BD5D23}" destId="{159C45A4-814B-4273-A2C8-4E80D863FE3E}" srcOrd="0" destOrd="0" presId="urn:microsoft.com/office/officeart/2005/8/layout/chevron1"/>
    <dgm:cxn modelId="{22A7C880-5F93-423A-9C40-844DF446D572}" srcId="{8280608A-5117-40AC-B5B3-77E7342C5170}" destId="{6E55AB81-E86F-45A9-AB2B-62B9324FCB27}" srcOrd="3" destOrd="0" parTransId="{5AF4987F-2D41-4C05-A029-B2FAA66F29CE}" sibTransId="{3D957AF4-29EA-413C-B3EA-8BE30BB64648}"/>
    <dgm:cxn modelId="{525C4378-C0F7-4E68-B358-BE4B665365B7}" type="presOf" srcId="{D23E5F46-2239-46ED-A1C8-9ABB817E88FC}" destId="{39E2951E-0B47-4785-B43B-0E7281D0FEE4}" srcOrd="0" destOrd="0" presId="urn:microsoft.com/office/officeart/2005/8/layout/chevron1"/>
    <dgm:cxn modelId="{9E0E9A5B-5943-4940-83BC-F44F3E155F10}" type="presOf" srcId="{6E55AB81-E86F-45A9-AB2B-62B9324FCB27}" destId="{4AB7506E-281E-4A2A-9B9C-D60BB0E388D7}" srcOrd="0" destOrd="0" presId="urn:microsoft.com/office/officeart/2005/8/layout/chevron1"/>
    <dgm:cxn modelId="{90DE999C-369E-4994-A9C1-75577402E6F2}" srcId="{8280608A-5117-40AC-B5B3-77E7342C5170}" destId="{576EC68A-7FD5-4EA1-96F1-D25818BD5D23}" srcOrd="1" destOrd="0" parTransId="{614EAAAB-F113-46B7-B3B5-4EA5F6738B45}" sibTransId="{47FB3C29-8FD2-44B3-8199-5A76A67D76C5}"/>
    <dgm:cxn modelId="{C1AAF9CD-7028-4B38-9F53-80A98F66C00B}" type="presOf" srcId="{8280608A-5117-40AC-B5B3-77E7342C5170}" destId="{33792766-31A4-47C7-8D12-AF47650D43AC}" srcOrd="0" destOrd="0" presId="urn:microsoft.com/office/officeart/2005/8/layout/chevron1"/>
    <dgm:cxn modelId="{F3316EAD-4E79-4D90-B90B-F63F9EFA1F49}" type="presOf" srcId="{DE74482E-D228-4F18-8AF0-C43B989F753A}" destId="{B6C2D49B-04EA-4D50-BB57-182471174A64}" srcOrd="0" destOrd="0" presId="urn:microsoft.com/office/officeart/2005/8/layout/chevron1"/>
    <dgm:cxn modelId="{29F6A9AB-0BF5-4D7A-B4A7-C15C7EA9DC4E}" type="presParOf" srcId="{33792766-31A4-47C7-8D12-AF47650D43AC}" destId="{B6C2D49B-04EA-4D50-BB57-182471174A64}" srcOrd="0" destOrd="0" presId="urn:microsoft.com/office/officeart/2005/8/layout/chevron1"/>
    <dgm:cxn modelId="{A55D5AD2-6D6C-4C49-9FF5-085AEA2E2E36}" type="presParOf" srcId="{33792766-31A4-47C7-8D12-AF47650D43AC}" destId="{45F6274D-612E-4035-9922-14E17ECB1785}" srcOrd="1" destOrd="0" presId="urn:microsoft.com/office/officeart/2005/8/layout/chevron1"/>
    <dgm:cxn modelId="{1FED4557-EA41-42D9-A060-B57D1CDF3C1F}" type="presParOf" srcId="{33792766-31A4-47C7-8D12-AF47650D43AC}" destId="{159C45A4-814B-4273-A2C8-4E80D863FE3E}" srcOrd="2" destOrd="0" presId="urn:microsoft.com/office/officeart/2005/8/layout/chevron1"/>
    <dgm:cxn modelId="{E5862B37-679D-468E-9523-104229D706CD}" type="presParOf" srcId="{33792766-31A4-47C7-8D12-AF47650D43AC}" destId="{712763A6-F12F-47A1-AF68-AA3FB81FB663}" srcOrd="3" destOrd="0" presId="urn:microsoft.com/office/officeart/2005/8/layout/chevron1"/>
    <dgm:cxn modelId="{28F26F0F-D4DC-48BC-A538-2457C1ADD203}" type="presParOf" srcId="{33792766-31A4-47C7-8D12-AF47650D43AC}" destId="{39E2951E-0B47-4785-B43B-0E7281D0FEE4}" srcOrd="4" destOrd="0" presId="urn:microsoft.com/office/officeart/2005/8/layout/chevron1"/>
    <dgm:cxn modelId="{88EDDA85-8EE4-431D-A4E3-DDAA6B99E4DA}" type="presParOf" srcId="{33792766-31A4-47C7-8D12-AF47650D43AC}" destId="{0B2DEA92-8669-4E39-A0B9-46DC31B90EDE}" srcOrd="5" destOrd="0" presId="urn:microsoft.com/office/officeart/2005/8/layout/chevron1"/>
    <dgm:cxn modelId="{5D3C302F-E0D7-4A21-9EBB-149436A5A2ED}" type="presParOf" srcId="{33792766-31A4-47C7-8D12-AF47650D43AC}" destId="{4AB7506E-281E-4A2A-9B9C-D60BB0E388D7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C2D49B-04EA-4D50-BB57-182471174A64}">
      <dsp:nvSpPr>
        <dsp:cNvPr id="0" name=""/>
        <dsp:cNvSpPr/>
      </dsp:nvSpPr>
      <dsp:spPr>
        <a:xfrm>
          <a:off x="5317" y="0"/>
          <a:ext cx="3095281" cy="42133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kern="1200" dirty="0" smtClean="0">
              <a:latin typeface="Arial Narrow" panose="020B0606020202030204" pitchFamily="34" charset="0"/>
            </a:rPr>
            <a:t>Vorlage in Vorbereitung</a:t>
          </a:r>
          <a:endParaRPr lang="de-DE" sz="1800" kern="1200" dirty="0">
            <a:latin typeface="Arial Narrow" panose="020B0606020202030204" pitchFamily="34" charset="0"/>
          </a:endParaRPr>
        </a:p>
      </dsp:txBody>
      <dsp:txXfrm>
        <a:off x="215983" y="0"/>
        <a:ext cx="2673950" cy="421331"/>
      </dsp:txXfrm>
    </dsp:sp>
    <dsp:sp modelId="{159C45A4-814B-4273-A2C8-4E80D863FE3E}">
      <dsp:nvSpPr>
        <dsp:cNvPr id="0" name=""/>
        <dsp:cNvSpPr/>
      </dsp:nvSpPr>
      <dsp:spPr>
        <a:xfrm>
          <a:off x="2791071" y="0"/>
          <a:ext cx="3095281" cy="42133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kern="1200" dirty="0" smtClean="0">
              <a:latin typeface="Arial Narrow" panose="020B0606020202030204" pitchFamily="34" charset="0"/>
            </a:rPr>
            <a:t>in politischer Beratung</a:t>
          </a:r>
          <a:endParaRPr lang="de-DE" sz="1800" kern="1200" dirty="0">
            <a:latin typeface="Arial Narrow" panose="020B0606020202030204" pitchFamily="34" charset="0"/>
          </a:endParaRPr>
        </a:p>
      </dsp:txBody>
      <dsp:txXfrm>
        <a:off x="3001737" y="0"/>
        <a:ext cx="2673950" cy="421331"/>
      </dsp:txXfrm>
    </dsp:sp>
    <dsp:sp modelId="{39E2951E-0B47-4785-B43B-0E7281D0FEE4}">
      <dsp:nvSpPr>
        <dsp:cNvPr id="0" name=""/>
        <dsp:cNvSpPr/>
      </dsp:nvSpPr>
      <dsp:spPr>
        <a:xfrm>
          <a:off x="5576824" y="0"/>
          <a:ext cx="3095281" cy="42133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kern="1200" dirty="0" smtClean="0">
              <a:latin typeface="Arial Narrow" panose="020B0606020202030204" pitchFamily="34" charset="0"/>
            </a:rPr>
            <a:t>beschlossen</a:t>
          </a:r>
        </a:p>
      </dsp:txBody>
      <dsp:txXfrm>
        <a:off x="5787490" y="0"/>
        <a:ext cx="2673950" cy="421331"/>
      </dsp:txXfrm>
    </dsp:sp>
    <dsp:sp modelId="{4AB7506E-281E-4A2A-9B9C-D60BB0E388D7}">
      <dsp:nvSpPr>
        <dsp:cNvPr id="0" name=""/>
        <dsp:cNvSpPr/>
      </dsp:nvSpPr>
      <dsp:spPr>
        <a:xfrm>
          <a:off x="8362578" y="0"/>
          <a:ext cx="3095281" cy="42133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0" kern="1200" dirty="0" smtClean="0">
              <a:latin typeface="Arial Narrow" panose="020B0606020202030204" pitchFamily="34" charset="0"/>
            </a:rPr>
            <a:t>in Umsetzung</a:t>
          </a:r>
          <a:endParaRPr lang="de-DE" sz="1800" b="0" kern="1200" dirty="0">
            <a:latin typeface="Arial Narrow" panose="020B0606020202030204" pitchFamily="34" charset="0"/>
          </a:endParaRPr>
        </a:p>
      </dsp:txBody>
      <dsp:txXfrm>
        <a:off x="8573244" y="0"/>
        <a:ext cx="2673950" cy="4213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0.01041</cdr:x>
      <cdr:y>0.03504</cdr:y>
    </cdr:from>
    <cdr:to>
      <cdr:x>0.05204</cdr:x>
      <cdr:y>0.19504</cdr:y>
    </cdr:to>
    <cdr:sp macro="" textlink="">
      <cdr:nvSpPr>
        <cdr:cNvPr id="2" name="Textfeld 1"/>
        <cdr:cNvSpPr txBox="1"/>
      </cdr:nvSpPr>
      <cdr:spPr>
        <a:xfrm xmlns:a="http://schemas.openxmlformats.org/drawingml/2006/main">
          <a:off x="72009" y="126159"/>
          <a:ext cx="288032" cy="5760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vert270" wrap="square" rtlCol="0"/>
        <a:lstStyle xmlns:a="http://schemas.openxmlformats.org/drawingml/2006/main"/>
        <a:p xmlns:a="http://schemas.openxmlformats.org/drawingml/2006/main">
          <a:r>
            <a:rPr lang="de-CH" sz="900" b="1" dirty="0" smtClean="0">
              <a:latin typeface="Arial Narrow" panose="020B0606020202030204" pitchFamily="34" charset="0"/>
            </a:rPr>
            <a:t>In Mio. Fr.</a:t>
          </a:r>
          <a:endParaRPr lang="de-CH" sz="900" b="1" dirty="0">
            <a:latin typeface="Arial Narrow" panose="020B0606020202030204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0.67376</cdr:x>
      <cdr:y>0.21188</cdr:y>
    </cdr:from>
    <cdr:to>
      <cdr:x>0.98936</cdr:x>
      <cdr:y>0.79917</cdr:y>
    </cdr:to>
    <cdr:sp macro="" textlink="">
      <cdr:nvSpPr>
        <cdr:cNvPr id="3" name="Textfeld 2"/>
        <cdr:cNvSpPr txBox="1"/>
      </cdr:nvSpPr>
      <cdr:spPr>
        <a:xfrm xmlns:a="http://schemas.openxmlformats.org/drawingml/2006/main">
          <a:off x="3619500" y="876300"/>
          <a:ext cx="1695450" cy="24288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de-CH" sz="1100"/>
        </a:p>
      </cdr:txBody>
    </cdr:sp>
  </cdr:relSizeAnchor>
  <cdr:relSizeAnchor xmlns:cdr="http://schemas.openxmlformats.org/drawingml/2006/chartDrawing">
    <cdr:from>
      <cdr:x>0.61338</cdr:x>
      <cdr:y>0.08939</cdr:y>
    </cdr:from>
    <cdr:to>
      <cdr:x>0.9495</cdr:x>
      <cdr:y>0.24731</cdr:y>
    </cdr:to>
    <cdr:sp macro="" textlink="">
      <cdr:nvSpPr>
        <cdr:cNvPr id="4" name="Textfeld 3"/>
        <cdr:cNvSpPr txBox="1"/>
      </cdr:nvSpPr>
      <cdr:spPr>
        <a:xfrm xmlns:a="http://schemas.openxmlformats.org/drawingml/2006/main">
          <a:off x="5455520" y="359028"/>
          <a:ext cx="2989588" cy="634328"/>
        </a:xfrm>
        <a:prstGeom xmlns:a="http://schemas.openxmlformats.org/drawingml/2006/main" prst="rect">
          <a:avLst/>
        </a:prstGeom>
        <a:ln xmlns:a="http://schemas.openxmlformats.org/drawingml/2006/main">
          <a:noFill/>
          <a:prstDash val="solid"/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de-CH" sz="1200" b="1" dirty="0" smtClean="0">
              <a:solidFill>
                <a:srgbClr val="FF3300"/>
              </a:solidFill>
              <a:latin typeface="Arial Narrow" panose="020B0606020202030204" pitchFamily="34" charset="0"/>
            </a:rPr>
            <a:t>Kumulierter Fehlbetrag</a:t>
          </a:r>
          <a:br>
            <a:rPr lang="de-CH" sz="1200" b="1" dirty="0" smtClean="0">
              <a:solidFill>
                <a:srgbClr val="FF3300"/>
              </a:solidFill>
              <a:latin typeface="Arial Narrow" panose="020B0606020202030204" pitchFamily="34" charset="0"/>
            </a:rPr>
          </a:br>
          <a:r>
            <a:rPr lang="de-CH" sz="1200" b="1" dirty="0" smtClean="0">
              <a:solidFill>
                <a:srgbClr val="FF3300"/>
              </a:solidFill>
              <a:latin typeface="Arial Narrow" panose="020B0606020202030204" pitchFamily="34" charset="0"/>
            </a:rPr>
            <a:t> </a:t>
          </a:r>
          <a:r>
            <a:rPr lang="de-CH" sz="1200" b="1" dirty="0">
              <a:solidFill>
                <a:srgbClr val="FF3300"/>
              </a:solidFill>
              <a:latin typeface="Arial Narrow" panose="020B0606020202030204" pitchFamily="34" charset="0"/>
            </a:rPr>
            <a:t>-115.0 </a:t>
          </a:r>
          <a:r>
            <a:rPr lang="de-CH" sz="1200" b="1" baseline="0" dirty="0">
              <a:solidFill>
                <a:srgbClr val="FF3300"/>
              </a:solidFill>
              <a:latin typeface="Arial Narrow" panose="020B0606020202030204" pitchFamily="34" charset="0"/>
            </a:rPr>
            <a:t>bis -162.4 Mio. Fr.</a:t>
          </a:r>
          <a:endParaRPr lang="de-CH" sz="1200" b="1" dirty="0">
            <a:solidFill>
              <a:srgbClr val="FF3300"/>
            </a:solidFill>
            <a:latin typeface="Arial Narrow" panose="020B0606020202030204" pitchFamily="34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6400" cy="4980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de-CH" dirty="0" smtClean="0"/>
              <a:t>Medienkonferenz zum Budget 2019 und zum Finanzplan 2019-2022</a:t>
            </a:r>
            <a:endParaRPr lang="de-CH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0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4AC191-D127-4F94-AC10-43ADA97460E2}" type="datetime1">
              <a:rPr lang="de-CH" smtClean="0"/>
              <a:t>25.08.2022</a:t>
            </a:fld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2" y="9428630"/>
            <a:ext cx="2946400" cy="49800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de-CH" dirty="0" smtClean="0"/>
              <a:t>27. August 2018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9688" y="9428630"/>
            <a:ext cx="2946400" cy="49800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5ADF1E-6583-491D-93F5-3088E0923705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710808088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2" y="4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r>
              <a:rPr lang="de-CH" dirty="0" smtClean="0"/>
              <a:t>Medienkonferenz zum Budget 2020 und zum Finanzplan 2020-2023</a:t>
            </a:r>
            <a:endParaRPr lang="de-CH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9688" y="4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17E3825-61B4-4A90-B307-FC2B61DA2458}" type="datetime1">
              <a:rPr lang="de-CH" smtClean="0"/>
              <a:t>25.08.2022</a:t>
            </a:fld>
            <a:endParaRPr lang="de-CH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CH" noProof="0" dirty="0" smtClean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2" y="4776792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 dirty="0" smtClean="0"/>
              <a:t>allenfalls Illustration</a:t>
            </a:r>
            <a:endParaRPr lang="de-CH" noProof="0" dirty="0" smtClean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9688" y="9428167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176E51D-AA3F-4F1D-9B84-71BF143B888E}" type="slidenum">
              <a:rPr lang="de-CH"/>
              <a:pPr>
                <a:defRPr/>
              </a:pPr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985497117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496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6" name="Datumsplatzhalt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FAC5194C-13DF-4853-87AC-4A4368BC8F33}" type="datetime1">
              <a:rPr lang="de-CH" smtClean="0"/>
              <a:t>25.08.2022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6741693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8000" y="896938"/>
            <a:ext cx="6359525" cy="3576637"/>
          </a:xfrm>
          <a:ln cap="flat"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5631" y="4864532"/>
            <a:ext cx="5404444" cy="4311217"/>
          </a:xfrm>
          <a:noFill/>
          <a:ln/>
        </p:spPr>
        <p:txBody>
          <a:bodyPr lIns="99191" rIns="99191"/>
          <a:lstStyle/>
          <a:p>
            <a:endParaRPr lang="de-DE" dirty="0" smtClean="0"/>
          </a:p>
        </p:txBody>
      </p:sp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6D2796E-6E12-4923-9CF4-2EA926FE6D67}" type="datetime1">
              <a:rPr lang="de-CH" smtClean="0"/>
              <a:t>25.08.2022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1586411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8000" y="896938"/>
            <a:ext cx="6359525" cy="3576637"/>
          </a:xfrm>
          <a:ln cap="flat"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5631" y="4864532"/>
            <a:ext cx="5404444" cy="4311217"/>
          </a:xfrm>
          <a:noFill/>
          <a:ln/>
        </p:spPr>
        <p:txBody>
          <a:bodyPr lIns="99191" rIns="99191"/>
          <a:lstStyle/>
          <a:p>
            <a:endParaRPr lang="de-DE" dirty="0" smtClean="0"/>
          </a:p>
        </p:txBody>
      </p:sp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6296447A-2A6B-41BD-BCE9-096C1DF296EF}" type="datetime1">
              <a:rPr lang="de-CH" smtClean="0"/>
              <a:t>25.08.2022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7572089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8000" y="896938"/>
            <a:ext cx="6359525" cy="3576637"/>
          </a:xfrm>
          <a:ln cap="flat"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5631" y="4864532"/>
            <a:ext cx="5404444" cy="4311217"/>
          </a:xfrm>
          <a:noFill/>
          <a:ln/>
        </p:spPr>
        <p:txBody>
          <a:bodyPr lIns="99191" rIns="99191"/>
          <a:lstStyle/>
          <a:p>
            <a:endParaRPr lang="de-DE" dirty="0" smtClean="0"/>
          </a:p>
        </p:txBody>
      </p:sp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B1CAA4C9-18E7-4E6A-8619-1BF510686106}" type="datetime1">
              <a:rPr lang="de-CH" smtClean="0"/>
              <a:t>25.08.2022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1948775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8000" y="896938"/>
            <a:ext cx="6359525" cy="3576637"/>
          </a:xfrm>
          <a:ln cap="flat"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5631" y="4864532"/>
            <a:ext cx="5404444" cy="4311217"/>
          </a:xfrm>
          <a:noFill/>
          <a:ln/>
        </p:spPr>
        <p:txBody>
          <a:bodyPr lIns="99191" rIns="99191"/>
          <a:lstStyle/>
          <a:p>
            <a:endParaRPr lang="de-DE" dirty="0" smtClean="0"/>
          </a:p>
        </p:txBody>
      </p:sp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F8ACDD3E-540F-4BD5-8A8D-8AD96892F26C}" type="datetime1">
              <a:rPr lang="de-CH" smtClean="0"/>
              <a:t>25.08.2022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4680899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8000" y="896938"/>
            <a:ext cx="6359525" cy="3576637"/>
          </a:xfrm>
          <a:ln cap="flat"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5631" y="4864532"/>
            <a:ext cx="5404444" cy="4311217"/>
          </a:xfrm>
          <a:noFill/>
          <a:ln/>
        </p:spPr>
        <p:txBody>
          <a:bodyPr lIns="99191" rIns="99191"/>
          <a:lstStyle/>
          <a:p>
            <a:endParaRPr lang="de-DE" dirty="0" smtClean="0"/>
          </a:p>
        </p:txBody>
      </p:sp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E5430E57-E128-4D8C-86B6-3A4A24D5D8BC}" type="datetime1">
              <a:rPr lang="de-CH" smtClean="0"/>
              <a:t>25.08.2022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2579828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8000" y="896938"/>
            <a:ext cx="6359525" cy="3576637"/>
          </a:xfrm>
          <a:ln cap="flat"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5631" y="4864532"/>
            <a:ext cx="5404444" cy="4311217"/>
          </a:xfrm>
          <a:noFill/>
          <a:ln/>
        </p:spPr>
        <p:txBody>
          <a:bodyPr lIns="99191" rIns="99191"/>
          <a:lstStyle/>
          <a:p>
            <a:endParaRPr lang="de-DE" dirty="0" smtClean="0"/>
          </a:p>
        </p:txBody>
      </p:sp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E5430E57-E128-4D8C-86B6-3A4A24D5D8BC}" type="datetime1">
              <a:rPr lang="de-CH" smtClean="0"/>
              <a:t>25.08.2022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6553067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8000" y="896938"/>
            <a:ext cx="6359525" cy="3576637"/>
          </a:xfrm>
          <a:ln cap="flat"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5631" y="4864532"/>
            <a:ext cx="5404444" cy="4311217"/>
          </a:xfrm>
          <a:noFill/>
          <a:ln/>
        </p:spPr>
        <p:txBody>
          <a:bodyPr lIns="99191" rIns="99191"/>
          <a:lstStyle/>
          <a:p>
            <a:endParaRPr lang="de-DE" dirty="0" smtClean="0"/>
          </a:p>
        </p:txBody>
      </p:sp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FD181FF5-1ED4-4C1A-B7CD-09F0BDF8F7F9}" type="datetime1">
              <a:rPr lang="de-CH" smtClean="0"/>
              <a:t>25.08.2022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1765998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8000" y="896938"/>
            <a:ext cx="6359525" cy="3576637"/>
          </a:xfrm>
          <a:ln cap="flat"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5631" y="4864532"/>
            <a:ext cx="5404444" cy="4311217"/>
          </a:xfrm>
          <a:noFill/>
          <a:ln/>
        </p:spPr>
        <p:txBody>
          <a:bodyPr lIns="99191" rIns="99191"/>
          <a:lstStyle/>
          <a:p>
            <a:endParaRPr lang="de-DE" dirty="0" smtClean="0"/>
          </a:p>
        </p:txBody>
      </p:sp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FCFE6737-8D3D-407E-A4E3-098B3F2BFB10}" type="datetime1">
              <a:rPr lang="de-CH" smtClean="0"/>
              <a:t>25.08.2022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268215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8000" y="896938"/>
            <a:ext cx="6359525" cy="3576637"/>
          </a:xfrm>
          <a:ln cap="flat"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5631" y="4864532"/>
            <a:ext cx="5404444" cy="4311217"/>
          </a:xfrm>
          <a:noFill/>
          <a:ln/>
        </p:spPr>
        <p:txBody>
          <a:bodyPr lIns="99191" rIns="99191"/>
          <a:lstStyle/>
          <a:p>
            <a:endParaRPr lang="de-DE" dirty="0" smtClean="0"/>
          </a:p>
        </p:txBody>
      </p:sp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49BF30A2-DD2C-452A-99D4-2D8964E65E7C}" type="datetime1">
              <a:rPr lang="de-CH" smtClean="0"/>
              <a:t>25.08.2022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6283445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8000" y="896938"/>
            <a:ext cx="6359525" cy="3576637"/>
          </a:xfrm>
          <a:ln cap="flat"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5631" y="4864532"/>
            <a:ext cx="5404444" cy="4311217"/>
          </a:xfrm>
          <a:noFill/>
          <a:ln/>
        </p:spPr>
        <p:txBody>
          <a:bodyPr lIns="99191" rIns="99191"/>
          <a:lstStyle/>
          <a:p>
            <a:r>
              <a:rPr lang="de-DE" dirty="0" smtClean="0"/>
              <a:t>r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AB6E88E4-B613-44F6-ADA4-0381B3B3EC4F}" type="datetime1">
              <a:rPr lang="de-CH" smtClean="0"/>
              <a:t>25.08.2022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1393149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8000" y="896938"/>
            <a:ext cx="6359525" cy="3576637"/>
          </a:xfrm>
          <a:ln cap="flat"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5631" y="4864532"/>
            <a:ext cx="5404444" cy="4311217"/>
          </a:xfrm>
          <a:noFill/>
          <a:ln/>
        </p:spPr>
        <p:txBody>
          <a:bodyPr lIns="99191" rIns="99191"/>
          <a:lstStyle/>
          <a:p>
            <a:endParaRPr lang="de-DE" dirty="0" smtClean="0"/>
          </a:p>
        </p:txBody>
      </p:sp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E05EE6C7-98B1-4F9C-9B0C-45AE3EF0ACB9}" type="datetime1">
              <a:rPr lang="de-CH" smtClean="0"/>
              <a:t>25.08.2022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1687923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8000" y="896938"/>
            <a:ext cx="6359525" cy="3576637"/>
          </a:xfrm>
          <a:ln cap="flat"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5631" y="4864532"/>
            <a:ext cx="5404444" cy="4311217"/>
          </a:xfrm>
          <a:noFill/>
          <a:ln/>
        </p:spPr>
        <p:txBody>
          <a:bodyPr lIns="99191" rIns="99191"/>
          <a:lstStyle/>
          <a:p>
            <a:endParaRPr lang="de-DE" dirty="0" smtClean="0"/>
          </a:p>
        </p:txBody>
      </p:sp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4D6FABC0-7905-4F4B-B25B-B3F5DD972E2B}" type="datetime1">
              <a:rPr lang="de-CH" smtClean="0"/>
              <a:t>25.08.2022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2445194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8000" y="896938"/>
            <a:ext cx="6359525" cy="3576637"/>
          </a:xfrm>
          <a:ln cap="flat"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5631" y="4864532"/>
            <a:ext cx="5404444" cy="4311217"/>
          </a:xfrm>
          <a:noFill/>
          <a:ln/>
        </p:spPr>
        <p:txBody>
          <a:bodyPr lIns="99191" rIns="99191"/>
          <a:lstStyle/>
          <a:p>
            <a:endParaRPr lang="de-DE" dirty="0" smtClean="0"/>
          </a:p>
        </p:txBody>
      </p:sp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CE78A620-8F97-4763-81AF-BA52AC1A902B}" type="datetime1">
              <a:rPr lang="de-CH" smtClean="0"/>
              <a:t>25.08.2022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7009427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8000" y="896938"/>
            <a:ext cx="6359525" cy="3576637"/>
          </a:xfrm>
          <a:ln cap="flat"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5631" y="4864532"/>
            <a:ext cx="5404444" cy="4311217"/>
          </a:xfrm>
          <a:noFill/>
          <a:ln/>
        </p:spPr>
        <p:txBody>
          <a:bodyPr lIns="99191" rIns="99191"/>
          <a:lstStyle/>
          <a:p>
            <a:endParaRPr lang="de-DE" dirty="0" smtClean="0"/>
          </a:p>
        </p:txBody>
      </p:sp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CE78A620-8F97-4763-81AF-BA52AC1A902B}" type="datetime1">
              <a:rPr lang="de-CH" smtClean="0"/>
              <a:t>25.08.2022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8164325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8000" y="896938"/>
            <a:ext cx="6359525" cy="3576637"/>
          </a:xfrm>
          <a:ln cap="flat"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5631" y="4864532"/>
            <a:ext cx="5404444" cy="4311217"/>
          </a:xfrm>
          <a:noFill/>
          <a:ln/>
        </p:spPr>
        <p:txBody>
          <a:bodyPr lIns="99191" rIns="99191"/>
          <a:lstStyle/>
          <a:p>
            <a:endParaRPr lang="de-DE" dirty="0" smtClean="0"/>
          </a:p>
        </p:txBody>
      </p:sp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D3E2D5CF-DADE-4278-ABF7-781829D0A347}" type="datetime1">
              <a:rPr lang="de-CH" smtClean="0"/>
              <a:t>25.08.2022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9673736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544513" y="1277938"/>
            <a:ext cx="6145212" cy="34559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baseline="0" dirty="0" smtClean="0"/>
          </a:p>
        </p:txBody>
      </p:sp>
      <p:sp>
        <p:nvSpPr>
          <p:cNvPr id="5" name="Datumsplatzhalt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D2EA11D7-5ECF-4521-8C32-2E0FF9519E57}" type="datetime1">
              <a:rPr lang="de-CH" smtClean="0"/>
              <a:t>25.08.2022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5864872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544513" y="1277938"/>
            <a:ext cx="6145212" cy="34559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baseline="0" dirty="0" smtClean="0"/>
          </a:p>
        </p:txBody>
      </p:sp>
      <p:sp>
        <p:nvSpPr>
          <p:cNvPr id="5" name="Datumsplatzhalt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ECFC1A86-4EC1-4107-B12C-F6E5A6798DE9}" type="datetime1">
              <a:rPr lang="de-CH" smtClean="0"/>
              <a:t>25.08.2022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9372900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496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6" name="Datumsplatzhalt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83145186-5E29-4C81-80BF-A1E29B1EADE3}" type="datetime1">
              <a:rPr lang="de-CH" smtClean="0"/>
              <a:t>25.08.2022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0098286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8000" y="896938"/>
            <a:ext cx="6359525" cy="3576637"/>
          </a:xfrm>
          <a:ln cap="flat"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5631" y="4864532"/>
            <a:ext cx="5404444" cy="4311217"/>
          </a:xfrm>
          <a:noFill/>
          <a:ln/>
        </p:spPr>
        <p:txBody>
          <a:bodyPr lIns="99191" rIns="99191"/>
          <a:lstStyle/>
          <a:p>
            <a:endParaRPr lang="de-DE" dirty="0" smtClean="0"/>
          </a:p>
        </p:txBody>
      </p:sp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E8FDE5F9-2607-42A3-BAF7-87FA22919555}" type="datetime1">
              <a:rPr lang="de-CH" smtClean="0"/>
              <a:t>25.08.2022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7655209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8000" y="896938"/>
            <a:ext cx="6359525" cy="3576637"/>
          </a:xfrm>
          <a:ln cap="flat"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5631" y="4864532"/>
            <a:ext cx="5404444" cy="4311217"/>
          </a:xfrm>
          <a:noFill/>
          <a:ln/>
        </p:spPr>
        <p:txBody>
          <a:bodyPr lIns="99191" rIns="99191"/>
          <a:lstStyle/>
          <a:p>
            <a:endParaRPr lang="de-DE" dirty="0" smtClean="0"/>
          </a:p>
        </p:txBody>
      </p:sp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C33655EB-D653-4F43-8E35-38A1E5122F32}" type="datetime1">
              <a:rPr lang="de-CH" smtClean="0"/>
              <a:t>25.08.2022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3875561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8000" y="896938"/>
            <a:ext cx="6359525" cy="3576637"/>
          </a:xfrm>
          <a:ln cap="flat"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5631" y="4864532"/>
            <a:ext cx="5404444" cy="4311217"/>
          </a:xfrm>
          <a:noFill/>
          <a:ln/>
        </p:spPr>
        <p:txBody>
          <a:bodyPr lIns="99191" rIns="99191"/>
          <a:lstStyle/>
          <a:p>
            <a:endParaRPr lang="de-DE" dirty="0" smtClean="0"/>
          </a:p>
        </p:txBody>
      </p:sp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B53DAF6F-5BCF-4E91-89C4-34C4CFEFD148}" type="datetime1">
              <a:rPr lang="de-CH" smtClean="0"/>
              <a:t>25.08.2022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6047956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8000" y="896938"/>
            <a:ext cx="6359525" cy="3576637"/>
          </a:xfrm>
          <a:ln cap="flat"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5631" y="4864532"/>
            <a:ext cx="5404444" cy="4311217"/>
          </a:xfrm>
          <a:noFill/>
          <a:ln/>
        </p:spPr>
        <p:txBody>
          <a:bodyPr lIns="99191" rIns="99191"/>
          <a:lstStyle/>
          <a:p>
            <a:endParaRPr lang="de-DE" dirty="0" smtClean="0"/>
          </a:p>
        </p:txBody>
      </p:sp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F4B646C8-AE82-4005-99EF-F6AE107B59D8}" type="datetime1">
              <a:rPr lang="de-CH" smtClean="0"/>
              <a:t>25.08.2022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1395905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8000" y="896938"/>
            <a:ext cx="6359525" cy="3576637"/>
          </a:xfrm>
          <a:ln cap="flat"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5631" y="4864532"/>
            <a:ext cx="5404444" cy="4311217"/>
          </a:xfrm>
          <a:noFill/>
          <a:ln/>
        </p:spPr>
        <p:txBody>
          <a:bodyPr lIns="99191" rIns="99191"/>
          <a:lstStyle/>
          <a:p>
            <a:endParaRPr lang="de-DE" dirty="0" smtClean="0"/>
          </a:p>
        </p:txBody>
      </p:sp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1E94E0F2-DC42-4796-94AA-BA30DA8D09F2}" type="datetime1">
              <a:rPr lang="de-CH" smtClean="0"/>
              <a:t>25.08.2022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9391774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8000" y="896938"/>
            <a:ext cx="6359525" cy="3576637"/>
          </a:xfrm>
          <a:ln cap="flat"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5631" y="4864532"/>
            <a:ext cx="5404444" cy="4311217"/>
          </a:xfrm>
          <a:noFill/>
          <a:ln/>
        </p:spPr>
        <p:txBody>
          <a:bodyPr lIns="99191" rIns="99191"/>
          <a:lstStyle/>
          <a:p>
            <a:endParaRPr lang="de-DE" dirty="0" smtClean="0"/>
          </a:p>
        </p:txBody>
      </p:sp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EA7F3A01-3432-47E1-86E1-F95917777E63}" type="datetime1">
              <a:rPr lang="de-CH" smtClean="0"/>
              <a:t>25.08.2022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0061546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8000" y="896938"/>
            <a:ext cx="6359525" cy="3576637"/>
          </a:xfrm>
          <a:ln cap="flat"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5631" y="4864532"/>
            <a:ext cx="5404444" cy="4311217"/>
          </a:xfrm>
          <a:noFill/>
          <a:ln/>
        </p:spPr>
        <p:txBody>
          <a:bodyPr lIns="99191" rIns="99191"/>
          <a:lstStyle/>
          <a:p>
            <a:endParaRPr lang="de-DE" dirty="0" smtClean="0"/>
          </a:p>
        </p:txBody>
      </p:sp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6D2796E-6E12-4923-9CF4-2EA926FE6D67}" type="datetime1">
              <a:rPr lang="de-CH" smtClean="0"/>
              <a:t>25.08.2022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697613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8"/>
          <p:cNvSpPr txBox="1">
            <a:spLocks noChangeArrowheads="1"/>
          </p:cNvSpPr>
          <p:nvPr userDrawn="1"/>
        </p:nvSpPr>
        <p:spPr bwMode="auto">
          <a:xfrm>
            <a:off x="406400" y="304800"/>
            <a:ext cx="4938113" cy="18415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de-DE" altLang="de-DE" sz="1000" b="1" dirty="0" smtClean="0">
                <a:solidFill>
                  <a:srgbClr val="0070C0"/>
                </a:solidFill>
              </a:rPr>
              <a:t>FINANZREFERAT</a:t>
            </a:r>
            <a:r>
              <a:rPr lang="de-DE" altLang="de-DE" sz="1000" dirty="0" smtClean="0">
                <a:solidFill>
                  <a:srgbClr val="0070C0"/>
                </a:solidFill>
              </a:rPr>
              <a:t>.STSH.CH</a:t>
            </a:r>
            <a:r>
              <a:rPr lang="de-DE" altLang="de-DE" sz="1200" dirty="0" smtClean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4" name="Textfeld 3"/>
          <p:cNvSpPr txBox="1"/>
          <p:nvPr userDrawn="1"/>
        </p:nvSpPr>
        <p:spPr>
          <a:xfrm>
            <a:off x="10729385" y="335062"/>
            <a:ext cx="105621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e-CH" sz="1000" kern="1200" dirty="0" smtClean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Seite </a:t>
            </a:r>
            <a:fld id="{BA041FE7-9914-4655-A597-87A23B9141AE}" type="slidenum">
              <a:rPr lang="de-CH" sz="1000" kern="1200" smtClean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algn="r"/>
              <a:t>‹Nr.›</a:t>
            </a:fld>
            <a:endParaRPr lang="de-CH" sz="1000" kern="1200" dirty="0">
              <a:solidFill>
                <a:srgbClr val="0070C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" name="Freeform 7"/>
          <p:cNvSpPr>
            <a:spLocks/>
          </p:cNvSpPr>
          <p:nvPr userDrawn="1"/>
        </p:nvSpPr>
        <p:spPr bwMode="auto">
          <a:xfrm>
            <a:off x="406400" y="622300"/>
            <a:ext cx="11379200" cy="1384300"/>
          </a:xfrm>
          <a:custGeom>
            <a:avLst/>
            <a:gdLst>
              <a:gd name="T0" fmla="*/ 2147483646 w 5376"/>
              <a:gd name="T1" fmla="*/ 2147483646 h 872"/>
              <a:gd name="T2" fmla="*/ 0 w 5376"/>
              <a:gd name="T3" fmla="*/ 2147483646 h 872"/>
              <a:gd name="T4" fmla="*/ 2147483646 w 5376"/>
              <a:gd name="T5" fmla="*/ 2147483646 h 872"/>
              <a:gd name="T6" fmla="*/ 2147483646 w 5376"/>
              <a:gd name="T7" fmla="*/ 2147483646 h 872"/>
              <a:gd name="T8" fmla="*/ 2147483646 w 5376"/>
              <a:gd name="T9" fmla="*/ 2147483646 h 872"/>
              <a:gd name="T10" fmla="*/ 2147483646 w 5376"/>
              <a:gd name="T11" fmla="*/ 2147483646 h 872"/>
              <a:gd name="T12" fmla="*/ 2147483646 w 5376"/>
              <a:gd name="T13" fmla="*/ 2147483646 h 87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376" h="872">
                <a:moveTo>
                  <a:pt x="2" y="16"/>
                </a:moveTo>
                <a:lnTo>
                  <a:pt x="0" y="836"/>
                </a:lnTo>
                <a:cubicBezTo>
                  <a:pt x="0" y="836"/>
                  <a:pt x="2688" y="834"/>
                  <a:pt x="5376" y="832"/>
                </a:cubicBezTo>
                <a:cubicBezTo>
                  <a:pt x="5374" y="562"/>
                  <a:pt x="5376" y="872"/>
                  <a:pt x="5374" y="566"/>
                </a:cubicBezTo>
                <a:cubicBezTo>
                  <a:pt x="5002" y="364"/>
                  <a:pt x="4494" y="184"/>
                  <a:pt x="3950" y="92"/>
                </a:cubicBezTo>
                <a:cubicBezTo>
                  <a:pt x="3406" y="0"/>
                  <a:pt x="2768" y="25"/>
                  <a:pt x="2110" y="12"/>
                </a:cubicBezTo>
                <a:cubicBezTo>
                  <a:pt x="968" y="12"/>
                  <a:pt x="441" y="15"/>
                  <a:pt x="2" y="16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 dirty="0"/>
          </a:p>
        </p:txBody>
      </p:sp>
    </p:spTree>
    <p:extLst>
      <p:ext uri="{BB962C8B-B14F-4D97-AF65-F5344CB8AC3E}">
        <p14:creationId xmlns:p14="http://schemas.microsoft.com/office/powerpoint/2010/main" val="42300007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1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5971" y="5772150"/>
            <a:ext cx="3114675" cy="800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6575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1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5971" y="5772150"/>
            <a:ext cx="3114675" cy="800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2675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1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5971" y="5772150"/>
            <a:ext cx="3114675" cy="800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6257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/>
          <p:cNvSpPr txBox="1">
            <a:spLocks noChangeArrowheads="1"/>
          </p:cNvSpPr>
          <p:nvPr userDrawn="1"/>
        </p:nvSpPr>
        <p:spPr bwMode="auto">
          <a:xfrm>
            <a:off x="406400" y="304800"/>
            <a:ext cx="4938113" cy="18415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de-DE" altLang="de-DE" sz="1000" b="1" dirty="0" smtClean="0">
                <a:solidFill>
                  <a:srgbClr val="0070C0"/>
                </a:solidFill>
              </a:rPr>
              <a:t>FINANZREFERAT</a:t>
            </a:r>
            <a:r>
              <a:rPr lang="de-DE" altLang="de-DE" sz="1000" dirty="0" smtClean="0">
                <a:solidFill>
                  <a:srgbClr val="0070C0"/>
                </a:solidFill>
              </a:rPr>
              <a:t>.STSH.CH</a:t>
            </a:r>
            <a:r>
              <a:rPr lang="de-DE" altLang="de-DE" sz="1200" dirty="0" smtClean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3" name="Textfeld 2"/>
          <p:cNvSpPr txBox="1"/>
          <p:nvPr userDrawn="1"/>
        </p:nvSpPr>
        <p:spPr>
          <a:xfrm>
            <a:off x="10729385" y="335062"/>
            <a:ext cx="105621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e-CH" sz="1000" kern="1200" dirty="0" smtClean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Seite </a:t>
            </a:r>
            <a:fld id="{BA041FE7-9914-4655-A597-87A23B9141AE}" type="slidenum">
              <a:rPr lang="de-CH" sz="1000" kern="1200" smtClean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algn="r"/>
              <a:t>‹Nr.›</a:t>
            </a:fld>
            <a:endParaRPr lang="de-CH" sz="1000" kern="1200" dirty="0">
              <a:solidFill>
                <a:srgbClr val="0070C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5" name="Bild 1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5971" y="5772150"/>
            <a:ext cx="3114675" cy="800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81933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/>
          <p:cNvSpPr txBox="1">
            <a:spLocks noChangeArrowheads="1"/>
          </p:cNvSpPr>
          <p:nvPr userDrawn="1"/>
        </p:nvSpPr>
        <p:spPr bwMode="auto">
          <a:xfrm>
            <a:off x="406400" y="304800"/>
            <a:ext cx="4938113" cy="18415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de-DE" altLang="de-DE" sz="1000" b="1" dirty="0" smtClean="0">
                <a:solidFill>
                  <a:srgbClr val="0070C0"/>
                </a:solidFill>
              </a:rPr>
              <a:t>FINANZREFERAT</a:t>
            </a:r>
            <a:r>
              <a:rPr lang="de-DE" altLang="de-DE" sz="1000" dirty="0" smtClean="0">
                <a:solidFill>
                  <a:srgbClr val="0070C0"/>
                </a:solidFill>
              </a:rPr>
              <a:t>.STSH.CH</a:t>
            </a:r>
            <a:r>
              <a:rPr lang="de-DE" altLang="de-DE" sz="1200" dirty="0" smtClean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3" name="Textfeld 2"/>
          <p:cNvSpPr txBox="1"/>
          <p:nvPr userDrawn="1"/>
        </p:nvSpPr>
        <p:spPr>
          <a:xfrm>
            <a:off x="10729385" y="335062"/>
            <a:ext cx="105621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e-CH" sz="1000" kern="1200" dirty="0" smtClean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Seite </a:t>
            </a:r>
            <a:fld id="{BA041FE7-9914-4655-A597-87A23B9141AE}" type="slidenum">
              <a:rPr lang="de-CH" sz="1000" kern="1200" smtClean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algn="r"/>
              <a:t>‹Nr.›</a:t>
            </a:fld>
            <a:endParaRPr lang="de-CH" sz="1000" kern="1200" dirty="0">
              <a:solidFill>
                <a:srgbClr val="0070C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5" name="Bild 1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5971" y="5772150"/>
            <a:ext cx="3114675" cy="800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3936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/>
          <p:cNvSpPr txBox="1">
            <a:spLocks noChangeArrowheads="1"/>
          </p:cNvSpPr>
          <p:nvPr userDrawn="1"/>
        </p:nvSpPr>
        <p:spPr bwMode="auto">
          <a:xfrm>
            <a:off x="406400" y="304800"/>
            <a:ext cx="4938113" cy="18415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de-DE" altLang="de-DE" sz="1000" b="1" dirty="0" smtClean="0">
                <a:solidFill>
                  <a:srgbClr val="0070C0"/>
                </a:solidFill>
              </a:rPr>
              <a:t>FINANZREFERAT</a:t>
            </a:r>
            <a:r>
              <a:rPr lang="de-DE" altLang="de-DE" sz="1000" dirty="0" smtClean="0">
                <a:solidFill>
                  <a:srgbClr val="0070C0"/>
                </a:solidFill>
              </a:rPr>
              <a:t>.STSH.CH</a:t>
            </a:r>
            <a:r>
              <a:rPr lang="de-DE" altLang="de-DE" sz="1200" dirty="0" smtClean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3" name="Textfeld 2"/>
          <p:cNvSpPr txBox="1"/>
          <p:nvPr userDrawn="1"/>
        </p:nvSpPr>
        <p:spPr>
          <a:xfrm>
            <a:off x="10729385" y="335062"/>
            <a:ext cx="105621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e-CH" sz="1000" kern="1200" dirty="0" smtClean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Seite </a:t>
            </a:r>
            <a:fld id="{BA041FE7-9914-4655-A597-87A23B9141AE}" type="slidenum">
              <a:rPr lang="de-CH" sz="1000" kern="1200" smtClean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algn="r"/>
              <a:t>‹Nr.›</a:t>
            </a:fld>
            <a:endParaRPr lang="de-CH" sz="1000" kern="1200" dirty="0">
              <a:solidFill>
                <a:srgbClr val="0070C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369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3941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9" r:id="rId1"/>
    <p:sldLayoutId id="2147483995" r:id="rId2"/>
    <p:sldLayoutId id="2147483997" r:id="rId3"/>
    <p:sldLayoutId id="2147483998" r:id="rId4"/>
    <p:sldLayoutId id="2147483999" r:id="rId5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0647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3" r:id="rId1"/>
    <p:sldLayoutId id="2147484000" r:id="rId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422041" rtl="0" eaLnBrk="1" latinLnBrk="0" hangingPunct="1">
        <a:spcBef>
          <a:spcPct val="0"/>
        </a:spcBef>
        <a:buNone/>
        <a:defRPr sz="406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16531" indent="-316531" algn="l" defTabSz="422041" rtl="0" eaLnBrk="1" latinLnBrk="0" hangingPunct="1">
        <a:spcBef>
          <a:spcPct val="20000"/>
        </a:spcBef>
        <a:buFont typeface="Arial"/>
        <a:buChar char="•"/>
        <a:defRPr sz="2954" kern="1200">
          <a:solidFill>
            <a:schemeClr val="tx1"/>
          </a:solidFill>
          <a:latin typeface="+mn-lt"/>
          <a:ea typeface="+mn-ea"/>
          <a:cs typeface="+mn-cs"/>
        </a:defRPr>
      </a:lvl1pPr>
      <a:lvl2pPr marL="685817" indent="-263776" algn="l" defTabSz="422041" rtl="0" eaLnBrk="1" latinLnBrk="0" hangingPunct="1">
        <a:spcBef>
          <a:spcPct val="20000"/>
        </a:spcBef>
        <a:buFont typeface="Arial"/>
        <a:buChar char="–"/>
        <a:defRPr sz="2585" kern="1200">
          <a:solidFill>
            <a:schemeClr val="tx1"/>
          </a:solidFill>
          <a:latin typeface="+mn-lt"/>
          <a:ea typeface="+mn-ea"/>
          <a:cs typeface="+mn-cs"/>
        </a:defRPr>
      </a:lvl2pPr>
      <a:lvl3pPr marL="1055103" indent="-211021" algn="l" defTabSz="422041" rtl="0" eaLnBrk="1" latinLnBrk="0" hangingPunct="1">
        <a:spcBef>
          <a:spcPct val="20000"/>
        </a:spcBef>
        <a:buFont typeface="Arial"/>
        <a:buChar char="•"/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477145" indent="-211021" algn="l" defTabSz="422041" rtl="0" eaLnBrk="1" latinLnBrk="0" hangingPunct="1">
        <a:spcBef>
          <a:spcPct val="20000"/>
        </a:spcBef>
        <a:buFont typeface="Arial"/>
        <a:buChar char="–"/>
        <a:defRPr sz="1846" kern="1200">
          <a:solidFill>
            <a:schemeClr val="tx1"/>
          </a:solidFill>
          <a:latin typeface="+mn-lt"/>
          <a:ea typeface="+mn-ea"/>
          <a:cs typeface="+mn-cs"/>
        </a:defRPr>
      </a:lvl4pPr>
      <a:lvl5pPr marL="1899186" indent="-211021" algn="l" defTabSz="422041" rtl="0" eaLnBrk="1" latinLnBrk="0" hangingPunct="1">
        <a:spcBef>
          <a:spcPct val="20000"/>
        </a:spcBef>
        <a:buFont typeface="Arial"/>
        <a:buChar char="»"/>
        <a:defRPr sz="1846" kern="1200">
          <a:solidFill>
            <a:schemeClr val="tx1"/>
          </a:solidFill>
          <a:latin typeface="+mn-lt"/>
          <a:ea typeface="+mn-ea"/>
          <a:cs typeface="+mn-cs"/>
        </a:defRPr>
      </a:lvl5pPr>
      <a:lvl6pPr marL="2321227" indent="-211021" algn="l" defTabSz="422041" rtl="0" eaLnBrk="1" latinLnBrk="0" hangingPunct="1">
        <a:spcBef>
          <a:spcPct val="20000"/>
        </a:spcBef>
        <a:buFont typeface="Arial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indent="-211021" algn="l" defTabSz="422041" rtl="0" eaLnBrk="1" latinLnBrk="0" hangingPunct="1">
        <a:spcBef>
          <a:spcPct val="20000"/>
        </a:spcBef>
        <a:buFont typeface="Arial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7pPr>
      <a:lvl8pPr marL="3165310" indent="-211021" algn="l" defTabSz="422041" rtl="0" eaLnBrk="1" latinLnBrk="0" hangingPunct="1">
        <a:spcBef>
          <a:spcPct val="20000"/>
        </a:spcBef>
        <a:buFont typeface="Arial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8pPr>
      <a:lvl9pPr marL="3587351" indent="-211021" algn="l" defTabSz="422041" rtl="0" eaLnBrk="1" latinLnBrk="0" hangingPunct="1">
        <a:spcBef>
          <a:spcPct val="20000"/>
        </a:spcBef>
        <a:buFont typeface="Arial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cid:F8AF93C0-1BDF-4EAE-968D-66DA43523AA6" TargetMode="External"/><Relationship Id="rId13" Type="http://schemas.openxmlformats.org/officeDocument/2006/relationships/image" Target="../media/image20.png"/><Relationship Id="rId18" Type="http://schemas.microsoft.com/office/2007/relationships/diagramDrawing" Target="../diagrams/drawing1.xml"/><Relationship Id="rId26" Type="http://schemas.openxmlformats.org/officeDocument/2006/relationships/image" Target="../media/image28.jpeg"/><Relationship Id="rId3" Type="http://schemas.openxmlformats.org/officeDocument/2006/relationships/image" Target="../media/image12.jpeg"/><Relationship Id="rId21" Type="http://schemas.openxmlformats.org/officeDocument/2006/relationships/image" Target="../media/image23.emf"/><Relationship Id="rId7" Type="http://schemas.openxmlformats.org/officeDocument/2006/relationships/image" Target="../media/image16.jpeg"/><Relationship Id="rId12" Type="http://schemas.openxmlformats.org/officeDocument/2006/relationships/image" Target="../media/image19.png"/><Relationship Id="rId17" Type="http://schemas.openxmlformats.org/officeDocument/2006/relationships/diagramColors" Target="../diagrams/colors1.xml"/><Relationship Id="rId25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6" Type="http://schemas.openxmlformats.org/officeDocument/2006/relationships/diagramQuickStyle" Target="../diagrams/quickStyle1.xml"/><Relationship Id="rId20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7.png"/><Relationship Id="rId24" Type="http://schemas.openxmlformats.org/officeDocument/2006/relationships/image" Target="../media/image26.jpeg"/><Relationship Id="rId5" Type="http://schemas.openxmlformats.org/officeDocument/2006/relationships/image" Target="../media/image14.jpeg"/><Relationship Id="rId15" Type="http://schemas.openxmlformats.org/officeDocument/2006/relationships/diagramLayout" Target="../diagrams/layout1.xml"/><Relationship Id="rId23" Type="http://schemas.openxmlformats.org/officeDocument/2006/relationships/image" Target="../media/image25.png"/><Relationship Id="rId28" Type="http://schemas.microsoft.com/office/2007/relationships/hdphoto" Target="../media/hdphoto1.wdp"/><Relationship Id="rId10" Type="http://schemas.openxmlformats.org/officeDocument/2006/relationships/image" Target="../media/image18.jpeg"/><Relationship Id="rId19" Type="http://schemas.openxmlformats.org/officeDocument/2006/relationships/image" Target="../media/image21.emf"/><Relationship Id="rId4" Type="http://schemas.openxmlformats.org/officeDocument/2006/relationships/image" Target="../media/image13.jpeg"/><Relationship Id="rId9" Type="http://schemas.openxmlformats.org/officeDocument/2006/relationships/image" Target="../media/image17.jpeg"/><Relationship Id="rId14" Type="http://schemas.openxmlformats.org/officeDocument/2006/relationships/diagramData" Target="../diagrams/data1.xml"/><Relationship Id="rId22" Type="http://schemas.openxmlformats.org/officeDocument/2006/relationships/image" Target="../media/image24.jpeg"/><Relationship Id="rId27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finanzen.stsh.ch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38" b="9494"/>
          <a:stretch/>
        </p:blipFill>
        <p:spPr>
          <a:xfrm>
            <a:off x="401084" y="2107754"/>
            <a:ext cx="11362406" cy="4464496"/>
          </a:xfrm>
          <a:prstGeom prst="rect">
            <a:avLst/>
          </a:prstGeom>
          <a:ln w="3175">
            <a:noFill/>
          </a:ln>
        </p:spPr>
      </p:pic>
      <p:sp>
        <p:nvSpPr>
          <p:cNvPr id="2" name="Rechteck 1"/>
          <p:cNvSpPr/>
          <p:nvPr/>
        </p:nvSpPr>
        <p:spPr>
          <a:xfrm rot="16200000">
            <a:off x="-107936" y="2652687"/>
            <a:ext cx="123142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Foto: </a:t>
            </a:r>
            <a:r>
              <a:rPr lang="de-DE" sz="800" dirty="0" err="1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Egelmair</a:t>
            </a:r>
            <a:r>
              <a:rPr lang="de-DE" sz="8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800" dirty="0" err="1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Photography</a:t>
            </a:r>
            <a:endParaRPr lang="de-CH" dirty="0">
              <a:solidFill>
                <a:schemeClr val="bg1"/>
              </a:solidFill>
            </a:endParaRPr>
          </a:p>
        </p:txBody>
      </p:sp>
      <p:pic>
        <p:nvPicPr>
          <p:cNvPr id="8" name="Picture 21" descr="STSH_PP_Keileleme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4678274"/>
            <a:ext cx="12025336" cy="2082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695401" y="914865"/>
            <a:ext cx="8496226" cy="789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de-DE" altLang="de-DE" b="1" dirty="0" smtClean="0">
                <a:solidFill>
                  <a:schemeClr val="bg1"/>
                </a:solidFill>
              </a:rPr>
              <a:t>Budget 2023 und Finanzplan 2023-2026</a:t>
            </a:r>
            <a:endParaRPr lang="de-DE" altLang="de-DE" b="1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de-DE" altLang="de-DE" dirty="0" smtClean="0">
                <a:solidFill>
                  <a:schemeClr val="bg1"/>
                </a:solidFill>
              </a:rPr>
              <a:t>Medieninformation vom 25. August 2022</a:t>
            </a:r>
            <a:endParaRPr lang="de-DE" altLang="de-DE" dirty="0">
              <a:solidFill>
                <a:schemeClr val="bg1"/>
              </a:solidFill>
            </a:endParaRPr>
          </a:p>
        </p:txBody>
      </p:sp>
      <p:pic>
        <p:nvPicPr>
          <p:cNvPr id="11" name="Bild 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6496" y="5808056"/>
            <a:ext cx="3024336" cy="7768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feld 13"/>
          <p:cNvSpPr txBox="1"/>
          <p:nvPr/>
        </p:nvSpPr>
        <p:spPr>
          <a:xfrm>
            <a:off x="10121050" y="697459"/>
            <a:ext cx="1677488" cy="234286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0" bIns="36000" rtlCol="0">
            <a:spAutoFit/>
          </a:bodyPr>
          <a:lstStyle>
            <a:defPPr>
              <a:defRPr lang="de-DE"/>
            </a:defPPr>
            <a:lvl1pPr algn="r">
              <a:defRPr sz="1050">
                <a:solidFill>
                  <a:srgbClr val="0070C0"/>
                </a:solidFill>
              </a:defRPr>
            </a:lvl1pPr>
          </a:lstStyle>
          <a:p>
            <a:r>
              <a:rPr lang="de-CH" sz="1000" dirty="0">
                <a:sym typeface="Webdings" panose="05030102010509060703" pitchFamily="18" charset="2"/>
              </a:rPr>
              <a:t> Daniel Preisig</a:t>
            </a:r>
            <a:endParaRPr lang="de-CH" sz="1000" dirty="0"/>
          </a:p>
        </p:txBody>
      </p:sp>
      <p:sp>
        <p:nvSpPr>
          <p:cNvPr id="127" name="Textfeld 126"/>
          <p:cNvSpPr txBox="1"/>
          <p:nvPr/>
        </p:nvSpPr>
        <p:spPr>
          <a:xfrm>
            <a:off x="9110288" y="495860"/>
            <a:ext cx="2678202" cy="226591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0" bIns="36000" rtlCol="0">
            <a:spAutoFit/>
          </a:bodyPr>
          <a:lstStyle>
            <a:defPPr>
              <a:defRPr lang="de-DE"/>
            </a:defPPr>
            <a:lvl1pPr algn="r">
              <a:defRPr sz="1050">
                <a:solidFill>
                  <a:srgbClr val="0070C0"/>
                </a:solidFill>
              </a:defRPr>
            </a:lvl1pPr>
          </a:lstStyle>
          <a:p>
            <a:r>
              <a:rPr lang="de-CH" sz="1000" dirty="0" smtClean="0">
                <a:sym typeface="Wingdings" panose="05000000000000000000" pitchFamily="2" charset="2"/>
              </a:rPr>
              <a:t></a:t>
            </a:r>
            <a:r>
              <a:rPr lang="de-CH" sz="1000" dirty="0" smtClean="0">
                <a:sym typeface="Webdings" panose="05030102010509060703" pitchFamily="18" charset="2"/>
              </a:rPr>
              <a:t> Botschaft, Kap. 3.2</a:t>
            </a:r>
            <a:endParaRPr lang="de-CH" sz="1000" dirty="0"/>
          </a:p>
        </p:txBody>
      </p:sp>
      <p:sp>
        <p:nvSpPr>
          <p:cNvPr id="15" name="Textfeld 14"/>
          <p:cNvSpPr txBox="1"/>
          <p:nvPr/>
        </p:nvSpPr>
        <p:spPr>
          <a:xfrm>
            <a:off x="407368" y="980728"/>
            <a:ext cx="1195332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Die grössten Einzelinvestitionen im Budget 2023:</a:t>
            </a:r>
            <a:br>
              <a:rPr lang="de-CH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</a:br>
            <a:r>
              <a:rPr lang="de-CH" b="1" spc="-3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E-Busse, Kindergarten mit Mittagstisch, </a:t>
            </a:r>
            <a:r>
              <a:rPr lang="de-CH" b="1" spc="-30" dirty="0" err="1" smtClean="0">
                <a:solidFill>
                  <a:srgbClr val="0070C0"/>
                </a:solidFill>
                <a:latin typeface="Arial Narrow" panose="020B0606020202030204" pitchFamily="34" charset="0"/>
              </a:rPr>
              <a:t>Rhybadi</a:t>
            </a:r>
            <a:r>
              <a:rPr lang="de-CH" b="1" spc="-3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, Pflästerungen, Digitalisierung, Abfallentsorgung</a:t>
            </a:r>
          </a:p>
        </p:txBody>
      </p:sp>
      <p:sp>
        <p:nvSpPr>
          <p:cNvPr id="20" name="Rechteck 19"/>
          <p:cNvSpPr/>
          <p:nvPr/>
        </p:nvSpPr>
        <p:spPr>
          <a:xfrm>
            <a:off x="8391090" y="3572736"/>
            <a:ext cx="3177517" cy="103874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de-DE" sz="1500" b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Digitalisierung Baupolizeiarchiv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de-DE" sz="15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1.1 Mio. Franken</a:t>
            </a:r>
            <a:endParaRPr lang="de-DE" sz="1500" b="1" dirty="0">
              <a:solidFill>
                <a:schemeClr val="tx1">
                  <a:lumMod val="50000"/>
                  <a:lumOff val="50000"/>
                </a:schemeClr>
              </a:solidFill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de-CH" sz="1500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Vereinfachen der Prozesse, minimieren des Risiko von Datenverlust und räumliche Entkoppelung des Archivs mit der Baupolizei</a:t>
            </a:r>
            <a:endParaRPr lang="de-CH" sz="1500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hteck 22"/>
          <p:cNvSpPr/>
          <p:nvPr/>
        </p:nvSpPr>
        <p:spPr>
          <a:xfrm>
            <a:off x="2543332" y="2036665"/>
            <a:ext cx="3120620" cy="103874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de-DE" sz="1500" b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Ersatz verbleibender Dieselbusse durch E-Busse 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de-DE" sz="15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23.1 Mio. Franken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de-DE" sz="15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Schrittweise Ablösung der verbleibenden Dieselbusse bis 2028</a:t>
            </a:r>
          </a:p>
        </p:txBody>
      </p:sp>
      <p:sp>
        <p:nvSpPr>
          <p:cNvPr id="38" name="Rechteck 37"/>
          <p:cNvSpPr/>
          <p:nvPr/>
        </p:nvSpPr>
        <p:spPr>
          <a:xfrm>
            <a:off x="8391091" y="2036665"/>
            <a:ext cx="3177516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de-DE" sz="1500" b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Pflästerungen </a:t>
            </a:r>
            <a:r>
              <a:rPr lang="de-DE" sz="1500" b="1" dirty="0" err="1" smtClean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Stadthausgeviert</a:t>
            </a:r>
            <a:endParaRPr lang="de-DE" sz="1500" b="1" dirty="0" smtClean="0"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de-DE" sz="15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1.2 </a:t>
            </a:r>
            <a:r>
              <a:rPr lang="de-DE" sz="15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Mio. Franken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de-DE" sz="15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Einbau von behindertengerechten Korridoren und Teilstücken</a:t>
            </a:r>
            <a:endParaRPr lang="de-CH" sz="1500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 rotWithShape="1">
          <a:blip r:embed="rId3"/>
          <a:srcRect t="36384" r="2584"/>
          <a:stretch/>
        </p:blipFill>
        <p:spPr>
          <a:xfrm rot="10800000" flipV="1">
            <a:off x="409086" y="2024336"/>
            <a:ext cx="1909057" cy="125638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26" name="Rechteck 25"/>
          <p:cNvSpPr/>
          <p:nvPr/>
        </p:nvSpPr>
        <p:spPr>
          <a:xfrm>
            <a:off x="8391091" y="5146356"/>
            <a:ext cx="3177516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de-DE" sz="1500" b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Abfallentsorgung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de-DE" sz="15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1.0 Mio. Franken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de-DE" sz="15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Ersatzanschaffung Elektro-Kehrichtfahrzeug mit Kran</a:t>
            </a:r>
          </a:p>
        </p:txBody>
      </p:sp>
      <p:pic>
        <p:nvPicPr>
          <p:cNvPr id="27" name="Picture 6" descr="Abfallentsorgung in Winterthur – Der erste Elektro-Güselwagen ist da | Der  Landbot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6" t="25846" r="13580" b="-1"/>
          <a:stretch/>
        </p:blipFill>
        <p:spPr bwMode="auto">
          <a:xfrm>
            <a:off x="6240016" y="5157014"/>
            <a:ext cx="1908000" cy="1271782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085" y="3572736"/>
            <a:ext cx="1908000" cy="124100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085" y="5157014"/>
            <a:ext cx="1908000" cy="126433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28" name="Rechteck 27"/>
          <p:cNvSpPr/>
          <p:nvPr/>
        </p:nvSpPr>
        <p:spPr>
          <a:xfrm>
            <a:off x="2543332" y="3572736"/>
            <a:ext cx="3119373" cy="12464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de-DE" sz="1500" b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Kindergarten Bocksriet, energetische und technische Sanierung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de-DE" sz="15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1.3 Mio. Franken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de-DE" sz="15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Modernisierung WC-Anlagen, Realisierung eines Therapieraumes und Umgestaltung der Räume für einen Mittagstisch</a:t>
            </a:r>
          </a:p>
        </p:txBody>
      </p:sp>
      <p:sp>
        <p:nvSpPr>
          <p:cNvPr id="29" name="Rechteck 28"/>
          <p:cNvSpPr/>
          <p:nvPr/>
        </p:nvSpPr>
        <p:spPr>
          <a:xfrm>
            <a:off x="2543332" y="5146356"/>
            <a:ext cx="3192628" cy="103874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de-DE" sz="1500" b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Sanierung </a:t>
            </a:r>
            <a:r>
              <a:rPr lang="de-DE" sz="1500" b="1" dirty="0" err="1" smtClean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Rhybadi</a:t>
            </a:r>
            <a:endParaRPr lang="de-DE" sz="1500" b="1" dirty="0" smtClean="0"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de-DE" sz="15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1.3 Mio. Franken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de-DE" sz="15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Betonsanierung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de-DE" sz="15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Sanierung Bistro</a:t>
            </a:r>
            <a:br>
              <a:rPr lang="de-DE" sz="15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15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Sanierung Nasszellen</a:t>
            </a:r>
          </a:p>
        </p:txBody>
      </p:sp>
      <p:pic>
        <p:nvPicPr>
          <p:cNvPr id="30" name="Grafik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0016" y="2024336"/>
            <a:ext cx="1908000" cy="126515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40016" y="3572736"/>
            <a:ext cx="1908000" cy="126799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3337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feld 21"/>
          <p:cNvSpPr txBox="1"/>
          <p:nvPr/>
        </p:nvSpPr>
        <p:spPr>
          <a:xfrm>
            <a:off x="407368" y="980728"/>
            <a:ext cx="514465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Übersicht</a:t>
            </a:r>
            <a:endParaRPr lang="de-CH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Rechteck 9"/>
          <p:cNvSpPr/>
          <p:nvPr/>
        </p:nvSpPr>
        <p:spPr bwMode="auto">
          <a:xfrm>
            <a:off x="315543" y="2708920"/>
            <a:ext cx="8499566" cy="418499"/>
          </a:xfrm>
          <a:prstGeom prst="rect">
            <a:avLst/>
          </a:prstGeom>
          <a:solidFill>
            <a:srgbClr val="0070C0">
              <a:alpha val="7843"/>
            </a:srgbClr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09600" y="2286000"/>
            <a:ext cx="5342384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+mj-lt"/>
              <a:buAutoNum type="arabicPeriod"/>
            </a:pPr>
            <a:r>
              <a:rPr lang="de-CH" altLang="de-DE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Budget 2023</a:t>
            </a:r>
            <a:endParaRPr lang="de-CH" altLang="de-DE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spcBef>
                <a:spcPts val="120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+mj-lt"/>
              <a:buAutoNum type="arabicPeriod"/>
            </a:pPr>
            <a:r>
              <a:rPr lang="de-CH" alt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Finanzplan </a:t>
            </a:r>
            <a:r>
              <a:rPr lang="de-CH" altLang="de-DE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2023 </a:t>
            </a:r>
            <a:r>
              <a:rPr lang="de-CH" alt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bis </a:t>
            </a:r>
            <a:r>
              <a:rPr lang="de-CH" altLang="de-DE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2026</a:t>
            </a:r>
            <a:endParaRPr lang="de-CH" altLang="de-DE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spcBef>
                <a:spcPts val="120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+mj-lt"/>
              <a:buAutoNum type="arabicPeriod"/>
            </a:pPr>
            <a:r>
              <a:rPr lang="de-CH" altLang="de-DE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Lohnrunde</a:t>
            </a:r>
          </a:p>
          <a:p>
            <a:pPr marL="342900" indent="-342900">
              <a:spcBef>
                <a:spcPts val="120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+mj-lt"/>
              <a:buAutoNum type="arabicPeriod"/>
            </a:pPr>
            <a:r>
              <a:rPr lang="de-CH" altLang="de-DE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Steuerfuss</a:t>
            </a:r>
          </a:p>
          <a:p>
            <a:pPr marL="342900" indent="-342900">
              <a:spcBef>
                <a:spcPts val="120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+mj-lt"/>
              <a:buAutoNum type="arabicPeriod"/>
            </a:pPr>
            <a:r>
              <a:rPr lang="de-CH" altLang="de-DE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Zusammenfassung</a:t>
            </a:r>
            <a:endParaRPr lang="de-CH" altLang="de-DE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32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/>
          <p:cNvSpPr/>
          <p:nvPr/>
        </p:nvSpPr>
        <p:spPr>
          <a:xfrm>
            <a:off x="407368" y="1957260"/>
            <a:ext cx="7632848" cy="30331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14" name="Textfeld 13"/>
          <p:cNvSpPr txBox="1"/>
          <p:nvPr/>
        </p:nvSpPr>
        <p:spPr>
          <a:xfrm>
            <a:off x="10121050" y="697459"/>
            <a:ext cx="1677488" cy="234286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0" bIns="36000" rtlCol="0">
            <a:spAutoFit/>
          </a:bodyPr>
          <a:lstStyle>
            <a:defPPr>
              <a:defRPr lang="de-DE"/>
            </a:defPPr>
            <a:lvl1pPr algn="r">
              <a:defRPr sz="1050">
                <a:solidFill>
                  <a:srgbClr val="0070C0"/>
                </a:solidFill>
              </a:defRPr>
            </a:lvl1pPr>
          </a:lstStyle>
          <a:p>
            <a:r>
              <a:rPr lang="de-CH" sz="1000" dirty="0">
                <a:sym typeface="Webdings" panose="05030102010509060703" pitchFamily="18" charset="2"/>
              </a:rPr>
              <a:t> Daniel Preisig</a:t>
            </a:r>
            <a:endParaRPr lang="de-CH" sz="1000" dirty="0"/>
          </a:p>
        </p:txBody>
      </p:sp>
      <p:sp>
        <p:nvSpPr>
          <p:cNvPr id="127" name="Textfeld 126"/>
          <p:cNvSpPr txBox="1"/>
          <p:nvPr/>
        </p:nvSpPr>
        <p:spPr>
          <a:xfrm>
            <a:off x="9110288" y="495860"/>
            <a:ext cx="2678202" cy="226591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0" bIns="36000" rtlCol="0">
            <a:spAutoFit/>
          </a:bodyPr>
          <a:lstStyle>
            <a:defPPr>
              <a:defRPr lang="de-DE"/>
            </a:defPPr>
            <a:lvl1pPr algn="r">
              <a:defRPr sz="1050">
                <a:solidFill>
                  <a:srgbClr val="0070C0"/>
                </a:solidFill>
              </a:defRPr>
            </a:lvl1pPr>
          </a:lstStyle>
          <a:p>
            <a:r>
              <a:rPr lang="de-CH" sz="1000" dirty="0" smtClean="0">
                <a:sym typeface="Wingdings" panose="05000000000000000000" pitchFamily="2" charset="2"/>
              </a:rPr>
              <a:t></a:t>
            </a:r>
            <a:r>
              <a:rPr lang="de-CH" sz="1000" dirty="0" smtClean="0">
                <a:sym typeface="Webdings" panose="05030102010509060703" pitchFamily="18" charset="2"/>
              </a:rPr>
              <a:t> Botschaft, Kap. 4</a:t>
            </a:r>
            <a:endParaRPr lang="de-CH" sz="1000" dirty="0"/>
          </a:p>
        </p:txBody>
      </p:sp>
      <p:sp>
        <p:nvSpPr>
          <p:cNvPr id="16" name="Textfeld 15"/>
          <p:cNvSpPr txBox="1"/>
          <p:nvPr/>
        </p:nvSpPr>
        <p:spPr>
          <a:xfrm>
            <a:off x="407368" y="1052736"/>
            <a:ext cx="1163176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Finanzplan 2023 bis 2026: Sondereffekt verschleiert Negativtrend in der Erfolgsrechnung</a:t>
            </a:r>
            <a:endParaRPr lang="de-CH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479376" y="1989420"/>
            <a:ext cx="554461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1400" b="1" dirty="0" smtClean="0">
                <a:latin typeface="Arial Narrow" panose="020B0606020202030204" pitchFamily="34" charset="0"/>
              </a:rPr>
              <a:t>Erfolgsrechnung 2020 bis 2026</a:t>
            </a:r>
            <a:endParaRPr lang="de-CH" sz="1400" dirty="0">
              <a:latin typeface="Arial Narrow" panose="020B0606020202030204" pitchFamily="34" charset="0"/>
            </a:endParaRPr>
          </a:p>
        </p:txBody>
      </p:sp>
      <p:graphicFrame>
        <p:nvGraphicFramePr>
          <p:cNvPr id="11" name="Abbildung 10: Ergebnis der Laufenden Rechnung bzw. Erfolgsrechnung gemäss Finanzplan bis 2024"/>
          <p:cNvGraphicFramePr/>
          <p:nvPr>
            <p:extLst>
              <p:ext uri="{D42A27DB-BD31-4B8C-83A1-F6EECF244321}">
                <p14:modId xmlns:p14="http://schemas.microsoft.com/office/powerpoint/2010/main" val="3464697936"/>
              </p:ext>
            </p:extLst>
          </p:nvPr>
        </p:nvGraphicFramePr>
        <p:xfrm>
          <a:off x="407368" y="2348880"/>
          <a:ext cx="7856006" cy="42720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5" name="Gruppieren 4"/>
          <p:cNvGrpSpPr/>
          <p:nvPr/>
        </p:nvGrpSpPr>
        <p:grpSpPr>
          <a:xfrm>
            <a:off x="3647729" y="3933057"/>
            <a:ext cx="8157945" cy="1440155"/>
            <a:chOff x="3647037" y="4164804"/>
            <a:chExt cx="8161666" cy="1293958"/>
          </a:xfrm>
        </p:grpSpPr>
        <p:cxnSp>
          <p:nvCxnSpPr>
            <p:cNvPr id="3" name="Gerade Verbindung mit Pfeil 2"/>
            <p:cNvCxnSpPr/>
            <p:nvPr/>
          </p:nvCxnSpPr>
          <p:spPr>
            <a:xfrm>
              <a:off x="3647037" y="4675619"/>
              <a:ext cx="4322451" cy="783143"/>
            </a:xfrm>
            <a:prstGeom prst="straightConnector1">
              <a:avLst/>
            </a:prstGeom>
            <a:ln>
              <a:solidFill>
                <a:srgbClr val="FA0000"/>
              </a:solidFill>
              <a:prstDash val="sysDash"/>
              <a:tailEnd type="triangle"/>
            </a:ln>
            <a:effectLst>
              <a:glow rad="38100">
                <a:schemeClr val="bg1"/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hteckige Legende 25"/>
            <p:cNvSpPr>
              <a:spLocks noChangeArrowheads="1"/>
            </p:cNvSpPr>
            <p:nvPr/>
          </p:nvSpPr>
          <p:spPr bwMode="auto">
            <a:xfrm>
              <a:off x="8266406" y="4164804"/>
              <a:ext cx="3542297" cy="1021631"/>
            </a:xfrm>
            <a:prstGeom prst="wedgeRectCallout">
              <a:avLst>
                <a:gd name="adj1" fmla="val -58458"/>
                <a:gd name="adj2" fmla="val 73823"/>
              </a:avLst>
            </a:prstGeom>
            <a:solidFill>
              <a:schemeClr val="bg1">
                <a:lumMod val="95000"/>
                <a:alpha val="86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</p:spPr>
          <p:txBody>
            <a:bodyPr vert="horz" wrap="square" lIns="108000" tIns="36000" rIns="72000" bIns="18000" numCol="1" anchor="ctr" anchorCtr="0" compatLnSpc="1">
              <a:prstTxWarp prst="textNoShape">
                <a:avLst/>
              </a:prstTxWarp>
            </a:bodyPr>
            <a:lstStyle/>
            <a:p>
              <a:pPr marL="182563" lvl="0" indent="-182563">
                <a:lnSpc>
                  <a:spcPct val="90000"/>
                </a:lnSpc>
                <a:spcAft>
                  <a:spcPts val="0"/>
                </a:spcAft>
                <a:tabLst>
                  <a:tab pos="182563" algn="l"/>
                </a:tabLst>
              </a:pPr>
              <a:r>
                <a:rPr lang="de-CH" altLang="de-DE" sz="1400" b="1" dirty="0" smtClean="0">
                  <a:solidFill>
                    <a:srgbClr val="000000"/>
                  </a:solidFill>
                  <a:latin typeface="Arial Narrow" panose="020B0606020202030204" pitchFamily="34" charset="0"/>
                </a:rPr>
                <a:t>Langfristiger Negativtrend</a:t>
              </a:r>
            </a:p>
            <a:p>
              <a:pPr marL="182563" marR="0" lvl="0" indent="-182563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82563" algn="l"/>
                </a:tabLst>
              </a:pPr>
              <a:r>
                <a:rPr lang="de-CH" altLang="de-DE" sz="1400" dirty="0" smtClean="0">
                  <a:latin typeface="Arial Narrow" panose="020B0606020202030204" pitchFamily="34" charset="0"/>
                </a:rPr>
                <a:t>Hauptgründe:</a:t>
              </a:r>
            </a:p>
            <a:p>
              <a:pPr marL="198438" lvl="0" indent="-198438">
                <a:lnSpc>
                  <a:spcPct val="90000"/>
                </a:lnSpc>
                <a:spcAft>
                  <a:spcPts val="0"/>
                </a:spcAft>
                <a:buFont typeface="Symbol" panose="05050102010706020507" pitchFamily="18" charset="2"/>
                <a:buChar char="-"/>
                <a:tabLst>
                  <a:tab pos="182563" algn="l"/>
                </a:tabLst>
              </a:pPr>
              <a:r>
                <a:rPr lang="de-DE" altLang="de-DE" sz="1400" dirty="0" smtClean="0">
                  <a:latin typeface="Arial Narrow" panose="020B0606020202030204" pitchFamily="34" charset="0"/>
                </a:rPr>
                <a:t>steigende Abschreibungen als Folge der erhöhten Investitionen</a:t>
              </a:r>
            </a:p>
            <a:p>
              <a:pPr marL="198438" lvl="0" indent="-198438">
                <a:lnSpc>
                  <a:spcPct val="90000"/>
                </a:lnSpc>
                <a:spcAft>
                  <a:spcPts val="0"/>
                </a:spcAft>
                <a:buFont typeface="Symbol" panose="05050102010706020507" pitchFamily="18" charset="2"/>
                <a:buChar char="-"/>
                <a:tabLst>
                  <a:tab pos="182563" algn="l"/>
                </a:tabLst>
              </a:pPr>
              <a:r>
                <a:rPr lang="de-DE" altLang="de-DE" sz="1400" dirty="0" smtClean="0">
                  <a:latin typeface="Arial Narrow" panose="020B0606020202030204" pitchFamily="34" charset="0"/>
                </a:rPr>
                <a:t>sinkende Ablieferungen SH POWER</a:t>
              </a:r>
            </a:p>
          </p:txBody>
        </p:sp>
      </p:grpSp>
      <p:sp>
        <p:nvSpPr>
          <p:cNvPr id="18" name="Rechteckige Legende 25"/>
          <p:cNvSpPr>
            <a:spLocks noChangeArrowheads="1"/>
          </p:cNvSpPr>
          <p:nvPr/>
        </p:nvSpPr>
        <p:spPr bwMode="auto">
          <a:xfrm>
            <a:off x="8263374" y="2636912"/>
            <a:ext cx="3542298" cy="1134727"/>
          </a:xfrm>
          <a:prstGeom prst="wedgeRectCallout">
            <a:avLst>
              <a:gd name="adj1" fmla="val -94510"/>
              <a:gd name="adj2" fmla="val -15379"/>
            </a:avLst>
          </a:prstGeom>
          <a:solidFill>
            <a:schemeClr val="bg1">
              <a:lumMod val="95000"/>
              <a:alpha val="86000"/>
            </a:schemeClr>
          </a:solidFill>
          <a:ln w="317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  <p:txBody>
          <a:bodyPr vert="horz" wrap="square" lIns="108000" tIns="36000" rIns="72000" bIns="18000" numCol="1" anchor="ctr" anchorCtr="0" compatLnSpc="1">
            <a:prstTxWarp prst="textNoShape">
              <a:avLst/>
            </a:prstTxWarp>
          </a:bodyPr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de-CH" altLang="de-DE" sz="14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Ausschlag 2025 aufgrund der plangemässen Auflösung der Schwankungsreserve</a:t>
            </a:r>
          </a:p>
          <a:p>
            <a:pPr marL="3175" marR="0" lvl="0" indent="-3175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de-CH" altLang="de-DE" sz="1400" dirty="0" smtClean="0">
                <a:latin typeface="Arial Narrow" panose="020B0606020202030204" pitchFamily="34" charset="0"/>
              </a:rPr>
              <a:t>Auflösung der Schwankungsreserve für Unternehmenssteuern, welche gemäss aktuellem Kenntnisstand nicht beansprucht werden wird.</a:t>
            </a:r>
            <a:endParaRPr lang="de-DE" altLang="de-DE" sz="1400" dirty="0">
              <a:latin typeface="Arial Narrow" panose="020B0606020202030204" pitchFamily="34" charset="0"/>
            </a:endParaRPr>
          </a:p>
        </p:txBody>
      </p:sp>
      <p:sp>
        <p:nvSpPr>
          <p:cNvPr id="13" name="Rechteckige Legende 25"/>
          <p:cNvSpPr>
            <a:spLocks noChangeArrowheads="1"/>
          </p:cNvSpPr>
          <p:nvPr/>
        </p:nvSpPr>
        <p:spPr bwMode="auto">
          <a:xfrm>
            <a:off x="3503712" y="2420888"/>
            <a:ext cx="2304256" cy="1134727"/>
          </a:xfrm>
          <a:prstGeom prst="wedgeRectCallout">
            <a:avLst>
              <a:gd name="adj1" fmla="val 11750"/>
              <a:gd name="adj2" fmla="val 159487"/>
            </a:avLst>
          </a:prstGeom>
          <a:solidFill>
            <a:schemeClr val="bg1">
              <a:lumMod val="95000"/>
              <a:alpha val="86000"/>
            </a:schemeClr>
          </a:solidFill>
          <a:ln w="317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  <p:txBody>
          <a:bodyPr vert="horz" wrap="square" lIns="108000" tIns="36000" rIns="72000" bIns="18000" numCol="1" anchor="ctr" anchorCtr="0" compatLnSpc="1">
            <a:prstTxWarp prst="textNoShape">
              <a:avLst/>
            </a:prstTxWarp>
          </a:bodyPr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de-CH" altLang="de-DE" sz="1400" b="1" dirty="0" err="1" smtClean="0">
                <a:solidFill>
                  <a:srgbClr val="000000"/>
                </a:solidFill>
                <a:latin typeface="Arial Narrow" panose="020B0606020202030204" pitchFamily="34" charset="0"/>
              </a:rPr>
              <a:t>Reservenaufbau</a:t>
            </a:r>
            <a:r>
              <a:rPr lang="de-CH" altLang="de-DE" sz="14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de-CH" altLang="de-DE" sz="1400" b="1" dirty="0" err="1" smtClean="0">
                <a:solidFill>
                  <a:srgbClr val="000000"/>
                </a:solidFill>
                <a:latin typeface="Arial Narrow" panose="020B0606020202030204" pitchFamily="34" charset="0"/>
              </a:rPr>
              <a:t>vbsh</a:t>
            </a:r>
            <a:r>
              <a:rPr lang="de-CH" altLang="de-DE" sz="14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nach der Corona-Krise</a:t>
            </a:r>
          </a:p>
          <a:p>
            <a:pPr marL="3175" marR="0" lvl="0" indent="-3175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de-CH" altLang="de-DE" sz="1400" dirty="0" smtClean="0">
                <a:latin typeface="Arial Narrow" panose="020B0606020202030204" pitchFamily="34" charset="0"/>
              </a:rPr>
              <a:t>Der Einmaleffekt verschlechtert das Ergebnis vor Ausgleich mit der Corona-Reserve</a:t>
            </a:r>
            <a:endParaRPr lang="de-DE" altLang="de-DE" sz="14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03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/>
          <p:cNvSpPr/>
          <p:nvPr/>
        </p:nvSpPr>
        <p:spPr>
          <a:xfrm>
            <a:off x="6384032" y="1952348"/>
            <a:ext cx="5404458" cy="30331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11" name="Rechteck 10"/>
          <p:cNvSpPr/>
          <p:nvPr/>
        </p:nvSpPr>
        <p:spPr>
          <a:xfrm>
            <a:off x="407368" y="1952348"/>
            <a:ext cx="5400600" cy="30331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14" name="Textfeld 13"/>
          <p:cNvSpPr txBox="1"/>
          <p:nvPr/>
        </p:nvSpPr>
        <p:spPr>
          <a:xfrm>
            <a:off x="10121050" y="697459"/>
            <a:ext cx="1677488" cy="234286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0" bIns="36000" rtlCol="0">
            <a:spAutoFit/>
          </a:bodyPr>
          <a:lstStyle>
            <a:defPPr>
              <a:defRPr lang="de-DE"/>
            </a:defPPr>
            <a:lvl1pPr algn="r">
              <a:defRPr sz="1050">
                <a:solidFill>
                  <a:srgbClr val="0070C0"/>
                </a:solidFill>
              </a:defRPr>
            </a:lvl1pPr>
          </a:lstStyle>
          <a:p>
            <a:r>
              <a:rPr lang="de-CH" sz="1000" dirty="0">
                <a:sym typeface="Webdings" panose="05030102010509060703" pitchFamily="18" charset="2"/>
              </a:rPr>
              <a:t> </a:t>
            </a:r>
            <a:r>
              <a:rPr lang="de-CH" sz="1000" dirty="0" smtClean="0">
                <a:sym typeface="Webdings" panose="05030102010509060703" pitchFamily="18" charset="2"/>
              </a:rPr>
              <a:t>Ralph Kolb</a:t>
            </a:r>
            <a:endParaRPr lang="de-CH" sz="1000" dirty="0"/>
          </a:p>
        </p:txBody>
      </p:sp>
      <p:sp>
        <p:nvSpPr>
          <p:cNvPr id="127" name="Textfeld 126"/>
          <p:cNvSpPr txBox="1"/>
          <p:nvPr/>
        </p:nvSpPr>
        <p:spPr>
          <a:xfrm>
            <a:off x="9110288" y="495860"/>
            <a:ext cx="2678202" cy="226591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0" bIns="36000" rtlCol="0">
            <a:spAutoFit/>
          </a:bodyPr>
          <a:lstStyle>
            <a:defPPr>
              <a:defRPr lang="de-DE"/>
            </a:defPPr>
            <a:lvl1pPr algn="r">
              <a:defRPr sz="1050">
                <a:solidFill>
                  <a:srgbClr val="0070C0"/>
                </a:solidFill>
              </a:defRPr>
            </a:lvl1pPr>
          </a:lstStyle>
          <a:p>
            <a:r>
              <a:rPr lang="de-CH" sz="1000" dirty="0" smtClean="0">
                <a:sym typeface="Wingdings" panose="05000000000000000000" pitchFamily="2" charset="2"/>
              </a:rPr>
              <a:t></a:t>
            </a:r>
            <a:r>
              <a:rPr lang="de-CH" sz="1000" dirty="0" smtClean="0">
                <a:sym typeface="Webdings" panose="05030102010509060703" pitchFamily="18" charset="2"/>
              </a:rPr>
              <a:t> Botschaft, Kap. 4.1.4</a:t>
            </a:r>
            <a:endParaRPr lang="de-CH" sz="1000" dirty="0"/>
          </a:p>
        </p:txBody>
      </p:sp>
      <p:sp>
        <p:nvSpPr>
          <p:cNvPr id="16" name="Textfeld 15"/>
          <p:cNvSpPr txBox="1"/>
          <p:nvPr/>
        </p:nvSpPr>
        <p:spPr>
          <a:xfrm>
            <a:off x="407368" y="1052736"/>
            <a:ext cx="1163176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Finanzplan 2023 bis 2026: Hohe Investitionstätigkeit hinterlässt Spuren in der Erfolgsrechnung</a:t>
            </a:r>
            <a:endParaRPr lang="de-CH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479376" y="1988840"/>
            <a:ext cx="446449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1400" b="1" dirty="0" smtClean="0">
                <a:latin typeface="Arial Narrow" panose="020B0606020202030204" pitchFamily="34" charset="0"/>
              </a:rPr>
              <a:t>Entwicklung Abschreibungen (Aufwand)</a:t>
            </a:r>
            <a:endParaRPr lang="de-CH" sz="1400" dirty="0">
              <a:latin typeface="Arial Narrow" panose="020B0606020202030204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6528048" y="1988840"/>
            <a:ext cx="554461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1400" b="1" dirty="0" smtClean="0">
                <a:latin typeface="Arial Narrow" panose="020B0606020202030204" pitchFamily="34" charset="0"/>
              </a:rPr>
              <a:t>Entwicklung Ablieferung SH POWER (Ertrag)</a:t>
            </a:r>
            <a:endParaRPr lang="de-CH" sz="1400" dirty="0">
              <a:latin typeface="Arial Narrow" panose="020B0606020202030204" pitchFamily="34" charset="0"/>
            </a:endParaRPr>
          </a:p>
        </p:txBody>
      </p:sp>
      <p:graphicFrame>
        <p:nvGraphicFramePr>
          <p:cNvPr id="18" name="Diagramm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75253083"/>
              </p:ext>
            </p:extLst>
          </p:nvPr>
        </p:nvGraphicFramePr>
        <p:xfrm>
          <a:off x="407368" y="2292151"/>
          <a:ext cx="5688631" cy="35131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9" name="Diagramm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2528284"/>
              </p:ext>
            </p:extLst>
          </p:nvPr>
        </p:nvGraphicFramePr>
        <p:xfrm>
          <a:off x="6384032" y="2420889"/>
          <a:ext cx="5472608" cy="3384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13" name="Gerade Verbindung mit Pfeil 12"/>
          <p:cNvCxnSpPr/>
          <p:nvPr/>
        </p:nvCxnSpPr>
        <p:spPr>
          <a:xfrm>
            <a:off x="8904312" y="2636912"/>
            <a:ext cx="2376264" cy="1800200"/>
          </a:xfrm>
          <a:prstGeom prst="straightConnector1">
            <a:avLst/>
          </a:prstGeom>
          <a:ln w="25400">
            <a:solidFill>
              <a:srgbClr val="FF0000"/>
            </a:solidFill>
            <a:prstDash val="dash"/>
            <a:tailEnd type="stealth" w="lg" len="lg"/>
          </a:ln>
          <a:effectLst>
            <a:glow rad="1270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/>
          <p:cNvCxnSpPr/>
          <p:nvPr/>
        </p:nvCxnSpPr>
        <p:spPr>
          <a:xfrm flipV="1">
            <a:off x="1559496" y="2636912"/>
            <a:ext cx="3960440" cy="792089"/>
          </a:xfrm>
          <a:prstGeom prst="straightConnector1">
            <a:avLst/>
          </a:prstGeom>
          <a:ln w="25400">
            <a:solidFill>
              <a:srgbClr val="FF0000"/>
            </a:solidFill>
            <a:prstDash val="dash"/>
            <a:tailEnd type="stealth" w="lg" len="lg"/>
          </a:ln>
          <a:effectLst>
            <a:glow rad="1270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feld 1"/>
          <p:cNvSpPr txBox="1"/>
          <p:nvPr/>
        </p:nvSpPr>
        <p:spPr>
          <a:xfrm rot="20862619">
            <a:off x="3162357" y="2701958"/>
            <a:ext cx="809657" cy="24748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de-CH" sz="1400" b="1" dirty="0">
                <a:solidFill>
                  <a:srgbClr val="FF0000"/>
                </a:solidFill>
                <a:latin typeface="Arial Narrow" panose="020B0606020202030204" pitchFamily="34" charset="0"/>
              </a:rPr>
              <a:t>Trend</a:t>
            </a:r>
          </a:p>
        </p:txBody>
      </p:sp>
      <p:sp>
        <p:nvSpPr>
          <p:cNvPr id="22" name="Textfeld 1"/>
          <p:cNvSpPr txBox="1"/>
          <p:nvPr/>
        </p:nvSpPr>
        <p:spPr>
          <a:xfrm rot="2298414">
            <a:off x="9901971" y="3336693"/>
            <a:ext cx="809657" cy="24748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de-CH" sz="1400" b="1" dirty="0">
                <a:solidFill>
                  <a:srgbClr val="FF0000"/>
                </a:solidFill>
                <a:latin typeface="Arial Narrow" panose="020B0606020202030204" pitchFamily="34" charset="0"/>
              </a:rPr>
              <a:t>Trend</a:t>
            </a:r>
          </a:p>
        </p:txBody>
      </p:sp>
    </p:spTree>
    <p:extLst>
      <p:ext uri="{BB962C8B-B14F-4D97-AF65-F5344CB8AC3E}">
        <p14:creationId xmlns:p14="http://schemas.microsoft.com/office/powerpoint/2010/main" val="86044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0" grpId="0"/>
      <p:bldGraphic spid="19" grpId="0">
        <p:bldAsOne/>
      </p:bldGraphic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4" name="Diagramm 63"/>
          <p:cNvGraphicFramePr/>
          <p:nvPr>
            <p:extLst>
              <p:ext uri="{D42A27DB-BD31-4B8C-83A1-F6EECF244321}">
                <p14:modId xmlns:p14="http://schemas.microsoft.com/office/powerpoint/2010/main" val="3492368484"/>
              </p:ext>
            </p:extLst>
          </p:nvPr>
        </p:nvGraphicFramePr>
        <p:xfrm>
          <a:off x="695400" y="1988840"/>
          <a:ext cx="10945216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Textfeld 14"/>
          <p:cNvSpPr txBox="1"/>
          <p:nvPr/>
        </p:nvSpPr>
        <p:spPr>
          <a:xfrm>
            <a:off x="407368" y="980728"/>
            <a:ext cx="61206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Klarer Investitionskurs im Finanzplan 2023-2026</a:t>
            </a:r>
            <a:endParaRPr lang="de-CH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9110288" y="495860"/>
            <a:ext cx="2678202" cy="226591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0" bIns="36000" rtlCol="0">
            <a:spAutoFit/>
          </a:bodyPr>
          <a:lstStyle>
            <a:defPPr>
              <a:defRPr lang="de-DE"/>
            </a:defPPr>
            <a:lvl1pPr algn="r">
              <a:defRPr sz="1050">
                <a:solidFill>
                  <a:srgbClr val="0070C0"/>
                </a:solidFill>
              </a:defRPr>
            </a:lvl1pPr>
          </a:lstStyle>
          <a:p>
            <a:r>
              <a:rPr lang="de-CH" sz="1000" dirty="0" smtClean="0">
                <a:sym typeface="Wingdings" panose="05000000000000000000" pitchFamily="2" charset="2"/>
              </a:rPr>
              <a:t></a:t>
            </a:r>
            <a:r>
              <a:rPr lang="de-CH" sz="1000" dirty="0" smtClean="0">
                <a:sym typeface="Webdings" panose="05030102010509060703" pitchFamily="18" charset="2"/>
              </a:rPr>
              <a:t> Botschaft, Kap. 4.3</a:t>
            </a:r>
            <a:endParaRPr lang="de-CH" sz="1000" dirty="0"/>
          </a:p>
        </p:txBody>
      </p:sp>
      <p:sp>
        <p:nvSpPr>
          <p:cNvPr id="18" name="Textfeld 17"/>
          <p:cNvSpPr txBox="1"/>
          <p:nvPr/>
        </p:nvSpPr>
        <p:spPr>
          <a:xfrm>
            <a:off x="10121050" y="697459"/>
            <a:ext cx="1677488" cy="234286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0" bIns="36000" rtlCol="0">
            <a:spAutoFit/>
          </a:bodyPr>
          <a:lstStyle>
            <a:defPPr>
              <a:defRPr lang="de-DE"/>
            </a:defPPr>
            <a:lvl1pPr algn="r">
              <a:defRPr sz="1050">
                <a:solidFill>
                  <a:srgbClr val="0070C0"/>
                </a:solidFill>
              </a:defRPr>
            </a:lvl1pPr>
          </a:lstStyle>
          <a:p>
            <a:r>
              <a:rPr lang="de-CH" sz="1000" dirty="0">
                <a:sym typeface="Webdings" panose="05030102010509060703" pitchFamily="18" charset="2"/>
              </a:rPr>
              <a:t> Daniel Preisig</a:t>
            </a:r>
            <a:endParaRPr lang="de-CH" sz="1000" dirty="0"/>
          </a:p>
        </p:txBody>
      </p:sp>
      <p:grpSp>
        <p:nvGrpSpPr>
          <p:cNvPr id="46" name="Gruppieren 45"/>
          <p:cNvGrpSpPr/>
          <p:nvPr/>
        </p:nvGrpSpPr>
        <p:grpSpPr>
          <a:xfrm>
            <a:off x="6672064" y="1268760"/>
            <a:ext cx="3673094" cy="1977410"/>
            <a:chOff x="7063019" y="1244011"/>
            <a:chExt cx="4439963" cy="1977410"/>
          </a:xfrm>
        </p:grpSpPr>
        <p:cxnSp>
          <p:nvCxnSpPr>
            <p:cNvPr id="48" name="Gerader Verbinder 47"/>
            <p:cNvCxnSpPr/>
            <p:nvPr/>
          </p:nvCxnSpPr>
          <p:spPr>
            <a:xfrm flipV="1">
              <a:off x="7498229" y="3217771"/>
              <a:ext cx="4004753" cy="3650"/>
            </a:xfrm>
            <a:prstGeom prst="line">
              <a:avLst/>
            </a:prstGeom>
            <a:ln w="25400">
              <a:solidFill>
                <a:schemeClr val="tx1"/>
              </a:solidFill>
              <a:prstDash val="sysDash"/>
            </a:ln>
            <a:effectLst>
              <a:glow rad="25400">
                <a:schemeClr val="bg1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Rechteckige Legende 26"/>
            <p:cNvSpPr>
              <a:spLocks noChangeArrowheads="1"/>
            </p:cNvSpPr>
            <p:nvPr/>
          </p:nvSpPr>
          <p:spPr bwMode="auto">
            <a:xfrm>
              <a:off x="7063019" y="1244011"/>
              <a:ext cx="3612955" cy="801739"/>
            </a:xfrm>
            <a:prstGeom prst="wedgeRectCallout">
              <a:avLst>
                <a:gd name="adj1" fmla="val -24344"/>
                <a:gd name="adj2" fmla="val 189103"/>
              </a:avLst>
            </a:prstGeom>
            <a:solidFill>
              <a:schemeClr val="bg1">
                <a:lumMod val="95000"/>
                <a:alpha val="86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</p:spPr>
          <p:txBody>
            <a:bodyPr vert="horz" wrap="square" lIns="18000" tIns="18000" rIns="18000" bIns="18000" numCol="1" anchor="ctr" anchorCtr="0" compatLnSpc="1">
              <a:prstTxWarp prst="textNoShape">
                <a:avLst/>
              </a:prstTxWarp>
            </a:bodyPr>
            <a:lstStyle/>
            <a:p>
              <a:pPr algn="ctr">
                <a:spcAft>
                  <a:spcPts val="800"/>
                </a:spcAft>
              </a:pPr>
              <a:r>
                <a:rPr lang="de-CH" altLang="de-DE" sz="1400" b="1" dirty="0" smtClean="0">
                  <a:solidFill>
                    <a:srgbClr val="000000"/>
                  </a:solidFill>
                  <a:latin typeface="Arial Narrow" panose="020B0606020202030204" pitchFamily="34" charset="0"/>
                </a:rPr>
                <a:t>Durchschnittliche Nettoinvestitionen</a:t>
              </a:r>
              <a:br>
                <a:rPr lang="de-CH" altLang="de-DE" sz="1400" b="1" dirty="0" smtClean="0">
                  <a:solidFill>
                    <a:srgbClr val="000000"/>
                  </a:solidFill>
                  <a:latin typeface="Arial Narrow" panose="020B0606020202030204" pitchFamily="34" charset="0"/>
                </a:rPr>
              </a:br>
              <a:r>
                <a:rPr lang="de-CH" altLang="de-DE" sz="1400" b="1" dirty="0" smtClean="0">
                  <a:solidFill>
                    <a:srgbClr val="000000"/>
                  </a:solidFill>
                  <a:latin typeface="Arial Narrow" panose="020B0606020202030204" pitchFamily="34" charset="0"/>
                </a:rPr>
                <a:t>in Planjahren</a:t>
              </a:r>
              <a:r>
                <a:rPr lang="de-CH" altLang="de-DE" sz="1400" b="1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/>
              </a:r>
              <a:br>
                <a:rPr lang="de-CH" altLang="de-DE" sz="1400" b="1" dirty="0">
                  <a:solidFill>
                    <a:srgbClr val="000000"/>
                  </a:solidFill>
                  <a:latin typeface="Arial Narrow" panose="020B0606020202030204" pitchFamily="34" charset="0"/>
                </a:rPr>
              </a:br>
              <a:r>
                <a:rPr lang="de-CH" altLang="de-DE" sz="1400" b="1" dirty="0" smtClean="0">
                  <a:solidFill>
                    <a:srgbClr val="000000"/>
                  </a:solidFill>
                  <a:latin typeface="Arial Narrow" panose="020B0606020202030204" pitchFamily="34" charset="0"/>
                </a:rPr>
                <a:t>~50.3 </a:t>
              </a:r>
              <a:r>
                <a:rPr lang="de-CH" altLang="de-DE" sz="1400" b="1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Mio. Fr.</a:t>
              </a:r>
              <a:endParaRPr lang="de-DE" altLang="de-DE" sz="1400" b="1" dirty="0">
                <a:solidFill>
                  <a:srgbClr val="000000"/>
                </a:solidFill>
                <a:latin typeface="Arial Narrow" panose="020B0606020202030204" pitchFamily="34" charset="0"/>
              </a:endParaRPr>
            </a:p>
          </p:txBody>
        </p:sp>
      </p:grpSp>
      <p:grpSp>
        <p:nvGrpSpPr>
          <p:cNvPr id="43" name="Gruppieren 42"/>
          <p:cNvGrpSpPr/>
          <p:nvPr/>
        </p:nvGrpSpPr>
        <p:grpSpPr>
          <a:xfrm>
            <a:off x="1271464" y="2824650"/>
            <a:ext cx="5436000" cy="1883901"/>
            <a:chOff x="608736" y="2413317"/>
            <a:chExt cx="5888907" cy="1897719"/>
          </a:xfrm>
        </p:grpSpPr>
        <p:cxnSp>
          <p:nvCxnSpPr>
            <p:cNvPr id="45" name="Gerader Verbinder 44"/>
            <p:cNvCxnSpPr/>
            <p:nvPr/>
          </p:nvCxnSpPr>
          <p:spPr>
            <a:xfrm>
              <a:off x="608736" y="4311036"/>
              <a:ext cx="5888907" cy="0"/>
            </a:xfrm>
            <a:prstGeom prst="line">
              <a:avLst/>
            </a:prstGeom>
            <a:ln w="25400">
              <a:solidFill>
                <a:schemeClr val="tx1"/>
              </a:solidFill>
              <a:prstDash val="sysDash"/>
            </a:ln>
            <a:effectLst>
              <a:glow rad="25400">
                <a:schemeClr val="bg1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Rechteckige Legende 25"/>
            <p:cNvSpPr>
              <a:spLocks noChangeArrowheads="1"/>
            </p:cNvSpPr>
            <p:nvPr/>
          </p:nvSpPr>
          <p:spPr bwMode="auto">
            <a:xfrm>
              <a:off x="842759" y="2413317"/>
              <a:ext cx="2730261" cy="1044000"/>
            </a:xfrm>
            <a:prstGeom prst="wedgeRectCallout">
              <a:avLst>
                <a:gd name="adj1" fmla="val -19802"/>
                <a:gd name="adj2" fmla="val 124733"/>
              </a:avLst>
            </a:prstGeom>
            <a:solidFill>
              <a:schemeClr val="bg1">
                <a:lumMod val="95000"/>
                <a:alpha val="86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</p:spPr>
          <p:txBody>
            <a:bodyPr vert="horz" wrap="square" lIns="18000" tIns="18000" rIns="18000" bIns="1800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</a:pPr>
              <a:r>
                <a:rPr kumimoji="0" lang="de-CH" altLang="de-DE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 Narrow" panose="020B0606020202030204" pitchFamily="34" charset="0"/>
                </a:rPr>
                <a:t>Durchschnittliche</a:t>
              </a:r>
              <a:r>
                <a:rPr kumimoji="0" lang="de-CH" altLang="de-DE" sz="1400" b="1" i="0" u="none" strike="noStrike" cap="none" normalizeH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 Narrow" panose="020B0606020202030204" pitchFamily="34" charset="0"/>
                </a:rPr>
                <a:t> </a:t>
              </a:r>
              <a:r>
                <a:rPr kumimoji="0" lang="de-CH" altLang="de-DE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 Narrow" panose="020B0606020202030204" pitchFamily="34" charset="0"/>
                </a:rPr>
                <a:t>Nettoinvestitionen</a:t>
              </a:r>
              <a:r>
                <a:rPr kumimoji="0" lang="de-CH" altLang="de-DE" sz="1400" b="1" i="0" u="none" strike="noStrike" cap="none" normalizeH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 Narrow" panose="020B0606020202030204" pitchFamily="34" charset="0"/>
                </a:rPr>
                <a:t> </a:t>
              </a:r>
              <a:r>
                <a:rPr kumimoji="0" lang="de-CH" altLang="de-DE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 Narrow" panose="020B0606020202030204" pitchFamily="34" charset="0"/>
                </a:rPr>
                <a:t>in Vorjahren </a:t>
              </a:r>
              <a:br>
                <a:rPr kumimoji="0" lang="de-CH" altLang="de-DE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 Narrow" panose="020B0606020202030204" pitchFamily="34" charset="0"/>
                </a:rPr>
              </a:br>
              <a:r>
                <a:rPr kumimoji="0" lang="de-CH" altLang="de-DE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 Narrow" panose="020B0606020202030204" pitchFamily="34" charset="0"/>
                </a:rPr>
                <a:t>~21.3 Mio. Fr.</a:t>
              </a:r>
              <a:endParaRPr kumimoji="0" lang="de-DE" altLang="de-DE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sp>
        <p:nvSpPr>
          <p:cNvPr id="2" name="Textfeld 1"/>
          <p:cNvSpPr txBox="1"/>
          <p:nvPr/>
        </p:nvSpPr>
        <p:spPr>
          <a:xfrm rot="16200000">
            <a:off x="-983793" y="3636272"/>
            <a:ext cx="301428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e-CH" sz="1100" dirty="0" smtClean="0">
                <a:latin typeface="Arial Narrow" panose="020B0606020202030204" pitchFamily="34" charset="0"/>
              </a:rPr>
              <a:t>Nettoinvestitionen [Mio. Franken]</a:t>
            </a:r>
            <a:endParaRPr lang="de-CH" sz="1100" dirty="0">
              <a:latin typeface="Arial Narrow" panose="020B0606020202030204" pitchFamily="34" charset="0"/>
            </a:endParaRPr>
          </a:p>
        </p:txBody>
      </p:sp>
      <p:cxnSp>
        <p:nvCxnSpPr>
          <p:cNvPr id="4" name="Gerade Verbindung mit Pfeil 3"/>
          <p:cNvCxnSpPr/>
          <p:nvPr/>
        </p:nvCxnSpPr>
        <p:spPr>
          <a:xfrm flipV="1">
            <a:off x="6672064" y="3242520"/>
            <a:ext cx="360041" cy="1466031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480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feld 14"/>
          <p:cNvSpPr txBox="1"/>
          <p:nvPr/>
        </p:nvSpPr>
        <p:spPr>
          <a:xfrm>
            <a:off x="407368" y="980728"/>
            <a:ext cx="820891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Finanzplan 2023-2026: Die wichtigsten Grossprojekte</a:t>
            </a:r>
            <a:endParaRPr lang="de-CH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9110288" y="495860"/>
            <a:ext cx="2678202" cy="226591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0" bIns="36000" rtlCol="0">
            <a:spAutoFit/>
          </a:bodyPr>
          <a:lstStyle>
            <a:defPPr>
              <a:defRPr lang="de-DE"/>
            </a:defPPr>
            <a:lvl1pPr algn="r">
              <a:defRPr sz="1050">
                <a:solidFill>
                  <a:srgbClr val="0070C0"/>
                </a:solidFill>
              </a:defRPr>
            </a:lvl1pPr>
          </a:lstStyle>
          <a:p>
            <a:r>
              <a:rPr lang="de-CH" sz="1000" dirty="0" smtClean="0">
                <a:sym typeface="Wingdings" panose="05000000000000000000" pitchFamily="2" charset="2"/>
              </a:rPr>
              <a:t></a:t>
            </a:r>
            <a:r>
              <a:rPr lang="de-CH" sz="1000" dirty="0" smtClean="0">
                <a:sym typeface="Webdings" panose="05030102010509060703" pitchFamily="18" charset="2"/>
              </a:rPr>
              <a:t> Botschaft, Kap. 4.3</a:t>
            </a:r>
            <a:endParaRPr lang="de-CH" sz="1000" dirty="0"/>
          </a:p>
        </p:txBody>
      </p:sp>
      <p:sp>
        <p:nvSpPr>
          <p:cNvPr id="18" name="Textfeld 17"/>
          <p:cNvSpPr txBox="1"/>
          <p:nvPr/>
        </p:nvSpPr>
        <p:spPr>
          <a:xfrm>
            <a:off x="10121050" y="697459"/>
            <a:ext cx="1677488" cy="234286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0" bIns="36000" rtlCol="0">
            <a:spAutoFit/>
          </a:bodyPr>
          <a:lstStyle>
            <a:defPPr>
              <a:defRPr lang="de-DE"/>
            </a:defPPr>
            <a:lvl1pPr algn="r">
              <a:defRPr sz="1050">
                <a:solidFill>
                  <a:srgbClr val="0070C0"/>
                </a:solidFill>
              </a:defRPr>
            </a:lvl1pPr>
          </a:lstStyle>
          <a:p>
            <a:r>
              <a:rPr lang="de-CH" sz="1000" dirty="0">
                <a:sym typeface="Webdings" panose="05030102010509060703" pitchFamily="18" charset="2"/>
              </a:rPr>
              <a:t> Daniel Preisig</a:t>
            </a:r>
            <a:endParaRPr lang="de-CH" sz="1000" dirty="0"/>
          </a:p>
        </p:txBody>
      </p:sp>
      <p:grpSp>
        <p:nvGrpSpPr>
          <p:cNvPr id="61" name="Gruppieren 60"/>
          <p:cNvGrpSpPr/>
          <p:nvPr/>
        </p:nvGrpSpPr>
        <p:grpSpPr>
          <a:xfrm>
            <a:off x="6024563" y="5159468"/>
            <a:ext cx="1427828" cy="1140252"/>
            <a:chOff x="7603120" y="5283563"/>
            <a:chExt cx="1427828" cy="1140252"/>
          </a:xfrm>
        </p:grpSpPr>
        <p:pic>
          <p:nvPicPr>
            <p:cNvPr id="30" name="Grafik 2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51"/>
            <a:stretch/>
          </p:blipFill>
          <p:spPr>
            <a:xfrm>
              <a:off x="7611973" y="5283563"/>
              <a:ext cx="1272958" cy="7740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51" name="Text Box 3"/>
            <p:cNvSpPr txBox="1">
              <a:spLocks noChangeAspect="1" noChangeArrowheads="1"/>
            </p:cNvSpPr>
            <p:nvPr/>
          </p:nvSpPr>
          <p:spPr bwMode="auto">
            <a:xfrm>
              <a:off x="7603120" y="6132966"/>
              <a:ext cx="1427828" cy="2908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>
              <a:lvl1pPr marL="1336675" indent="-1336675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1789113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9685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2147888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327275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7844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32416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6988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41560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11112" indent="0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r>
                <a:rPr lang="de-DE" altLang="en-US" sz="1050" b="1" dirty="0">
                  <a:latin typeface="Arial Narrow" panose="020B0606020202030204" pitchFamily="34" charset="0"/>
                </a:rPr>
                <a:t>Magazin Grün SH</a:t>
              </a:r>
              <a:br>
                <a:rPr lang="de-DE" altLang="en-US" sz="1050" b="1" dirty="0">
                  <a:latin typeface="Arial Narrow" panose="020B0606020202030204" pitchFamily="34" charset="0"/>
                </a:rPr>
              </a:br>
              <a:r>
                <a:rPr lang="de-DE" altLang="en-US" sz="1050" b="1" dirty="0">
                  <a:latin typeface="Arial Narrow" panose="020B0606020202030204" pitchFamily="34" charset="0"/>
                </a:rPr>
                <a:t>im Birch</a:t>
              </a:r>
            </a:p>
          </p:txBody>
        </p:sp>
      </p:grpSp>
      <p:grpSp>
        <p:nvGrpSpPr>
          <p:cNvPr id="60" name="Gruppieren 59"/>
          <p:cNvGrpSpPr/>
          <p:nvPr/>
        </p:nvGrpSpPr>
        <p:grpSpPr>
          <a:xfrm>
            <a:off x="3743586" y="2361090"/>
            <a:ext cx="1299113" cy="1109232"/>
            <a:chOff x="8984431" y="4016907"/>
            <a:chExt cx="1299113" cy="1109232"/>
          </a:xfrm>
        </p:grpSpPr>
        <p:pic>
          <p:nvPicPr>
            <p:cNvPr id="34" name="Picture 2" descr="http://www.kss.ch/Slideshow/Home/01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41" r="41065" b="8698"/>
            <a:stretch/>
          </p:blipFill>
          <p:spPr bwMode="auto">
            <a:xfrm>
              <a:off x="8994058" y="4016907"/>
              <a:ext cx="1250971" cy="774000"/>
            </a:xfrm>
            <a:prstGeom prst="rect">
              <a:avLst/>
            </a:prstGeom>
            <a:ln w="952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Rechteck 34"/>
            <p:cNvSpPr/>
            <p:nvPr/>
          </p:nvSpPr>
          <p:spPr>
            <a:xfrm>
              <a:off x="8984431" y="4835290"/>
              <a:ext cx="1299113" cy="29084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0"/>
                </a:spcAft>
              </a:pPr>
              <a:r>
                <a:rPr lang="de-DE" sz="1050" b="1" dirty="0" smtClean="0"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Neubau</a:t>
              </a:r>
              <a:br>
                <a:rPr lang="de-DE" sz="1050" b="1" dirty="0" smtClean="0"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de-DE" sz="1050" b="1" dirty="0" smtClean="0"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KSS Hallenbad</a:t>
              </a:r>
              <a:endParaRPr lang="de-CH" sz="1050" b="1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uppieren 25"/>
          <p:cNvGrpSpPr/>
          <p:nvPr/>
        </p:nvGrpSpPr>
        <p:grpSpPr>
          <a:xfrm>
            <a:off x="488565" y="5159468"/>
            <a:ext cx="1299113" cy="1122360"/>
            <a:chOff x="7532980" y="3647271"/>
            <a:chExt cx="1299113" cy="1122360"/>
          </a:xfrm>
        </p:grpSpPr>
        <p:sp>
          <p:nvSpPr>
            <p:cNvPr id="25" name="Rechteck 24"/>
            <p:cNvSpPr/>
            <p:nvPr/>
          </p:nvSpPr>
          <p:spPr>
            <a:xfrm>
              <a:off x="7532980" y="4478782"/>
              <a:ext cx="1299113" cy="29084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0"/>
                </a:spcAft>
              </a:pPr>
              <a:r>
                <a:rPr lang="de-DE" sz="1050" b="1" dirty="0" smtClean="0"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Museum zu </a:t>
              </a:r>
              <a:br>
                <a:rPr lang="de-DE" sz="1050" b="1" dirty="0" smtClean="0"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de-DE" sz="1050" b="1" dirty="0" smtClean="0"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Allerheiligen 25+</a:t>
              </a:r>
              <a:endParaRPr lang="de-CH" sz="1050" b="1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052" name="Picture 4" descr="Museum zu Allerheiligen – Wikipedia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16977"/>
            <a:stretch/>
          </p:blipFill>
          <p:spPr bwMode="auto">
            <a:xfrm>
              <a:off x="7534592" y="3647271"/>
              <a:ext cx="1243048" cy="774000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2" name="Gruppieren 61"/>
          <p:cNvGrpSpPr/>
          <p:nvPr/>
        </p:nvGrpSpPr>
        <p:grpSpPr>
          <a:xfrm>
            <a:off x="1856250" y="2359075"/>
            <a:ext cx="1261617" cy="997582"/>
            <a:chOff x="8972568" y="5265084"/>
            <a:chExt cx="1278423" cy="1430963"/>
          </a:xfrm>
        </p:grpSpPr>
        <p:pic>
          <p:nvPicPr>
            <p:cNvPr id="36" name="Grafik 35"/>
            <p:cNvPicPr preferRelativeResize="0">
              <a:picLocks noChangeAspect="1"/>
            </p:cNvPicPr>
            <p:nvPr/>
          </p:nvPicPr>
          <p:blipFill rotWithShape="1">
            <a:blip r:embed="rId6"/>
            <a:srcRect r="2258" b="5111"/>
            <a:stretch/>
          </p:blipFill>
          <p:spPr>
            <a:xfrm>
              <a:off x="8972568" y="5265084"/>
              <a:ext cx="1276791" cy="111025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41" name="Rechteck 40"/>
            <p:cNvSpPr/>
            <p:nvPr/>
          </p:nvSpPr>
          <p:spPr>
            <a:xfrm>
              <a:off x="8974201" y="6405197"/>
              <a:ext cx="1276790" cy="29085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0"/>
                </a:spcAft>
              </a:pPr>
              <a:r>
                <a:rPr lang="de-DE" sz="1050" b="1" dirty="0" smtClean="0"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Aufwertung </a:t>
              </a:r>
              <a:r>
                <a:rPr lang="de-DE" sz="1050" b="1" dirty="0" err="1" smtClean="0"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Adlerstrasse</a:t>
              </a:r>
              <a:endParaRPr lang="de-CH" sz="1050" b="1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uppieren 15"/>
          <p:cNvGrpSpPr/>
          <p:nvPr/>
        </p:nvGrpSpPr>
        <p:grpSpPr>
          <a:xfrm>
            <a:off x="6033644" y="2361090"/>
            <a:ext cx="1281556" cy="1102371"/>
            <a:chOff x="10431184" y="3255876"/>
            <a:chExt cx="1281556" cy="1102371"/>
          </a:xfrm>
        </p:grpSpPr>
        <p:sp>
          <p:nvSpPr>
            <p:cNvPr id="49" name="Rechteck 48"/>
            <p:cNvSpPr/>
            <p:nvPr/>
          </p:nvSpPr>
          <p:spPr>
            <a:xfrm>
              <a:off x="10439119" y="4067398"/>
              <a:ext cx="1257797" cy="29084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0"/>
                </a:spcAft>
              </a:pPr>
              <a:r>
                <a:rPr lang="de-DE" sz="1050" b="1" dirty="0" smtClean="0"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Aufwertung</a:t>
              </a:r>
              <a:br>
                <a:rPr lang="de-DE" sz="1050" b="1" dirty="0" smtClean="0"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de-DE" sz="1050" b="1" dirty="0" smtClean="0"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Bahnhofstrasse</a:t>
              </a:r>
              <a:endParaRPr lang="de-CH" sz="1050" b="1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3" name="Grafik 32" descr="cid:F8AF93C0-1BDF-4EAE-968D-66DA43523AA6"/>
            <p:cNvPicPr/>
            <p:nvPr/>
          </p:nvPicPr>
          <p:blipFill rotWithShape="1">
            <a:blip r:embed="rId7" r:link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83"/>
            <a:stretch/>
          </p:blipFill>
          <p:spPr bwMode="auto">
            <a:xfrm>
              <a:off x="10431184" y="3255876"/>
              <a:ext cx="1281556" cy="7740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</p:grpSp>
      <p:grpSp>
        <p:nvGrpSpPr>
          <p:cNvPr id="22" name="Gruppieren 21"/>
          <p:cNvGrpSpPr/>
          <p:nvPr/>
        </p:nvGrpSpPr>
        <p:grpSpPr>
          <a:xfrm>
            <a:off x="10265762" y="2353906"/>
            <a:ext cx="1369784" cy="1116416"/>
            <a:chOff x="7546208" y="1560327"/>
            <a:chExt cx="1369784" cy="1116416"/>
          </a:xfrm>
        </p:grpSpPr>
        <p:pic>
          <p:nvPicPr>
            <p:cNvPr id="2" name="Grafik 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619"/>
            <a:stretch/>
          </p:blipFill>
          <p:spPr>
            <a:xfrm>
              <a:off x="7551117" y="1560327"/>
              <a:ext cx="1226004" cy="7740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50" name="Rechteck 49"/>
            <p:cNvSpPr/>
            <p:nvPr/>
          </p:nvSpPr>
          <p:spPr>
            <a:xfrm>
              <a:off x="7546208" y="2385894"/>
              <a:ext cx="1369784" cy="29084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0"/>
                </a:spcAft>
              </a:pPr>
              <a:r>
                <a:rPr lang="de-DE" sz="1050" b="1" dirty="0" smtClean="0"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Stadthausgeviert</a:t>
              </a:r>
              <a:br>
                <a:rPr lang="de-DE" sz="1050" b="1" dirty="0" smtClean="0"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de-DE" sz="1050" b="1" dirty="0" smtClean="0"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de-DE" sz="1050" b="1" spc="-40" dirty="0" smtClean="0"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inkl. Verwaltungsneubau)</a:t>
              </a:r>
              <a:endParaRPr lang="de-CH" sz="1050" b="1" spc="-40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uppieren 19"/>
          <p:cNvGrpSpPr/>
          <p:nvPr/>
        </p:nvGrpSpPr>
        <p:grpSpPr>
          <a:xfrm>
            <a:off x="7395042" y="2367347"/>
            <a:ext cx="1372835" cy="1102976"/>
            <a:chOff x="8890063" y="1554573"/>
            <a:chExt cx="1372835" cy="1102976"/>
          </a:xfrm>
        </p:grpSpPr>
        <p:pic>
          <p:nvPicPr>
            <p:cNvPr id="32" name="Grafik 31" descr="C:\Users\ssigr\AppData\Local\Microsoft\Windows\Temporary Internet Files\Content.Word\190306_KaGa_West_Illu_Sicht_nach_Norden.jpg"/>
            <p:cNvPicPr/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9" t="4892" r="21202" b="4894"/>
            <a:stretch/>
          </p:blipFill>
          <p:spPr bwMode="auto">
            <a:xfrm>
              <a:off x="8890063" y="1554573"/>
              <a:ext cx="1265555" cy="7740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52" name="Rechteck 51"/>
            <p:cNvSpPr/>
            <p:nvPr/>
          </p:nvSpPr>
          <p:spPr>
            <a:xfrm>
              <a:off x="8890064" y="2366700"/>
              <a:ext cx="1372834" cy="29084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0"/>
                </a:spcAft>
              </a:pPr>
              <a:r>
                <a:rPr lang="de-DE" sz="1050" b="1" dirty="0" smtClean="0"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Entwicklung</a:t>
              </a:r>
              <a:br>
                <a:rPr lang="de-DE" sz="1050" b="1" dirty="0" smtClean="0"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de-DE" sz="1050" b="1" dirty="0" smtClean="0"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Kammgarn-Areal</a:t>
              </a:r>
              <a:endParaRPr lang="de-CH" sz="1050" b="1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4" name="Rechteck 53"/>
          <p:cNvSpPr/>
          <p:nvPr/>
        </p:nvSpPr>
        <p:spPr>
          <a:xfrm>
            <a:off x="7395042" y="4714161"/>
            <a:ext cx="1299113" cy="1454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de-DE" sz="1050" b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Werkhof SH POWER</a:t>
            </a:r>
            <a:endParaRPr lang="de-CH" sz="1050" b="1" dirty="0"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Rechteck 55"/>
          <p:cNvSpPr/>
          <p:nvPr/>
        </p:nvSpPr>
        <p:spPr>
          <a:xfrm>
            <a:off x="10277551" y="6011846"/>
            <a:ext cx="1322659" cy="2908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de-DE" sz="1050" b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Depoterweiterung</a:t>
            </a:r>
            <a:br>
              <a:rPr lang="de-DE" sz="1050" b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1050" b="1" dirty="0" err="1" smtClean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vbsh</a:t>
            </a:r>
            <a:endParaRPr lang="de-CH" sz="1050" b="1" dirty="0"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0" name="Gruppieren 39"/>
          <p:cNvGrpSpPr/>
          <p:nvPr/>
        </p:nvGrpSpPr>
        <p:grpSpPr>
          <a:xfrm>
            <a:off x="10271965" y="3803759"/>
            <a:ext cx="1297106" cy="1050555"/>
            <a:chOff x="7531544" y="2999865"/>
            <a:chExt cx="1337371" cy="1285670"/>
          </a:xfrm>
        </p:grpSpPr>
        <p:pic>
          <p:nvPicPr>
            <p:cNvPr id="23" name="Grafik 22"/>
            <p:cNvPicPr>
              <a:picLocks noChangeAspect="1"/>
            </p:cNvPicPr>
            <p:nvPr/>
          </p:nvPicPr>
          <p:blipFill rotWithShape="1">
            <a:blip r:embed="rId11"/>
            <a:srcRect t="36384" r="2584"/>
            <a:stretch/>
          </p:blipFill>
          <p:spPr>
            <a:xfrm>
              <a:off x="7537305" y="2999865"/>
              <a:ext cx="1272158" cy="987627"/>
            </a:xfrm>
            <a:prstGeom prst="rect">
              <a:avLst/>
            </a:prstGeom>
            <a:ln w="9525">
              <a:solidFill>
                <a:srgbClr val="002060"/>
              </a:solidFill>
            </a:ln>
          </p:spPr>
        </p:pic>
        <p:sp>
          <p:nvSpPr>
            <p:cNvPr id="55" name="Rechteck 54"/>
            <p:cNvSpPr/>
            <p:nvPr/>
          </p:nvSpPr>
          <p:spPr>
            <a:xfrm>
              <a:off x="7531544" y="4107565"/>
              <a:ext cx="1337371" cy="17797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0"/>
                </a:spcAft>
              </a:pPr>
              <a:r>
                <a:rPr lang="de-DE" sz="1050" b="1" dirty="0" smtClean="0"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E-Bus </a:t>
              </a:r>
              <a:r>
                <a:rPr lang="de-DE" sz="1050" b="1" dirty="0" err="1" smtClean="0"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vbsh</a:t>
              </a:r>
              <a:endParaRPr lang="de-CH" sz="1050" b="1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7" name="Rechteck 56"/>
          <p:cNvSpPr/>
          <p:nvPr/>
        </p:nvSpPr>
        <p:spPr>
          <a:xfrm>
            <a:off x="519486" y="3172612"/>
            <a:ext cx="1299113" cy="1454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de-DE" sz="1050" b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Schulhaus Steig</a:t>
            </a:r>
            <a:endParaRPr lang="de-CH" sz="1050" b="1" dirty="0"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Rechteck 62"/>
          <p:cNvSpPr/>
          <p:nvPr/>
        </p:nvSpPr>
        <p:spPr>
          <a:xfrm>
            <a:off x="8926206" y="3211230"/>
            <a:ext cx="1299113" cy="1454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de-DE" sz="1050" b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Schulhaus </a:t>
            </a:r>
            <a:r>
              <a:rPr lang="de-DE" sz="1050" b="1" dirty="0" err="1" smtClean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Kreuzgut</a:t>
            </a:r>
            <a:endParaRPr lang="de-CH" sz="1050" b="1" dirty="0"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Rechteck 63"/>
          <p:cNvSpPr/>
          <p:nvPr/>
        </p:nvSpPr>
        <p:spPr>
          <a:xfrm>
            <a:off x="3759200" y="4700727"/>
            <a:ext cx="1293258" cy="2908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de-DE" sz="1050" b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Kinderzentrum </a:t>
            </a:r>
            <a:r>
              <a:rPr lang="de-DE" sz="1050" b="1" dirty="0" err="1" smtClean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Geissberg</a:t>
            </a:r>
            <a:endParaRPr lang="de-CH" sz="1050" b="1" dirty="0"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uppieren 13"/>
          <p:cNvGrpSpPr/>
          <p:nvPr/>
        </p:nvGrpSpPr>
        <p:grpSpPr>
          <a:xfrm>
            <a:off x="3753212" y="5159468"/>
            <a:ext cx="1299246" cy="994827"/>
            <a:chOff x="8718864" y="3366174"/>
            <a:chExt cx="1299246" cy="994827"/>
          </a:xfrm>
        </p:grpSpPr>
        <p:pic>
          <p:nvPicPr>
            <p:cNvPr id="13" name="Grafik 12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718864" y="3366174"/>
              <a:ext cx="1250971" cy="7740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65" name="Rechteck 64"/>
            <p:cNvSpPr/>
            <p:nvPr/>
          </p:nvSpPr>
          <p:spPr>
            <a:xfrm>
              <a:off x="8718997" y="4215577"/>
              <a:ext cx="1299113" cy="14542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0"/>
                </a:spcAft>
              </a:pPr>
              <a:r>
                <a:rPr lang="de-DE" sz="1050" b="1" dirty="0" smtClean="0"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Haus zum Freudenfels</a:t>
              </a:r>
              <a:endParaRPr lang="de-CH" sz="1050" b="1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uppieren 23"/>
          <p:cNvGrpSpPr/>
          <p:nvPr/>
        </p:nvGrpSpPr>
        <p:grpSpPr>
          <a:xfrm>
            <a:off x="6033644" y="3803220"/>
            <a:ext cx="1307048" cy="1049689"/>
            <a:chOff x="8421148" y="3673793"/>
            <a:chExt cx="1307048" cy="1049689"/>
          </a:xfrm>
        </p:grpSpPr>
        <p:pic>
          <p:nvPicPr>
            <p:cNvPr id="21" name="Grafik 20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421148" y="3673793"/>
              <a:ext cx="1280893" cy="799389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66" name="Rechteck 65"/>
            <p:cNvSpPr/>
            <p:nvPr/>
          </p:nvSpPr>
          <p:spPr>
            <a:xfrm>
              <a:off x="8429083" y="4578058"/>
              <a:ext cx="1299113" cy="14542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0"/>
                </a:spcAft>
              </a:pPr>
              <a:r>
                <a:rPr lang="de-DE" sz="1050" b="1" dirty="0" smtClean="0"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Haus zum </a:t>
              </a:r>
              <a:r>
                <a:rPr lang="de-DE" sz="1050" b="1" dirty="0" err="1"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de-DE" sz="1050" b="1" dirty="0" err="1" smtClean="0"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rossen</a:t>
              </a:r>
              <a:r>
                <a:rPr lang="de-DE" sz="1050" b="1" dirty="0" smtClean="0"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Käfig</a:t>
              </a:r>
              <a:endParaRPr lang="de-CH" sz="1050" b="1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7" name="Rechteck 66"/>
          <p:cNvSpPr/>
          <p:nvPr/>
        </p:nvSpPr>
        <p:spPr>
          <a:xfrm>
            <a:off x="488565" y="4687430"/>
            <a:ext cx="1299113" cy="1454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de-DE" sz="1050" b="1" dirty="0" err="1" smtClean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Grosses</a:t>
            </a:r>
            <a:r>
              <a:rPr lang="de-DE" sz="1050" b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Haus</a:t>
            </a:r>
            <a:endParaRPr lang="de-CH" sz="1050" b="1" dirty="0"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Diagramm 5"/>
          <p:cNvGraphicFramePr/>
          <p:nvPr>
            <p:extLst>
              <p:ext uri="{D42A27DB-BD31-4B8C-83A1-F6EECF244321}">
                <p14:modId xmlns:p14="http://schemas.microsoft.com/office/powerpoint/2010/main" val="3312320217"/>
              </p:ext>
            </p:extLst>
          </p:nvPr>
        </p:nvGraphicFramePr>
        <p:xfrm>
          <a:off x="335360" y="1628800"/>
          <a:ext cx="11463178" cy="421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69" name="Rechteck 68"/>
          <p:cNvSpPr/>
          <p:nvPr/>
        </p:nvSpPr>
        <p:spPr>
          <a:xfrm>
            <a:off x="7395042" y="6008871"/>
            <a:ext cx="1299113" cy="2908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de-DE" sz="1050" b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Einstellhalle </a:t>
            </a:r>
            <a:r>
              <a:rPr lang="de-DE" sz="1050" b="1" dirty="0" err="1" smtClean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vbsh</a:t>
            </a:r>
            <a:r>
              <a:rPr lang="de-DE" sz="1050" b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Regionalverkehr</a:t>
            </a:r>
            <a:endParaRPr lang="de-CH" sz="1050" b="1" dirty="0"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Rechteck 71"/>
          <p:cNvSpPr/>
          <p:nvPr/>
        </p:nvSpPr>
        <p:spPr>
          <a:xfrm>
            <a:off x="17470408" y="13216416"/>
            <a:ext cx="737030" cy="43627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de-DE" sz="1050" b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Sportanlage </a:t>
            </a:r>
            <a:r>
              <a:rPr lang="de-DE" sz="1050" b="1" dirty="0" err="1" smtClean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Schweizersbild</a:t>
            </a:r>
            <a:endParaRPr lang="de-CH" sz="1050" b="1" dirty="0"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Grafik 2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923182" y="2362237"/>
            <a:ext cx="1229738" cy="774000"/>
          </a:xfrm>
          <a:prstGeom prst="rect">
            <a:avLst/>
          </a:prstGeom>
          <a:ln w="9525">
            <a:solidFill>
              <a:schemeClr val="tx1"/>
            </a:solidFill>
            <a:prstDash val="solid"/>
          </a:ln>
        </p:spPr>
      </p:pic>
      <p:pic>
        <p:nvPicPr>
          <p:cNvPr id="2050" name="Picture 2" descr="Werkhof SH POWER: Projekt wird angepasst und Vorprojekt ausgearbeitet |  Schaffhauser Nachrichten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377" y="3802977"/>
            <a:ext cx="1265555" cy="799388"/>
          </a:xfrm>
          <a:prstGeom prst="rect">
            <a:avLst/>
          </a:prstGeom>
          <a:noFill/>
          <a:ln w="9525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Grafik 28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743587" y="3801917"/>
            <a:ext cx="1260598" cy="79253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1" name="Picture 4" descr="https://www.stadt-schaffhausen.ch/fileadmin/Redaktoren/Bilder/Hochbau/Garderobe_Schweizersbild__250x149_.jp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579" y="3805691"/>
            <a:ext cx="1232341" cy="818366"/>
          </a:xfrm>
          <a:prstGeom prst="rect">
            <a:avLst/>
          </a:prstGeom>
          <a:noFill/>
          <a:ln w="9525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Rechteck 73"/>
          <p:cNvSpPr/>
          <p:nvPr/>
        </p:nvSpPr>
        <p:spPr>
          <a:xfrm>
            <a:off x="8920579" y="4700726"/>
            <a:ext cx="1307323" cy="2908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de-DE" sz="1050" b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Sportanlage </a:t>
            </a:r>
            <a:r>
              <a:rPr lang="de-DE" sz="1050" b="1" dirty="0" err="1" smtClean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Schweizersbild</a:t>
            </a:r>
            <a:endParaRPr lang="de-CH" sz="1050" b="1" dirty="0"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Grafik 38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91755" y="2353363"/>
            <a:ext cx="1260000" cy="77469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2054" name="Picture 6" descr="Privatisierer auf Irrwegen – Sozialdemokratische Partei Kanton und Stadt  Schaffhausen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93" r="5172"/>
          <a:stretch/>
        </p:blipFill>
        <p:spPr bwMode="auto">
          <a:xfrm>
            <a:off x="10290269" y="5159468"/>
            <a:ext cx="1221139" cy="774000"/>
          </a:xfrm>
          <a:prstGeom prst="rect">
            <a:avLst/>
          </a:prstGeom>
          <a:noFill/>
          <a:ln w="9525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www.shn.ch/sites/default/files/styles/np8_full/public/media/2021/03/27/210324_regionalbusse_vbsh.jpg?itok=M4O7hanP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708" y="5159468"/>
            <a:ext cx="1263124" cy="774000"/>
          </a:xfrm>
          <a:prstGeom prst="rect">
            <a:avLst/>
          </a:prstGeom>
          <a:noFill/>
          <a:ln w="9525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Datei:Schaffhausen Fronwagplatz 24.JPG – Wikipedia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67" y="3804873"/>
            <a:ext cx="1244658" cy="784060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uppieren 2"/>
          <p:cNvGrpSpPr/>
          <p:nvPr/>
        </p:nvGrpSpPr>
        <p:grpSpPr>
          <a:xfrm>
            <a:off x="1857858" y="3802593"/>
            <a:ext cx="1281805" cy="1195741"/>
            <a:chOff x="1857858" y="3802593"/>
            <a:chExt cx="1281805" cy="1195741"/>
          </a:xfrm>
        </p:grpSpPr>
        <p:sp>
          <p:nvSpPr>
            <p:cNvPr id="75" name="Rechteck 74"/>
            <p:cNvSpPr/>
            <p:nvPr/>
          </p:nvSpPr>
          <p:spPr>
            <a:xfrm>
              <a:off x="1857858" y="4707485"/>
              <a:ext cx="1281805" cy="29084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0"/>
                </a:spcAft>
              </a:pPr>
              <a:r>
                <a:rPr lang="de-DE" sz="1050" b="1" dirty="0" smtClean="0"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Dachausbau Schulhaus </a:t>
              </a:r>
              <a:r>
                <a:rPr lang="de-DE" sz="1050" b="1" dirty="0" err="1" smtClean="0"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Emmersberg</a:t>
              </a:r>
              <a:endParaRPr lang="de-CH" sz="1050" b="1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062" name="Picture 14" descr="Schaffhausen baut für die Bildung - TOP ONLINE"/>
            <p:cNvPicPr>
              <a:picLocks noChangeAspect="1" noChangeArrowheads="1"/>
            </p:cNvPicPr>
            <p:nvPr/>
          </p:nvPicPr>
          <p:blipFill rotWithShape="1"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rightnessContrast bright="11000" contrast="2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98" r="22222"/>
            <a:stretch/>
          </p:blipFill>
          <p:spPr bwMode="auto">
            <a:xfrm>
              <a:off x="1857858" y="3802593"/>
              <a:ext cx="1235540" cy="789271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5897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Diagramm 16"/>
          <p:cNvGraphicFramePr/>
          <p:nvPr>
            <p:extLst>
              <p:ext uri="{D42A27DB-BD31-4B8C-83A1-F6EECF244321}">
                <p14:modId xmlns:p14="http://schemas.microsoft.com/office/powerpoint/2010/main" val="3685762888"/>
              </p:ext>
            </p:extLst>
          </p:nvPr>
        </p:nvGraphicFramePr>
        <p:xfrm>
          <a:off x="407368" y="2580763"/>
          <a:ext cx="8894245" cy="40165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feld 9"/>
          <p:cNvSpPr txBox="1"/>
          <p:nvPr/>
        </p:nvSpPr>
        <p:spPr>
          <a:xfrm>
            <a:off x="407368" y="980728"/>
            <a:ext cx="1094521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Finanzplan 2023-2026: Langfristig ausgeglichener Finanzierungssaldo</a:t>
            </a:r>
            <a:endParaRPr lang="de-CH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0121050" y="697459"/>
            <a:ext cx="1677488" cy="234286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0" bIns="36000" rtlCol="0">
            <a:spAutoFit/>
          </a:bodyPr>
          <a:lstStyle>
            <a:defPPr>
              <a:defRPr lang="de-DE"/>
            </a:defPPr>
            <a:lvl1pPr algn="r">
              <a:defRPr sz="1050">
                <a:solidFill>
                  <a:srgbClr val="0070C0"/>
                </a:solidFill>
              </a:defRPr>
            </a:lvl1pPr>
          </a:lstStyle>
          <a:p>
            <a:r>
              <a:rPr lang="de-CH" sz="1000" dirty="0">
                <a:sym typeface="Webdings" panose="05030102010509060703" pitchFamily="18" charset="2"/>
              </a:rPr>
              <a:t> </a:t>
            </a:r>
            <a:r>
              <a:rPr lang="de-CH" sz="1000" dirty="0" smtClean="0">
                <a:sym typeface="Webdings" panose="05030102010509060703" pitchFamily="18" charset="2"/>
              </a:rPr>
              <a:t>Daniel Preisig</a:t>
            </a:r>
            <a:endParaRPr lang="de-CH" sz="1000" dirty="0"/>
          </a:p>
        </p:txBody>
      </p:sp>
      <p:sp>
        <p:nvSpPr>
          <p:cNvPr id="15" name="Textfeld 14"/>
          <p:cNvSpPr txBox="1"/>
          <p:nvPr/>
        </p:nvSpPr>
        <p:spPr>
          <a:xfrm>
            <a:off x="9110288" y="495860"/>
            <a:ext cx="2678202" cy="226591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0" bIns="36000" rtlCol="0">
            <a:spAutoFit/>
          </a:bodyPr>
          <a:lstStyle>
            <a:defPPr>
              <a:defRPr lang="de-DE"/>
            </a:defPPr>
            <a:lvl1pPr algn="r">
              <a:defRPr sz="1050">
                <a:solidFill>
                  <a:srgbClr val="0070C0"/>
                </a:solidFill>
              </a:defRPr>
            </a:lvl1pPr>
          </a:lstStyle>
          <a:p>
            <a:r>
              <a:rPr lang="de-CH" sz="1000" dirty="0" smtClean="0">
                <a:sym typeface="Wingdings" panose="05000000000000000000" pitchFamily="2" charset="2"/>
              </a:rPr>
              <a:t></a:t>
            </a:r>
            <a:r>
              <a:rPr lang="de-CH" sz="1000" dirty="0" smtClean="0">
                <a:sym typeface="Webdings" panose="05030102010509060703" pitchFamily="18" charset="2"/>
              </a:rPr>
              <a:t> Botschaft, Kap. 4.4.1 und 8.2</a:t>
            </a:r>
            <a:endParaRPr lang="de-CH" sz="1000" dirty="0"/>
          </a:p>
        </p:txBody>
      </p:sp>
      <p:sp>
        <p:nvSpPr>
          <p:cNvPr id="11" name="AutoShape 2"/>
          <p:cNvSpPr>
            <a:spLocks noChangeArrowheads="1"/>
          </p:cNvSpPr>
          <p:nvPr/>
        </p:nvSpPr>
        <p:spPr bwMode="auto">
          <a:xfrm>
            <a:off x="9568331" y="2780928"/>
            <a:ext cx="2095603" cy="1409828"/>
          </a:xfrm>
          <a:prstGeom prst="wedgeRectCallout">
            <a:avLst>
              <a:gd name="adj1" fmla="val -65977"/>
              <a:gd name="adj2" fmla="val -27904"/>
            </a:avLst>
          </a:prstGeom>
          <a:noFill/>
          <a:ln w="317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  <p:txBody>
          <a:bodyPr vert="horz" wrap="square" lIns="108000" tIns="36000" rIns="72000" bIns="1800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lang="de-CH" altLang="de-DE" sz="1400" b="1" dirty="0" smtClean="0">
                <a:latin typeface="Arial Narrow" panose="020B0606020202030204" pitchFamily="34" charset="0"/>
                <a:sym typeface="Wingdings 3" panose="05040102010807070707" pitchFamily="18" charset="2"/>
              </a:rPr>
              <a:t>Eine </a:t>
            </a:r>
            <a:r>
              <a:rPr lang="de-CH" altLang="de-DE" sz="1400" b="1" u="sng" dirty="0" smtClean="0">
                <a:latin typeface="Arial Narrow" panose="020B0606020202030204" pitchFamily="34" charset="0"/>
                <a:sym typeface="Wingdings 3" panose="05040102010807070707" pitchFamily="18" charset="2"/>
              </a:rPr>
              <a:t>investitionsbedingte</a:t>
            </a:r>
            <a:r>
              <a:rPr lang="de-CH" altLang="de-DE" sz="1400" b="1" dirty="0" smtClean="0">
                <a:latin typeface="Arial Narrow" panose="020B0606020202030204" pitchFamily="34" charset="0"/>
                <a:sym typeface="Wingdings 3" panose="05040102010807070707" pitchFamily="18" charset="2"/>
              </a:rPr>
              <a:t> Neuverschuldung ist vertretbar, solange die Fehlbeträge der Folgejahre nicht grösser werden als die Überschüsse seit 2015.</a:t>
            </a:r>
          </a:p>
        </p:txBody>
      </p:sp>
      <p:grpSp>
        <p:nvGrpSpPr>
          <p:cNvPr id="9" name="Gruppieren 8"/>
          <p:cNvGrpSpPr/>
          <p:nvPr/>
        </p:nvGrpSpPr>
        <p:grpSpPr>
          <a:xfrm>
            <a:off x="736303" y="2769584"/>
            <a:ext cx="4711932" cy="3035681"/>
            <a:chOff x="1030718" y="2420889"/>
            <a:chExt cx="3744406" cy="2880319"/>
          </a:xfrm>
        </p:grpSpPr>
        <p:sp>
          <p:nvSpPr>
            <p:cNvPr id="16" name="Rechteck 15"/>
            <p:cNvSpPr/>
            <p:nvPr/>
          </p:nvSpPr>
          <p:spPr>
            <a:xfrm>
              <a:off x="1030718" y="2420889"/>
              <a:ext cx="3744406" cy="2880319"/>
            </a:xfrm>
            <a:prstGeom prst="rect">
              <a:avLst/>
            </a:prstGeom>
            <a:solidFill>
              <a:srgbClr val="00B400">
                <a:alpha val="4000"/>
              </a:srgbClr>
            </a:solidFill>
            <a:ln w="3175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de-CH" dirty="0"/>
            </a:p>
          </p:txBody>
        </p:sp>
        <p:sp>
          <p:nvSpPr>
            <p:cNvPr id="8" name="Textfeld 7"/>
            <p:cNvSpPr txBox="1"/>
            <p:nvPr/>
          </p:nvSpPr>
          <p:spPr>
            <a:xfrm>
              <a:off x="1291359" y="4335160"/>
              <a:ext cx="3304830" cy="4380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1200" b="1" dirty="0" smtClean="0">
                  <a:latin typeface="Arial Narrow" panose="020B0606020202030204" pitchFamily="34" charset="0"/>
                </a:rPr>
                <a:t>Finanzierungsüberschuss 2015-2021:</a:t>
              </a:r>
              <a:br>
                <a:rPr lang="de-CH" sz="1200" b="1" dirty="0" smtClean="0">
                  <a:latin typeface="Arial Narrow" panose="020B0606020202030204" pitchFamily="34" charset="0"/>
                </a:rPr>
              </a:br>
              <a:r>
                <a:rPr lang="de-CH" sz="1200" b="1" dirty="0" smtClean="0">
                  <a:latin typeface="Arial Narrow" panose="020B0606020202030204" pitchFamily="34" charset="0"/>
                </a:rPr>
                <a:t>+125.7 Mio. Fr.</a:t>
              </a:r>
              <a:endParaRPr lang="de-CH" sz="1200" b="1" dirty="0">
                <a:latin typeface="Arial Narrow" panose="020B0606020202030204" pitchFamily="34" charset="0"/>
              </a:endParaRPr>
            </a:p>
          </p:txBody>
        </p:sp>
      </p:grpSp>
      <p:sp>
        <p:nvSpPr>
          <p:cNvPr id="19" name="Rechteck 18"/>
          <p:cNvSpPr/>
          <p:nvPr/>
        </p:nvSpPr>
        <p:spPr>
          <a:xfrm>
            <a:off x="407368" y="1628800"/>
            <a:ext cx="11391170" cy="30331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20" name="Textfeld 19"/>
          <p:cNvSpPr txBox="1"/>
          <p:nvPr/>
        </p:nvSpPr>
        <p:spPr>
          <a:xfrm>
            <a:off x="479376" y="1682534"/>
            <a:ext cx="554461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1400" b="1" dirty="0" smtClean="0">
                <a:latin typeface="Arial Narrow" panose="020B0606020202030204" pitchFamily="34" charset="0"/>
              </a:rPr>
              <a:t>Finanzierungssaldo 2015 bis 2026</a:t>
            </a:r>
            <a:endParaRPr lang="de-CH" sz="1400" dirty="0">
              <a:latin typeface="Arial Narrow" panose="020B0606020202030204" pitchFamily="34" charset="0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5591944" y="2769583"/>
            <a:ext cx="3518343" cy="3035681"/>
          </a:xfrm>
          <a:prstGeom prst="rect">
            <a:avLst/>
          </a:prstGeom>
          <a:solidFill>
            <a:srgbClr val="FF3300">
              <a:alpha val="4000"/>
            </a:srgbClr>
          </a:solidFill>
          <a:ln w="31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CH" dirty="0"/>
          </a:p>
        </p:txBody>
      </p:sp>
      <p:pic>
        <p:nvPicPr>
          <p:cNvPr id="14" name="Picture 2" descr="https://www.npridik.de/wp-content/uploads/2016/03/waage-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465" b="92520" l="10000" r="90000">
                        <a14:foregroundMark x1="30700" y1="59055" x2="35800" y2="51772"/>
                        <a14:foregroundMark x1="48100" y1="63583" x2="47700" y2="87992"/>
                        <a14:foregroundMark x1="37400" y1="80315" x2="45500" y2="88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00" t="11586" r="24781" b="9542"/>
          <a:stretch/>
        </p:blipFill>
        <p:spPr bwMode="auto">
          <a:xfrm>
            <a:off x="4511824" y="2224633"/>
            <a:ext cx="2066965" cy="156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327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" name="Diagramm 26"/>
          <p:cNvGraphicFramePr/>
          <p:nvPr>
            <p:extLst>
              <p:ext uri="{D42A27DB-BD31-4B8C-83A1-F6EECF244321}">
                <p14:modId xmlns:p14="http://schemas.microsoft.com/office/powerpoint/2010/main" val="3493311839"/>
              </p:ext>
            </p:extLst>
          </p:nvPr>
        </p:nvGraphicFramePr>
        <p:xfrm>
          <a:off x="401484" y="3120894"/>
          <a:ext cx="11167124" cy="34404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feld 13"/>
          <p:cNvSpPr txBox="1"/>
          <p:nvPr/>
        </p:nvSpPr>
        <p:spPr>
          <a:xfrm>
            <a:off x="10121050" y="697459"/>
            <a:ext cx="1677488" cy="234286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0" bIns="36000" rtlCol="0">
            <a:spAutoFit/>
          </a:bodyPr>
          <a:lstStyle>
            <a:defPPr>
              <a:defRPr lang="de-DE"/>
            </a:defPPr>
            <a:lvl1pPr algn="r">
              <a:defRPr sz="1050">
                <a:solidFill>
                  <a:srgbClr val="0070C0"/>
                </a:solidFill>
              </a:defRPr>
            </a:lvl1pPr>
          </a:lstStyle>
          <a:p>
            <a:r>
              <a:rPr lang="de-CH" sz="1000" dirty="0">
                <a:sym typeface="Webdings" panose="05030102010509060703" pitchFamily="18" charset="2"/>
              </a:rPr>
              <a:t> </a:t>
            </a:r>
            <a:r>
              <a:rPr lang="de-CH" sz="1000" dirty="0" smtClean="0">
                <a:sym typeface="Webdings" panose="05030102010509060703" pitchFamily="18" charset="2"/>
              </a:rPr>
              <a:t>Ralph Kolb</a:t>
            </a:r>
            <a:endParaRPr lang="de-CH" sz="1000" dirty="0"/>
          </a:p>
        </p:txBody>
      </p:sp>
      <p:sp>
        <p:nvSpPr>
          <p:cNvPr id="127" name="Textfeld 126"/>
          <p:cNvSpPr txBox="1"/>
          <p:nvPr/>
        </p:nvSpPr>
        <p:spPr>
          <a:xfrm>
            <a:off x="9110288" y="495860"/>
            <a:ext cx="2678202" cy="226591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0" bIns="36000" rtlCol="0">
            <a:spAutoFit/>
          </a:bodyPr>
          <a:lstStyle>
            <a:defPPr>
              <a:defRPr lang="de-DE"/>
            </a:defPPr>
            <a:lvl1pPr algn="r">
              <a:defRPr sz="1050">
                <a:solidFill>
                  <a:srgbClr val="0070C0"/>
                </a:solidFill>
              </a:defRPr>
            </a:lvl1pPr>
          </a:lstStyle>
          <a:p>
            <a:r>
              <a:rPr lang="de-CH" sz="1000" dirty="0" smtClean="0">
                <a:sym typeface="Wingdings" panose="05000000000000000000" pitchFamily="2" charset="2"/>
              </a:rPr>
              <a:t></a:t>
            </a:r>
            <a:r>
              <a:rPr lang="de-CH" sz="1000" dirty="0" smtClean="0">
                <a:sym typeface="Webdings" panose="05030102010509060703" pitchFamily="18" charset="2"/>
              </a:rPr>
              <a:t> Botschaft, Kap. 4.4.2</a:t>
            </a:r>
            <a:endParaRPr lang="de-CH" sz="1000" dirty="0"/>
          </a:p>
        </p:txBody>
      </p:sp>
      <p:sp>
        <p:nvSpPr>
          <p:cNvPr id="10" name="Textfeld 9"/>
          <p:cNvSpPr txBox="1"/>
          <p:nvPr/>
        </p:nvSpPr>
        <p:spPr>
          <a:xfrm>
            <a:off x="407368" y="980728"/>
            <a:ext cx="1044116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Finanzplan 2023-2026:</a:t>
            </a:r>
            <a:br>
              <a:rPr lang="de-CH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</a:br>
            <a:r>
              <a:rPr lang="de-CH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Das Nettovermögen entwickelt sich negativ, bleibt aber deutlich positiv</a:t>
            </a:r>
            <a:endParaRPr lang="de-CH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auto">
          <a:xfrm>
            <a:off x="7413559" y="2384916"/>
            <a:ext cx="3867017" cy="972076"/>
          </a:xfrm>
          <a:prstGeom prst="wedgeRectCallout">
            <a:avLst>
              <a:gd name="adj1" fmla="val 7483"/>
              <a:gd name="adj2" fmla="val 118421"/>
            </a:avLst>
          </a:prstGeom>
          <a:solidFill>
            <a:schemeClr val="bg1">
              <a:lumMod val="95000"/>
              <a:alpha val="86000"/>
            </a:schemeClr>
          </a:solidFill>
          <a:ln w="317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  <p:txBody>
          <a:bodyPr vert="horz" wrap="square" lIns="108000" tIns="36000" rIns="72000" bIns="1800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lang="de-CH" altLang="de-DE" sz="1400" b="1" dirty="0" smtClean="0">
                <a:latin typeface="Arial Narrow" panose="020B0606020202030204" pitchFamily="34" charset="0"/>
              </a:rPr>
              <a:t>Aufgrund der Investitionsstärke bzw. der tiefen Selbstfinanzierung sinkt das Nettovermögen in allen Finanzplanjahren, auch unter Berücksichtigung einer Investitionspriorisierung.</a:t>
            </a:r>
            <a:endParaRPr kumimoji="0" lang="de-CH" altLang="de-DE" sz="1400" b="1" i="0" u="none" strike="noStrike" cap="none" normalizeH="0" baseline="0" dirty="0" smtClean="0">
              <a:ln>
                <a:noFill/>
              </a:ln>
              <a:effectLst/>
              <a:latin typeface="Arial Narrow" panose="020B0606020202030204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 rot="16200000">
            <a:off x="-693867" y="4267829"/>
            <a:ext cx="240395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e-CH" sz="1100" dirty="0" smtClean="0">
                <a:latin typeface="Arial Narrow" panose="020B0606020202030204" pitchFamily="34" charset="0"/>
              </a:rPr>
              <a:t>Nettovermögen in Franken/Einwohner</a:t>
            </a:r>
            <a:endParaRPr lang="de-CH" sz="1100" dirty="0">
              <a:latin typeface="Arial Narrow" panose="020B0606020202030204" pitchFamily="34" charset="0"/>
            </a:endParaRPr>
          </a:p>
        </p:txBody>
      </p:sp>
      <p:cxnSp>
        <p:nvCxnSpPr>
          <p:cNvPr id="3" name="Gerade Verbindung mit Pfeil 2"/>
          <p:cNvCxnSpPr/>
          <p:nvPr/>
        </p:nvCxnSpPr>
        <p:spPr>
          <a:xfrm>
            <a:off x="7618024" y="3635746"/>
            <a:ext cx="1181818" cy="239107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headEnd type="none" w="med" len="med"/>
            <a:tailEnd type="none" w="med" len="med"/>
          </a:ln>
          <a:effectLst>
            <a:glow rad="25400">
              <a:schemeClr val="bg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/>
          <p:nvPr/>
        </p:nvCxnSpPr>
        <p:spPr>
          <a:xfrm>
            <a:off x="6736022" y="3325657"/>
            <a:ext cx="476102" cy="207788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/>
          <p:cNvCxnSpPr/>
          <p:nvPr/>
        </p:nvCxnSpPr>
        <p:spPr>
          <a:xfrm>
            <a:off x="7618024" y="3712835"/>
            <a:ext cx="612068" cy="303345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headEnd type="none" w="med" len="med"/>
            <a:tailEnd type="none" w="med" len="med"/>
          </a:ln>
          <a:effectLst>
            <a:glow rad="25400">
              <a:schemeClr val="bg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/>
          <p:cNvCxnSpPr/>
          <p:nvPr/>
        </p:nvCxnSpPr>
        <p:spPr>
          <a:xfrm>
            <a:off x="9048328" y="3926287"/>
            <a:ext cx="782722" cy="156938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headEnd type="none" w="med" len="med"/>
            <a:tailEnd type="none" w="med" len="med"/>
          </a:ln>
          <a:effectLst>
            <a:glow rad="25400">
              <a:schemeClr val="bg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/>
          <p:cNvCxnSpPr/>
          <p:nvPr/>
        </p:nvCxnSpPr>
        <p:spPr>
          <a:xfrm>
            <a:off x="8496054" y="4078579"/>
            <a:ext cx="696290" cy="212311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headEnd type="none" w="med" len="med"/>
            <a:tailEnd type="none" w="med" len="med"/>
          </a:ln>
          <a:effectLst>
            <a:glow rad="25400">
              <a:schemeClr val="bg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/>
          <p:cNvCxnSpPr/>
          <p:nvPr/>
        </p:nvCxnSpPr>
        <p:spPr>
          <a:xfrm>
            <a:off x="10056440" y="4125560"/>
            <a:ext cx="792088" cy="165330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headEnd type="none" w="med" len="med"/>
            <a:tailEnd type="none" w="med" len="med"/>
          </a:ln>
          <a:effectLst>
            <a:glow rad="25400">
              <a:schemeClr val="bg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/>
          <p:cNvCxnSpPr/>
          <p:nvPr/>
        </p:nvCxnSpPr>
        <p:spPr>
          <a:xfrm>
            <a:off x="9480376" y="4346265"/>
            <a:ext cx="969013" cy="270835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headEnd type="none" w="med" len="med"/>
            <a:tailEnd type="none" w="med" len="med"/>
          </a:ln>
          <a:effectLst>
            <a:glow rad="25400">
              <a:schemeClr val="bg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r Verbinder 23"/>
          <p:cNvCxnSpPr/>
          <p:nvPr/>
        </p:nvCxnSpPr>
        <p:spPr>
          <a:xfrm>
            <a:off x="3143672" y="2960916"/>
            <a:ext cx="0" cy="345600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9"/>
          <p:cNvSpPr txBox="1"/>
          <p:nvPr/>
        </p:nvSpPr>
        <p:spPr>
          <a:xfrm>
            <a:off x="1991544" y="2923317"/>
            <a:ext cx="1316990" cy="39560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450215" algn="ctr">
              <a:spcBef>
                <a:spcPts val="300"/>
              </a:spcBef>
              <a:spcAft>
                <a:spcPts val="600"/>
              </a:spcAft>
            </a:pPr>
            <a:r>
              <a:rPr lang="de-DE" sz="1200" b="1" dirty="0">
                <a:solidFill>
                  <a:srgbClr val="A6A6A6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HRM1</a:t>
            </a:r>
            <a:endParaRPr lang="de-CH" sz="1200" b="1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feld 30"/>
          <p:cNvSpPr txBox="1"/>
          <p:nvPr/>
        </p:nvSpPr>
        <p:spPr>
          <a:xfrm>
            <a:off x="3143672" y="2923317"/>
            <a:ext cx="1303020" cy="54165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de-DE" sz="1200" b="1" dirty="0">
                <a:solidFill>
                  <a:srgbClr val="A6A6A6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HRM2</a:t>
            </a:r>
            <a:endParaRPr lang="de-CH" sz="1200" b="1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407368" y="1829545"/>
            <a:ext cx="11391170" cy="30331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23" name="Textfeld 22"/>
          <p:cNvSpPr txBox="1"/>
          <p:nvPr/>
        </p:nvSpPr>
        <p:spPr>
          <a:xfrm>
            <a:off x="479376" y="1872256"/>
            <a:ext cx="554461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1400" b="1" dirty="0" smtClean="0">
                <a:latin typeface="Arial Narrow" panose="020B0606020202030204" pitchFamily="34" charset="0"/>
              </a:rPr>
              <a:t>Entwicklung Nettovermögen</a:t>
            </a:r>
            <a:endParaRPr lang="de-CH" sz="14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571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feld 21"/>
          <p:cNvSpPr txBox="1"/>
          <p:nvPr/>
        </p:nvSpPr>
        <p:spPr>
          <a:xfrm>
            <a:off x="407368" y="980728"/>
            <a:ext cx="514465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Übersicht</a:t>
            </a:r>
            <a:endParaRPr lang="de-CH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Rechteck 9"/>
          <p:cNvSpPr/>
          <p:nvPr/>
        </p:nvSpPr>
        <p:spPr bwMode="auto">
          <a:xfrm>
            <a:off x="315543" y="3218419"/>
            <a:ext cx="8499566" cy="418499"/>
          </a:xfrm>
          <a:prstGeom prst="rect">
            <a:avLst/>
          </a:prstGeom>
          <a:solidFill>
            <a:srgbClr val="0070C0">
              <a:alpha val="7843"/>
            </a:srgbClr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09600" y="2286000"/>
            <a:ext cx="5342384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+mj-lt"/>
              <a:buAutoNum type="arabicPeriod"/>
            </a:pPr>
            <a:r>
              <a:rPr lang="de-CH" altLang="de-DE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Budget 2023</a:t>
            </a:r>
            <a:endParaRPr lang="de-CH" altLang="de-DE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spcBef>
                <a:spcPts val="120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+mj-lt"/>
              <a:buAutoNum type="arabicPeriod"/>
            </a:pPr>
            <a:r>
              <a:rPr lang="de-CH" alt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Finanzplan </a:t>
            </a:r>
            <a:r>
              <a:rPr lang="de-CH" altLang="de-DE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2023 </a:t>
            </a:r>
            <a:r>
              <a:rPr lang="de-CH" alt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bis </a:t>
            </a:r>
            <a:r>
              <a:rPr lang="de-CH" altLang="de-DE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2026</a:t>
            </a:r>
            <a:endParaRPr lang="de-CH" altLang="de-DE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spcBef>
                <a:spcPts val="120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+mj-lt"/>
              <a:buAutoNum type="arabicPeriod"/>
            </a:pPr>
            <a:r>
              <a:rPr lang="de-CH" altLang="de-DE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Lohnrunde</a:t>
            </a:r>
          </a:p>
          <a:p>
            <a:pPr marL="342900" indent="-342900">
              <a:spcBef>
                <a:spcPts val="120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+mj-lt"/>
              <a:buAutoNum type="arabicPeriod"/>
            </a:pPr>
            <a:r>
              <a:rPr lang="de-CH" altLang="de-DE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Steuerfuss</a:t>
            </a:r>
          </a:p>
          <a:p>
            <a:pPr marL="342900" indent="-342900">
              <a:spcBef>
                <a:spcPts val="120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+mj-lt"/>
              <a:buAutoNum type="arabicPeriod"/>
            </a:pPr>
            <a:r>
              <a:rPr lang="de-CH" altLang="de-DE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Zusammenfassung</a:t>
            </a:r>
            <a:endParaRPr lang="de-CH" altLang="de-DE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24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feld 13"/>
          <p:cNvSpPr txBox="1"/>
          <p:nvPr/>
        </p:nvSpPr>
        <p:spPr>
          <a:xfrm>
            <a:off x="10121050" y="697459"/>
            <a:ext cx="1677488" cy="234286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0" bIns="36000" rtlCol="0">
            <a:spAutoFit/>
          </a:bodyPr>
          <a:lstStyle>
            <a:defPPr>
              <a:defRPr lang="de-DE"/>
            </a:defPPr>
            <a:lvl1pPr algn="r">
              <a:defRPr sz="1050">
                <a:solidFill>
                  <a:srgbClr val="0070C0"/>
                </a:solidFill>
              </a:defRPr>
            </a:lvl1pPr>
          </a:lstStyle>
          <a:p>
            <a:r>
              <a:rPr lang="de-CH" sz="1000" dirty="0">
                <a:sym typeface="Webdings" panose="05030102010509060703" pitchFamily="18" charset="2"/>
              </a:rPr>
              <a:t> Daniel Preisig</a:t>
            </a:r>
            <a:endParaRPr lang="de-CH" sz="1000" dirty="0"/>
          </a:p>
        </p:txBody>
      </p:sp>
      <p:sp>
        <p:nvSpPr>
          <p:cNvPr id="127" name="Textfeld 126"/>
          <p:cNvSpPr txBox="1"/>
          <p:nvPr/>
        </p:nvSpPr>
        <p:spPr>
          <a:xfrm>
            <a:off x="9110288" y="495860"/>
            <a:ext cx="2678202" cy="226591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0" bIns="36000" rtlCol="0">
            <a:spAutoFit/>
          </a:bodyPr>
          <a:lstStyle>
            <a:defPPr>
              <a:defRPr lang="de-DE"/>
            </a:defPPr>
            <a:lvl1pPr algn="r">
              <a:defRPr sz="1050">
                <a:solidFill>
                  <a:srgbClr val="0070C0"/>
                </a:solidFill>
              </a:defRPr>
            </a:lvl1pPr>
          </a:lstStyle>
          <a:p>
            <a:r>
              <a:rPr lang="de-CH" sz="1000" dirty="0" smtClean="0">
                <a:sym typeface="Wingdings" panose="05000000000000000000" pitchFamily="2" charset="2"/>
              </a:rPr>
              <a:t></a:t>
            </a:r>
            <a:r>
              <a:rPr lang="de-CH" sz="1000" dirty="0" smtClean="0">
                <a:sym typeface="Webdings" panose="05030102010509060703" pitchFamily="18" charset="2"/>
              </a:rPr>
              <a:t> Botschaft, Kap. 7</a:t>
            </a:r>
            <a:endParaRPr lang="de-CH" sz="1000" dirty="0"/>
          </a:p>
        </p:txBody>
      </p:sp>
      <p:sp>
        <p:nvSpPr>
          <p:cNvPr id="10" name="Textfeld 9"/>
          <p:cNvSpPr txBox="1"/>
          <p:nvPr/>
        </p:nvSpPr>
        <p:spPr>
          <a:xfrm>
            <a:off x="407368" y="1050174"/>
            <a:ext cx="1108923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Lohnrunde: 4.5% mehr Lohn ― ein starkes Signal an das städtische Personal</a:t>
            </a:r>
            <a:endParaRPr lang="de-CH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5" name="Gruppieren 4"/>
          <p:cNvGrpSpPr/>
          <p:nvPr/>
        </p:nvGrpSpPr>
        <p:grpSpPr>
          <a:xfrm>
            <a:off x="407368" y="1680903"/>
            <a:ext cx="3780000" cy="3080256"/>
            <a:chOff x="407368" y="1628800"/>
            <a:chExt cx="3958961" cy="4004924"/>
          </a:xfrm>
        </p:grpSpPr>
        <p:sp>
          <p:nvSpPr>
            <p:cNvPr id="2" name="Rechteck 1"/>
            <p:cNvSpPr/>
            <p:nvPr/>
          </p:nvSpPr>
          <p:spPr>
            <a:xfrm>
              <a:off x="407368" y="2170013"/>
              <a:ext cx="3958961" cy="346371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dirty="0"/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407368" y="1628800"/>
              <a:ext cx="3958961" cy="454680"/>
            </a:xfrm>
            <a:prstGeom prst="rect">
              <a:avLst/>
            </a:prstGeom>
            <a:solidFill>
              <a:srgbClr val="006BBC"/>
            </a:solidFill>
          </p:spPr>
          <p:txBody>
            <a:bodyPr wrap="square" lIns="72000" tIns="36000" rIns="72000" bIns="36000" rtlCol="0">
              <a:spAutoFit/>
            </a:bodyPr>
            <a:lstStyle/>
            <a:p>
              <a:r>
                <a:rPr lang="de-CH" sz="18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s</a:t>
              </a:r>
              <a:r>
                <a:rPr lang="de-CH" sz="1800" b="1" dirty="0" smtClean="0">
                  <a:solidFill>
                    <a:schemeClr val="bg1"/>
                  </a:solidFill>
                  <a:latin typeface="Arial Narrow" panose="020B0606020202030204" pitchFamily="34" charset="0"/>
                </a:rPr>
                <a:t>trukturell: +1.75%</a:t>
              </a:r>
              <a:endParaRPr lang="de-CH" sz="1800" dirty="0">
                <a:solidFill>
                  <a:schemeClr val="bg1"/>
                </a:solidFill>
                <a:latin typeface="Arial Narrow" panose="020B0606020202030204" pitchFamily="34" charset="0"/>
              </a:endParaRPr>
            </a:p>
          </p:txBody>
        </p:sp>
      </p:grpSp>
      <p:pic>
        <p:nvPicPr>
          <p:cNvPr id="4098" name="Picture 2" descr="Bildergebnis für person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9965" y="1628800"/>
            <a:ext cx="3172210" cy="133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AutoShape 2"/>
          <p:cNvSpPr>
            <a:spLocks noChangeArrowheads="1"/>
          </p:cNvSpPr>
          <p:nvPr/>
        </p:nvSpPr>
        <p:spPr bwMode="auto">
          <a:xfrm>
            <a:off x="8679965" y="3573016"/>
            <a:ext cx="3172210" cy="2088232"/>
          </a:xfrm>
          <a:prstGeom prst="wedgeRectCallout">
            <a:avLst>
              <a:gd name="adj1" fmla="val -42817"/>
              <a:gd name="adj2" fmla="val -74191"/>
            </a:avLst>
          </a:prstGeom>
          <a:solidFill>
            <a:schemeClr val="bg1">
              <a:lumMod val="95000"/>
              <a:alpha val="86000"/>
            </a:schemeClr>
          </a:solidFill>
          <a:ln w="317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  <p:txBody>
          <a:bodyPr vert="horz" wrap="square" lIns="108000" tIns="36000" rIns="72000" bIns="18000" numCol="1" anchor="ctr" anchorCtr="0" compatLnSpc="1">
            <a:prstTxWarp prst="textNoShape">
              <a:avLst/>
            </a:prstTxWarp>
          </a:bodyPr>
          <a:lstStyle/>
          <a:p>
            <a:pPr marL="285750" lvl="0" indent="-285750">
              <a:lnSpc>
                <a:spcPct val="90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de-DE" altLang="de-DE" sz="1400" b="1" dirty="0">
                <a:latin typeface="Arial Narrow" panose="020B0606020202030204" pitchFamily="34" charset="0"/>
              </a:rPr>
              <a:t>Die Stadt bleibt als Arbeitgeberin wettbewerbsfähig</a:t>
            </a:r>
            <a:r>
              <a:rPr lang="de-CH" altLang="de-DE" sz="1400" b="1" dirty="0" smtClean="0">
                <a:latin typeface="Arial Narrow" panose="020B0606020202030204" pitchFamily="34" charset="0"/>
              </a:rPr>
              <a:t>.</a:t>
            </a:r>
          </a:p>
          <a:p>
            <a:pPr marL="285750" lvl="0" indent="-285750">
              <a:lnSpc>
                <a:spcPct val="90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de-CH" altLang="de-DE" sz="1400" b="1" dirty="0" smtClean="0">
                <a:latin typeface="Arial Narrow" panose="020B0606020202030204" pitchFamily="34" charset="0"/>
              </a:rPr>
              <a:t>Die Teuerung kann ausgeglichen werden.</a:t>
            </a:r>
          </a:p>
          <a:p>
            <a:pPr marL="285750" indent="-285750">
              <a:lnSpc>
                <a:spcPct val="90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de-CH" altLang="de-DE" sz="1400" b="1" dirty="0" smtClean="0">
                <a:latin typeface="Arial Narrow" panose="020B0606020202030204" pitchFamily="34" charset="0"/>
              </a:rPr>
              <a:t>Gute Leistungen werden belohnt!</a:t>
            </a:r>
          </a:p>
          <a:p>
            <a:pPr marL="285750" indent="-285750">
              <a:lnSpc>
                <a:spcPct val="90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de-CH" altLang="de-DE" sz="1400" b="1" dirty="0" smtClean="0">
                <a:latin typeface="Arial Narrow" panose="020B0606020202030204" pitchFamily="34" charset="0"/>
              </a:rPr>
              <a:t>Der strukturelle Nachholbedarf gegenüber dem Kanton wird aufgeholt.</a:t>
            </a:r>
          </a:p>
        </p:txBody>
      </p:sp>
      <p:grpSp>
        <p:nvGrpSpPr>
          <p:cNvPr id="15" name="Gruppieren 14"/>
          <p:cNvGrpSpPr/>
          <p:nvPr/>
        </p:nvGrpSpPr>
        <p:grpSpPr>
          <a:xfrm>
            <a:off x="4367368" y="1680903"/>
            <a:ext cx="3780000" cy="3044256"/>
            <a:chOff x="407368" y="1628800"/>
            <a:chExt cx="3542355" cy="3958117"/>
          </a:xfrm>
        </p:grpSpPr>
        <p:sp>
          <p:nvSpPr>
            <p:cNvPr id="17" name="Rechteck 16"/>
            <p:cNvSpPr/>
            <p:nvPr/>
          </p:nvSpPr>
          <p:spPr>
            <a:xfrm>
              <a:off x="407368" y="2170013"/>
              <a:ext cx="3542354" cy="341690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dirty="0"/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407368" y="1628800"/>
              <a:ext cx="3542355" cy="454680"/>
            </a:xfrm>
            <a:prstGeom prst="rect">
              <a:avLst/>
            </a:prstGeom>
            <a:solidFill>
              <a:srgbClr val="006BBC"/>
            </a:solidFill>
          </p:spPr>
          <p:txBody>
            <a:bodyPr wrap="square" lIns="72000" tIns="36000" rIns="72000" bIns="36000" rtlCol="0">
              <a:spAutoFit/>
            </a:bodyPr>
            <a:lstStyle/>
            <a:p>
              <a:r>
                <a:rPr lang="de-CH" sz="18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i</a:t>
              </a:r>
              <a:r>
                <a:rPr lang="de-CH" sz="1800" b="1" dirty="0" smtClean="0">
                  <a:solidFill>
                    <a:schemeClr val="bg1"/>
                  </a:solidFill>
                  <a:latin typeface="Arial Narrow" panose="020B0606020202030204" pitchFamily="34" charset="0"/>
                </a:rPr>
                <a:t>ndividuell/generell: +2.75%</a:t>
              </a:r>
              <a:endParaRPr lang="de-CH" sz="1800" dirty="0">
                <a:solidFill>
                  <a:schemeClr val="bg1"/>
                </a:solidFill>
                <a:latin typeface="Arial Narrow" panose="020B0606020202030204" pitchFamily="34" charset="0"/>
              </a:endParaRPr>
            </a:p>
          </p:txBody>
        </p:sp>
      </p:grpSp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579345" y="2195902"/>
            <a:ext cx="3356415" cy="222625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285750" indent="-285750">
              <a:lnSpc>
                <a:spcPct val="95000"/>
              </a:lnSpc>
              <a:spcAft>
                <a:spcPts val="700"/>
              </a:spcAft>
              <a:buFont typeface="Wingdings 3" panose="05040102010807070707" pitchFamily="18" charset="2"/>
              <a:buChar char="&quot;"/>
            </a:pPr>
            <a:r>
              <a:rPr lang="de-CH" sz="1400" dirty="0" smtClean="0">
                <a:latin typeface="Arial Narrow" panose="020B0606020202030204" pitchFamily="34" charset="0"/>
              </a:rPr>
              <a:t>Der </a:t>
            </a:r>
            <a:r>
              <a:rPr lang="de-CH" sz="1400" b="1" dirty="0" smtClean="0">
                <a:latin typeface="Arial Narrow" panose="020B0606020202030204" pitchFamily="34" charset="0"/>
              </a:rPr>
              <a:t>strukturelle Nachholbedarf </a:t>
            </a:r>
            <a:r>
              <a:rPr lang="de-CH" sz="1400" dirty="0" smtClean="0">
                <a:latin typeface="Arial Narrow" panose="020B0606020202030204" pitchFamily="34" charset="0"/>
              </a:rPr>
              <a:t>gegenüber dem Kanton wird </a:t>
            </a:r>
            <a:r>
              <a:rPr lang="de-CH" sz="1400" b="1" dirty="0" smtClean="0">
                <a:latin typeface="Arial Narrow" panose="020B0606020202030204" pitchFamily="34" charset="0"/>
              </a:rPr>
              <a:t>aufgeholt</a:t>
            </a:r>
            <a:r>
              <a:rPr lang="de-CH" sz="1400" dirty="0" smtClean="0">
                <a:latin typeface="Arial Narrow" panose="020B0606020202030204" pitchFamily="34" charset="0"/>
              </a:rPr>
              <a:t>.</a:t>
            </a:r>
          </a:p>
          <a:p>
            <a:pPr marL="285750" indent="-285750">
              <a:lnSpc>
                <a:spcPct val="95000"/>
              </a:lnSpc>
              <a:spcAft>
                <a:spcPts val="700"/>
              </a:spcAft>
              <a:buFont typeface="Wingdings 3" panose="05040102010807070707" pitchFamily="18" charset="2"/>
              <a:buChar char="&quot;"/>
            </a:pPr>
            <a:r>
              <a:rPr lang="de-CH" sz="1400" dirty="0" smtClean="0">
                <a:latin typeface="Arial Narrow" panose="020B0606020202030204" pitchFamily="34" charset="0"/>
              </a:rPr>
              <a:t>Die Stadt bleibt im immer anspruchsvolleren Arbeitsmarkt und beim Wettbewerb um die besten Talente </a:t>
            </a:r>
            <a:r>
              <a:rPr lang="de-CH" sz="1400" b="1" dirty="0" smtClean="0">
                <a:latin typeface="Arial Narrow" panose="020B0606020202030204" pitchFamily="34" charset="0"/>
              </a:rPr>
              <a:t>wettbewerbsfähig</a:t>
            </a:r>
            <a:r>
              <a:rPr lang="de-CH" sz="1400" dirty="0" smtClean="0">
                <a:latin typeface="Arial Narrow" panose="020B0606020202030204" pitchFamily="34" charset="0"/>
              </a:rPr>
              <a:t>. Der Stadtrat beabsichtigt, u.a. die Lohnleitlinie für jüngere Mitarbeiterinnen und Mitarbeiter gezielt anzuheben.</a:t>
            </a:r>
          </a:p>
          <a:p>
            <a:pPr marL="285750" indent="-285750">
              <a:lnSpc>
                <a:spcPct val="95000"/>
              </a:lnSpc>
              <a:spcAft>
                <a:spcPts val="700"/>
              </a:spcAft>
              <a:buFont typeface="Wingdings 3" panose="05040102010807070707" pitchFamily="18" charset="2"/>
              <a:buChar char="&quot;"/>
            </a:pPr>
            <a:r>
              <a:rPr lang="de-CH" sz="1400" dirty="0" smtClean="0">
                <a:latin typeface="Arial Narrow" panose="020B0606020202030204" pitchFamily="34" charset="0"/>
              </a:rPr>
              <a:t>Die </a:t>
            </a:r>
            <a:r>
              <a:rPr lang="de-CH" sz="1400" b="1" dirty="0" smtClean="0">
                <a:latin typeface="Arial Narrow" panose="020B0606020202030204" pitchFamily="34" charset="0"/>
              </a:rPr>
              <a:t>interne Lohngerechtigkeit</a:t>
            </a:r>
            <a:r>
              <a:rPr lang="de-CH" sz="1400" dirty="0" smtClean="0">
                <a:latin typeface="Arial Narrow" panose="020B0606020202030204" pitchFamily="34" charset="0"/>
              </a:rPr>
              <a:t> wird verbessert.</a:t>
            </a:r>
            <a:endParaRPr lang="de-DE" sz="1400" dirty="0">
              <a:latin typeface="Arial Narrow" panose="020B0606020202030204" pitchFamily="34" charset="0"/>
            </a:endParaRPr>
          </a:p>
        </p:txBody>
      </p: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4512265" y="2195902"/>
            <a:ext cx="3455943" cy="194400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5000"/>
              </a:lnSpc>
              <a:spcAft>
                <a:spcPts val="700"/>
              </a:spcAft>
            </a:pPr>
            <a:r>
              <a:rPr lang="de-CH" sz="1400" dirty="0" smtClean="0">
                <a:latin typeface="Arial Narrow" panose="020B0606020202030204" pitchFamily="34" charset="0"/>
              </a:rPr>
              <a:t>Die Lohnsummenentwicklung wird so ausgestaltet, dass …</a:t>
            </a:r>
          </a:p>
          <a:p>
            <a:pPr marL="285750" indent="-285750">
              <a:lnSpc>
                <a:spcPct val="95000"/>
              </a:lnSpc>
              <a:spcAft>
                <a:spcPts val="700"/>
              </a:spcAft>
              <a:buFont typeface="Wingdings 3" panose="05040102010807070707" pitchFamily="18" charset="2"/>
              <a:buChar char="&quot;"/>
            </a:pPr>
            <a:r>
              <a:rPr lang="de-CH" sz="1400" dirty="0" smtClean="0">
                <a:latin typeface="Arial Narrow" panose="020B0606020202030204" pitchFamily="34" charset="0"/>
              </a:rPr>
              <a:t>die </a:t>
            </a:r>
            <a:r>
              <a:rPr lang="de-CH" sz="1400" b="1" dirty="0" smtClean="0">
                <a:latin typeface="Arial Narrow" panose="020B0606020202030204" pitchFamily="34" charset="0"/>
              </a:rPr>
              <a:t>Teuerung ausgeglichen </a:t>
            </a:r>
            <a:r>
              <a:rPr lang="de-CH" sz="1400" dirty="0" smtClean="0">
                <a:latin typeface="Arial Narrow" panose="020B0606020202030204" pitchFamily="34" charset="0"/>
              </a:rPr>
              <a:t>werden kann (Vermeidung Kaufkraftverlust, inkl. Berücksichtigung OR-Angestellte);</a:t>
            </a:r>
          </a:p>
          <a:p>
            <a:pPr marL="285750" indent="-285750">
              <a:lnSpc>
                <a:spcPct val="95000"/>
              </a:lnSpc>
              <a:spcAft>
                <a:spcPts val="700"/>
              </a:spcAft>
              <a:buFont typeface="Wingdings 3" panose="05040102010807070707" pitchFamily="18" charset="2"/>
              <a:buChar char="&quot;"/>
            </a:pPr>
            <a:r>
              <a:rPr lang="de-CH" sz="1400" b="1" dirty="0" smtClean="0">
                <a:latin typeface="Arial Narrow" panose="020B0606020202030204" pitchFamily="34" charset="0"/>
              </a:rPr>
              <a:t>gute und ausgezeichnete Leistungen angemessen finanziell wertgeschätzt </a:t>
            </a:r>
            <a:r>
              <a:rPr lang="de-CH" sz="1400" dirty="0" smtClean="0">
                <a:latin typeface="Arial Narrow" panose="020B0606020202030204" pitchFamily="34" charset="0"/>
              </a:rPr>
              <a:t>werden können (leistungsorientierte </a:t>
            </a:r>
            <a:r>
              <a:rPr lang="de-CH" sz="1400" dirty="0" err="1" smtClean="0">
                <a:latin typeface="Arial Narrow" panose="020B0606020202030204" pitchFamily="34" charset="0"/>
              </a:rPr>
              <a:t>Entlöhnung</a:t>
            </a:r>
            <a:r>
              <a:rPr lang="de-CH" sz="1400" dirty="0" smtClean="0">
                <a:latin typeface="Arial Narrow" panose="020B0606020202030204" pitchFamily="34" charset="0"/>
              </a:rPr>
              <a:t> entsprechend der Mitarbeiterbeurteilung).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407368" y="4867184"/>
            <a:ext cx="7712615" cy="7940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895350" indent="-265113">
              <a:lnSpc>
                <a:spcPct val="95000"/>
              </a:lnSpc>
              <a:spcAft>
                <a:spcPts val="0"/>
              </a:spcAft>
            </a:pPr>
            <a:r>
              <a:rPr lang="de-DE" sz="1600" spc="-10" dirty="0" smtClean="0">
                <a:latin typeface="Arial Narrow" panose="020B0606020202030204" pitchFamily="34" charset="0"/>
              </a:rPr>
              <a:t>Finanzielle </a:t>
            </a:r>
            <a:r>
              <a:rPr lang="de-DE" sz="1600" spc="-10" dirty="0">
                <a:latin typeface="Arial Narrow" panose="020B0606020202030204" pitchFamily="34" charset="0"/>
              </a:rPr>
              <a:t>Auswirkungen </a:t>
            </a:r>
            <a:r>
              <a:rPr lang="de-DE" sz="1600" spc="-10" dirty="0" smtClean="0">
                <a:latin typeface="Arial Narrow" panose="020B0606020202030204" pitchFamily="34" charset="0"/>
              </a:rPr>
              <a:t>(inkl</a:t>
            </a:r>
            <a:r>
              <a:rPr lang="de-DE" sz="1600" spc="-10" dirty="0">
                <a:latin typeface="Arial Narrow" panose="020B0606020202030204" pitchFamily="34" charset="0"/>
              </a:rPr>
              <a:t>. Sozialleistungen</a:t>
            </a:r>
            <a:r>
              <a:rPr lang="de-DE" sz="1600" spc="-10" dirty="0" smtClean="0">
                <a:latin typeface="Arial Narrow" panose="020B0606020202030204" pitchFamily="34" charset="0"/>
              </a:rPr>
              <a:t>):</a:t>
            </a:r>
          </a:p>
          <a:p>
            <a:pPr marL="895350" indent="-265113">
              <a:lnSpc>
                <a:spcPct val="95000"/>
              </a:lnSpc>
              <a:spcAft>
                <a:spcPts val="0"/>
              </a:spcAft>
              <a:buFont typeface="Symbol" panose="05050102010706020507" pitchFamily="18" charset="2"/>
              <a:buChar char="-"/>
            </a:pPr>
            <a:r>
              <a:rPr lang="de-DE" sz="1600" spc="-10" dirty="0" smtClean="0">
                <a:latin typeface="Arial Narrow" panose="020B0606020202030204" pitchFamily="34" charset="0"/>
              </a:rPr>
              <a:t>Personalaufwand Verwaltungspersonal </a:t>
            </a:r>
            <a:r>
              <a:rPr lang="de-DE" sz="1600" spc="-10" dirty="0">
                <a:latin typeface="Arial Narrow" panose="020B0606020202030204" pitchFamily="34" charset="0"/>
              </a:rPr>
              <a:t>+</a:t>
            </a:r>
            <a:r>
              <a:rPr lang="de-DE" sz="1600" spc="-10" dirty="0" smtClean="0">
                <a:latin typeface="Arial Narrow" panose="020B0606020202030204" pitchFamily="34" charset="0"/>
              </a:rPr>
              <a:t>3'353'500 Fr.</a:t>
            </a:r>
          </a:p>
          <a:p>
            <a:pPr marL="895350" indent="-265113">
              <a:lnSpc>
                <a:spcPct val="95000"/>
              </a:lnSpc>
              <a:spcAft>
                <a:spcPts val="0"/>
              </a:spcAft>
              <a:buFont typeface="Symbol" panose="05050102010706020507" pitchFamily="18" charset="2"/>
              <a:buChar char="-"/>
            </a:pPr>
            <a:r>
              <a:rPr lang="de-DE" sz="1600" spc="-10" dirty="0" smtClean="0">
                <a:latin typeface="Arial Narrow" panose="020B0606020202030204" pitchFamily="34" charset="0"/>
              </a:rPr>
              <a:t>Transferaufwand Lehrkräfte</a:t>
            </a:r>
            <a:r>
              <a:rPr lang="de-DE" sz="1600" spc="-10" dirty="0">
                <a:latin typeface="Arial Narrow" panose="020B0606020202030204" pitchFamily="34" charset="0"/>
              </a:rPr>
              <a:t>: </a:t>
            </a:r>
            <a:r>
              <a:rPr lang="de-DE" sz="1600" spc="-10" dirty="0" smtClean="0">
                <a:latin typeface="Arial Narrow" panose="020B0606020202030204" pitchFamily="34" charset="0"/>
              </a:rPr>
              <a:t>+708'400 </a:t>
            </a:r>
            <a:r>
              <a:rPr lang="de-DE" sz="1600" spc="-10" dirty="0">
                <a:latin typeface="Arial Narrow" panose="020B0606020202030204" pitchFamily="34" charset="0"/>
              </a:rPr>
              <a:t>Fr. </a:t>
            </a:r>
            <a:r>
              <a:rPr lang="de-DE" sz="1600" spc="-10" dirty="0" smtClean="0">
                <a:latin typeface="Arial Narrow" panose="020B0606020202030204" pitchFamily="34" charset="0"/>
              </a:rPr>
              <a:t>(Annahme</a:t>
            </a:r>
            <a:r>
              <a:rPr lang="de-DE" sz="1600" spc="-10" dirty="0">
                <a:latin typeface="Arial Narrow" panose="020B0606020202030204" pitchFamily="34" charset="0"/>
              </a:rPr>
              <a:t>: Kanton gewährt </a:t>
            </a:r>
            <a:r>
              <a:rPr lang="de-DE" sz="1600" spc="-10" dirty="0" smtClean="0">
                <a:latin typeface="Arial Narrow" panose="020B0606020202030204" pitchFamily="34" charset="0"/>
              </a:rPr>
              <a:t>3.0%)</a:t>
            </a:r>
            <a:endParaRPr lang="de-DE" sz="1600" spc="-10" dirty="0">
              <a:latin typeface="Arial Narrow" panose="020B0606020202030204" pitchFamily="34" charset="0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318639" y="4763760"/>
            <a:ext cx="952825" cy="9694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5000"/>
              </a:lnSpc>
              <a:spcAft>
                <a:spcPts val="0"/>
              </a:spcAft>
            </a:pPr>
            <a:r>
              <a:rPr lang="de-DE" sz="6000" spc="-1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sym typeface="Webdings" panose="05030102010509060703" pitchFamily="18" charset="2"/>
              </a:rPr>
              <a:t></a:t>
            </a:r>
            <a:endParaRPr lang="de-DE" sz="6000" spc="-10" dirty="0">
              <a:solidFill>
                <a:schemeClr val="tx1">
                  <a:lumMod val="50000"/>
                  <a:lumOff val="50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6488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feld 21"/>
          <p:cNvSpPr txBox="1"/>
          <p:nvPr/>
        </p:nvSpPr>
        <p:spPr>
          <a:xfrm>
            <a:off x="407368" y="980728"/>
            <a:ext cx="514465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Übersicht</a:t>
            </a:r>
            <a:endParaRPr lang="de-CH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Rechteck 9"/>
          <p:cNvSpPr/>
          <p:nvPr/>
        </p:nvSpPr>
        <p:spPr bwMode="auto">
          <a:xfrm>
            <a:off x="315543" y="2212970"/>
            <a:ext cx="8499566" cy="418499"/>
          </a:xfrm>
          <a:prstGeom prst="rect">
            <a:avLst/>
          </a:prstGeom>
          <a:solidFill>
            <a:srgbClr val="0070C0">
              <a:alpha val="7843"/>
            </a:srgbClr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609600" y="2286000"/>
            <a:ext cx="5342384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+mj-lt"/>
              <a:buAutoNum type="arabicPeriod"/>
            </a:pPr>
            <a:r>
              <a:rPr lang="de-CH" altLang="de-DE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Budget 2023</a:t>
            </a:r>
            <a:endParaRPr lang="de-CH" altLang="de-DE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spcBef>
                <a:spcPts val="120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+mj-lt"/>
              <a:buAutoNum type="arabicPeriod"/>
            </a:pPr>
            <a:r>
              <a:rPr lang="de-CH" alt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Finanzplan </a:t>
            </a:r>
            <a:r>
              <a:rPr lang="de-CH" altLang="de-DE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2023 </a:t>
            </a:r>
            <a:r>
              <a:rPr lang="de-CH" alt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bis </a:t>
            </a:r>
            <a:r>
              <a:rPr lang="de-CH" altLang="de-DE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2026</a:t>
            </a:r>
            <a:endParaRPr lang="de-CH" altLang="de-DE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spcBef>
                <a:spcPts val="120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+mj-lt"/>
              <a:buAutoNum type="arabicPeriod"/>
            </a:pPr>
            <a:r>
              <a:rPr lang="de-CH" altLang="de-DE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Lohnrunde</a:t>
            </a:r>
          </a:p>
          <a:p>
            <a:pPr marL="342900" indent="-342900">
              <a:spcBef>
                <a:spcPts val="120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+mj-lt"/>
              <a:buAutoNum type="arabicPeriod"/>
            </a:pPr>
            <a:r>
              <a:rPr lang="de-CH" altLang="de-DE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Steuerfuss</a:t>
            </a:r>
          </a:p>
          <a:p>
            <a:pPr marL="342900" indent="-342900">
              <a:spcBef>
                <a:spcPts val="120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+mj-lt"/>
              <a:buAutoNum type="arabicPeriod"/>
            </a:pPr>
            <a:r>
              <a:rPr lang="de-CH" altLang="de-DE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Zusammenfassung</a:t>
            </a:r>
            <a:endParaRPr lang="de-CH" altLang="de-DE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67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feld 21"/>
          <p:cNvSpPr txBox="1"/>
          <p:nvPr/>
        </p:nvSpPr>
        <p:spPr>
          <a:xfrm>
            <a:off x="407368" y="980728"/>
            <a:ext cx="514465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Übersicht</a:t>
            </a:r>
            <a:endParaRPr lang="de-CH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Rechteck 9"/>
          <p:cNvSpPr/>
          <p:nvPr/>
        </p:nvSpPr>
        <p:spPr bwMode="auto">
          <a:xfrm>
            <a:off x="315543" y="3717032"/>
            <a:ext cx="8499566" cy="418499"/>
          </a:xfrm>
          <a:prstGeom prst="rect">
            <a:avLst/>
          </a:prstGeom>
          <a:solidFill>
            <a:srgbClr val="0070C0">
              <a:alpha val="7843"/>
            </a:srgbClr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09600" y="2286000"/>
            <a:ext cx="5342384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+mj-lt"/>
              <a:buAutoNum type="arabicPeriod"/>
            </a:pPr>
            <a:r>
              <a:rPr lang="de-CH" altLang="de-DE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Budget 2023</a:t>
            </a:r>
            <a:endParaRPr lang="de-CH" altLang="de-DE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spcBef>
                <a:spcPts val="120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+mj-lt"/>
              <a:buAutoNum type="arabicPeriod"/>
            </a:pPr>
            <a:r>
              <a:rPr lang="de-CH" alt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Finanzplan </a:t>
            </a:r>
            <a:r>
              <a:rPr lang="de-CH" altLang="de-DE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2023 </a:t>
            </a:r>
            <a:r>
              <a:rPr lang="de-CH" alt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bis </a:t>
            </a:r>
            <a:r>
              <a:rPr lang="de-CH" altLang="de-DE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2026</a:t>
            </a:r>
            <a:endParaRPr lang="de-CH" altLang="de-DE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spcBef>
                <a:spcPts val="120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+mj-lt"/>
              <a:buAutoNum type="arabicPeriod"/>
            </a:pPr>
            <a:r>
              <a:rPr lang="de-CH" altLang="de-DE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Lohnrunde</a:t>
            </a:r>
          </a:p>
          <a:p>
            <a:pPr marL="342900" indent="-342900">
              <a:spcBef>
                <a:spcPts val="120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+mj-lt"/>
              <a:buAutoNum type="arabicPeriod"/>
            </a:pPr>
            <a:r>
              <a:rPr lang="de-CH" altLang="de-DE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Steuerfuss</a:t>
            </a:r>
          </a:p>
          <a:p>
            <a:pPr marL="342900" indent="-342900">
              <a:spcBef>
                <a:spcPts val="120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+mj-lt"/>
              <a:buAutoNum type="arabicPeriod"/>
            </a:pPr>
            <a:r>
              <a:rPr lang="de-CH" altLang="de-DE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Zusammenfassung</a:t>
            </a:r>
            <a:endParaRPr lang="de-CH" altLang="de-DE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98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Abbildung 17: Entwicklung Steuerfuss"/>
          <p:cNvGraphicFramePr/>
          <p:nvPr>
            <p:extLst>
              <p:ext uri="{D42A27DB-BD31-4B8C-83A1-F6EECF244321}">
                <p14:modId xmlns:p14="http://schemas.microsoft.com/office/powerpoint/2010/main" val="370047625"/>
              </p:ext>
            </p:extLst>
          </p:nvPr>
        </p:nvGraphicFramePr>
        <p:xfrm>
          <a:off x="407368" y="2190716"/>
          <a:ext cx="6264696" cy="4046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feld 13"/>
          <p:cNvSpPr txBox="1"/>
          <p:nvPr/>
        </p:nvSpPr>
        <p:spPr>
          <a:xfrm>
            <a:off x="10121050" y="697459"/>
            <a:ext cx="1677488" cy="234286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0" bIns="36000" rtlCol="0">
            <a:spAutoFit/>
          </a:bodyPr>
          <a:lstStyle>
            <a:defPPr>
              <a:defRPr lang="de-DE"/>
            </a:defPPr>
            <a:lvl1pPr algn="r">
              <a:defRPr sz="1050">
                <a:solidFill>
                  <a:srgbClr val="0070C0"/>
                </a:solidFill>
              </a:defRPr>
            </a:lvl1pPr>
          </a:lstStyle>
          <a:p>
            <a:r>
              <a:rPr lang="de-CH" sz="1000" dirty="0">
                <a:sym typeface="Webdings" panose="05030102010509060703" pitchFamily="18" charset="2"/>
              </a:rPr>
              <a:t> Daniel Preisig</a:t>
            </a:r>
            <a:endParaRPr lang="de-CH" sz="1000" dirty="0"/>
          </a:p>
        </p:txBody>
      </p:sp>
      <p:sp>
        <p:nvSpPr>
          <p:cNvPr id="127" name="Textfeld 126"/>
          <p:cNvSpPr txBox="1"/>
          <p:nvPr/>
        </p:nvSpPr>
        <p:spPr>
          <a:xfrm>
            <a:off x="9110288" y="495860"/>
            <a:ext cx="2678202" cy="226591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0" bIns="36000" rtlCol="0">
            <a:spAutoFit/>
          </a:bodyPr>
          <a:lstStyle>
            <a:defPPr>
              <a:defRPr lang="de-DE"/>
            </a:defPPr>
            <a:lvl1pPr algn="r">
              <a:defRPr sz="1050">
                <a:solidFill>
                  <a:srgbClr val="0070C0"/>
                </a:solidFill>
              </a:defRPr>
            </a:lvl1pPr>
          </a:lstStyle>
          <a:p>
            <a:r>
              <a:rPr lang="de-CH" sz="1000" dirty="0" smtClean="0">
                <a:sym typeface="Wingdings" panose="05000000000000000000" pitchFamily="2" charset="2"/>
              </a:rPr>
              <a:t></a:t>
            </a:r>
            <a:r>
              <a:rPr lang="de-CH" sz="1000" dirty="0" smtClean="0">
                <a:sym typeface="Webdings" panose="05030102010509060703" pitchFamily="18" charset="2"/>
              </a:rPr>
              <a:t> Botschaft, Kap. 6</a:t>
            </a:r>
            <a:endParaRPr lang="de-CH" sz="1000" dirty="0"/>
          </a:p>
        </p:txBody>
      </p:sp>
      <p:sp>
        <p:nvSpPr>
          <p:cNvPr id="16" name="Textfeld 15"/>
          <p:cNvSpPr txBox="1"/>
          <p:nvPr/>
        </p:nvSpPr>
        <p:spPr>
          <a:xfrm>
            <a:off x="407368" y="980728"/>
            <a:ext cx="1139117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Steuersenkung für </a:t>
            </a:r>
            <a:r>
              <a:rPr lang="de-CH" b="1" dirty="0">
                <a:solidFill>
                  <a:srgbClr val="0070C0"/>
                </a:solidFill>
                <a:latin typeface="Arial Narrow" panose="020B0606020202030204" pitchFamily="34" charset="0"/>
              </a:rPr>
              <a:t>natürliche Personen ― </a:t>
            </a:r>
            <a:r>
              <a:rPr lang="de-CH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Die Stadt wird steuerlich noch attraktiver!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407368" y="1916832"/>
            <a:ext cx="68047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1400" b="1" dirty="0" smtClean="0">
                <a:latin typeface="Arial Narrow" panose="020B0606020202030204" pitchFamily="34" charset="0"/>
              </a:rPr>
              <a:t>Entwicklung wirksame Steuerbelastung seit 2014</a:t>
            </a:r>
            <a:endParaRPr lang="de-CH" sz="1400" dirty="0">
              <a:latin typeface="Arial Narrow" panose="020B0606020202030204" pitchFamily="34" charset="0"/>
            </a:endParaRPr>
          </a:p>
        </p:txBody>
      </p:sp>
      <p:sp>
        <p:nvSpPr>
          <p:cNvPr id="11" name="AutoShape 2"/>
          <p:cNvSpPr>
            <a:spLocks noChangeArrowheads="1"/>
          </p:cNvSpPr>
          <p:nvPr/>
        </p:nvSpPr>
        <p:spPr bwMode="auto">
          <a:xfrm>
            <a:off x="7608168" y="1916832"/>
            <a:ext cx="4190370" cy="2736304"/>
          </a:xfrm>
          <a:prstGeom prst="wedgeRectCallout">
            <a:avLst>
              <a:gd name="adj1" fmla="val -80684"/>
              <a:gd name="adj2" fmla="val 40212"/>
            </a:avLst>
          </a:prstGeom>
          <a:solidFill>
            <a:schemeClr val="bg1">
              <a:lumMod val="95000"/>
              <a:alpha val="86000"/>
            </a:schemeClr>
          </a:solidFill>
          <a:ln w="317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  <p:txBody>
          <a:bodyPr vert="horz" wrap="square" lIns="108000" tIns="36000" rIns="72000" bIns="18000" numCol="1" anchor="ctr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de-DE" sz="1400" b="1" dirty="0" smtClean="0">
                <a:latin typeface="Arial Narrow" panose="020B0606020202030204" pitchFamily="34" charset="0"/>
              </a:rPr>
              <a:t>Der </a:t>
            </a:r>
            <a:r>
              <a:rPr lang="de-DE" sz="1400" b="1" dirty="0">
                <a:latin typeface="Arial Narrow" panose="020B0606020202030204" pitchFamily="34" charset="0"/>
              </a:rPr>
              <a:t>Stadtrat </a:t>
            </a:r>
            <a:r>
              <a:rPr lang="de-DE" sz="1400" b="1" dirty="0" smtClean="0">
                <a:latin typeface="Arial Narrow" panose="020B0606020202030204" pitchFamily="34" charset="0"/>
              </a:rPr>
              <a:t>beantragt, </a:t>
            </a:r>
            <a:r>
              <a:rPr lang="de-DE" sz="1400" b="1" dirty="0">
                <a:latin typeface="Arial Narrow" panose="020B0606020202030204" pitchFamily="34" charset="0"/>
              </a:rPr>
              <a:t>den </a:t>
            </a:r>
            <a:r>
              <a:rPr lang="de-DE" sz="1400" b="1" dirty="0" err="1">
                <a:latin typeface="Arial Narrow" panose="020B0606020202030204" pitchFamily="34" charset="0"/>
              </a:rPr>
              <a:t>Steuerfuss</a:t>
            </a:r>
            <a:r>
              <a:rPr lang="de-DE" sz="1400" b="1" dirty="0">
                <a:latin typeface="Arial Narrow" panose="020B0606020202030204" pitchFamily="34" charset="0"/>
              </a:rPr>
              <a:t> </a:t>
            </a:r>
            <a:r>
              <a:rPr lang="de-DE" sz="1400" b="1" dirty="0" smtClean="0">
                <a:latin typeface="Arial Narrow" panose="020B0606020202030204" pitchFamily="34" charset="0"/>
              </a:rPr>
              <a:t>2023 um 1% auf 92% zu senken.</a:t>
            </a:r>
          </a:p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de-DE" altLang="de-DE" sz="1400" dirty="0" smtClean="0">
                <a:latin typeface="Arial Narrow" panose="020B0606020202030204" pitchFamily="34" charset="0"/>
              </a:rPr>
              <a:t>Damit sinkt der </a:t>
            </a:r>
            <a:r>
              <a:rPr lang="de-DE" altLang="de-DE" sz="1400" dirty="0" err="1" smtClean="0">
                <a:latin typeface="Arial Narrow" panose="020B0606020202030204" pitchFamily="34" charset="0"/>
              </a:rPr>
              <a:t>Steuerfuss</a:t>
            </a:r>
            <a:r>
              <a:rPr lang="de-DE" altLang="de-DE" sz="1400" dirty="0" smtClean="0">
                <a:latin typeface="Arial Narrow" panose="020B0606020202030204" pitchFamily="34" charset="0"/>
              </a:rPr>
              <a:t> erstmals seit fünf Jahren.</a:t>
            </a:r>
            <a:endParaRPr lang="de-CH" altLang="de-DE" sz="1400" dirty="0">
              <a:latin typeface="Arial Narrow" panose="020B0606020202030204" pitchFamily="34" charset="0"/>
            </a:endParaRPr>
          </a:p>
          <a:p>
            <a:pPr marL="285750" indent="-285750">
              <a:lnSpc>
                <a:spcPct val="90000"/>
              </a:lnSpc>
              <a:spcAft>
                <a:spcPts val="800"/>
              </a:spcAft>
              <a:buClr>
                <a:schemeClr val="tx1">
                  <a:lumMod val="50000"/>
                  <a:lumOff val="50000"/>
                </a:schemeClr>
              </a:buClr>
              <a:buFont typeface="Wingdings 3" panose="05040102010807070707" pitchFamily="18" charset="2"/>
              <a:buChar char=""/>
            </a:pPr>
            <a:r>
              <a:rPr lang="de-DE" sz="1400" dirty="0">
                <a:latin typeface="Arial Narrow" panose="020B0606020202030204" pitchFamily="34" charset="0"/>
              </a:rPr>
              <a:t>Die Stadt </a:t>
            </a:r>
            <a:r>
              <a:rPr lang="de-DE" sz="1400" dirty="0" smtClean="0">
                <a:latin typeface="Arial Narrow" panose="020B0606020202030204" pitchFamily="34" charset="0"/>
              </a:rPr>
              <a:t>stärkt ihre </a:t>
            </a:r>
            <a:r>
              <a:rPr lang="de-DE" sz="1400" b="1" dirty="0" smtClean="0">
                <a:latin typeface="Arial Narrow" panose="020B0606020202030204" pitchFamily="34" charset="0"/>
              </a:rPr>
              <a:t>Attraktivität als Wohnort </a:t>
            </a:r>
            <a:r>
              <a:rPr lang="de-DE" sz="1400" dirty="0" smtClean="0">
                <a:latin typeface="Arial Narrow" panose="020B0606020202030204" pitchFamily="34" charset="0"/>
              </a:rPr>
              <a:t>weiter. </a:t>
            </a:r>
          </a:p>
          <a:p>
            <a:pPr marL="285750" indent="-285750">
              <a:lnSpc>
                <a:spcPct val="90000"/>
              </a:lnSpc>
              <a:spcAft>
                <a:spcPts val="800"/>
              </a:spcAft>
              <a:buClr>
                <a:schemeClr val="tx1">
                  <a:lumMod val="50000"/>
                  <a:lumOff val="50000"/>
                </a:schemeClr>
              </a:buClr>
              <a:buFont typeface="Wingdings 3" panose="05040102010807070707" pitchFamily="18" charset="2"/>
              <a:buChar char=""/>
            </a:pPr>
            <a:r>
              <a:rPr lang="de-DE" sz="1400" dirty="0" smtClean="0">
                <a:latin typeface="Arial Narrow" panose="020B0606020202030204" pitchFamily="34" charset="0"/>
              </a:rPr>
              <a:t>Als </a:t>
            </a:r>
            <a:r>
              <a:rPr lang="de-DE" sz="1400" dirty="0">
                <a:latin typeface="Arial Narrow" panose="020B0606020202030204" pitchFamily="34" charset="0"/>
              </a:rPr>
              <a:t>urbanes Zentrum mit ausgezeichnetem Service Public </a:t>
            </a:r>
            <a:r>
              <a:rPr lang="de-DE" sz="1400" dirty="0" smtClean="0">
                <a:latin typeface="Arial Narrow" panose="020B0606020202030204" pitchFamily="34" charset="0"/>
              </a:rPr>
              <a:t>verfügt die Stadt über einen innerkantonal </a:t>
            </a:r>
            <a:r>
              <a:rPr lang="de-DE" sz="1400" b="1" dirty="0" smtClean="0">
                <a:latin typeface="Arial Narrow" panose="020B0606020202030204" pitchFamily="34" charset="0"/>
              </a:rPr>
              <a:t>überdurchschnittlich attraktiven </a:t>
            </a:r>
            <a:r>
              <a:rPr lang="de-DE" sz="1400" b="1" dirty="0" err="1" smtClean="0">
                <a:latin typeface="Arial Narrow" panose="020B0606020202030204" pitchFamily="34" charset="0"/>
              </a:rPr>
              <a:t>Steuerfuss</a:t>
            </a:r>
            <a:r>
              <a:rPr lang="de-DE" sz="1400" dirty="0" smtClean="0">
                <a:latin typeface="Arial Narrow" panose="020B0606020202030204" pitchFamily="34" charset="0"/>
              </a:rPr>
              <a:t>.</a:t>
            </a:r>
            <a:endParaRPr lang="de-DE" sz="1400" dirty="0">
              <a:latin typeface="Arial Narrow" panose="020B0606020202030204" pitchFamily="34" charset="0"/>
            </a:endParaRPr>
          </a:p>
          <a:p>
            <a:pPr marL="285750" lvl="0" indent="-285750">
              <a:lnSpc>
                <a:spcPct val="90000"/>
              </a:lnSpc>
              <a:spcAft>
                <a:spcPts val="800"/>
              </a:spcAft>
              <a:buClr>
                <a:schemeClr val="tx1">
                  <a:lumMod val="50000"/>
                  <a:lumOff val="50000"/>
                </a:schemeClr>
              </a:buClr>
              <a:buFont typeface="Wingdings 3" panose="05040102010807070707" pitchFamily="18" charset="2"/>
              <a:buChar char=""/>
            </a:pPr>
            <a:r>
              <a:rPr lang="de-DE" sz="1400" dirty="0" smtClean="0">
                <a:latin typeface="Arial Narrow" panose="020B0606020202030204" pitchFamily="34" charset="0"/>
              </a:rPr>
              <a:t>Zusammen mit kantonalen Steuerentlastungen (</a:t>
            </a:r>
            <a:r>
              <a:rPr lang="de-DE" sz="1400" dirty="0" err="1" smtClean="0">
                <a:latin typeface="Arial Narrow" panose="020B0606020202030204" pitchFamily="34" charset="0"/>
              </a:rPr>
              <a:t>Steuerfuss</a:t>
            </a:r>
            <a:r>
              <a:rPr lang="de-DE" sz="1400" dirty="0" smtClean="0">
                <a:latin typeface="Arial Narrow" panose="020B0606020202030204" pitchFamily="34" charset="0"/>
              </a:rPr>
              <a:t> und Gesetzesrevisionen) konnte die </a:t>
            </a:r>
            <a:r>
              <a:rPr lang="de-DE" sz="1400" b="1" dirty="0" smtClean="0">
                <a:latin typeface="Arial Narrow" panose="020B0606020202030204" pitchFamily="34" charset="0"/>
              </a:rPr>
              <a:t>steuerliche Wettbewerbsfähigkeit des Standortes Schaffhausen </a:t>
            </a:r>
            <a:r>
              <a:rPr lang="de-DE" sz="1400" dirty="0" smtClean="0">
                <a:latin typeface="Arial Narrow" panose="020B0606020202030204" pitchFamily="34" charset="0"/>
              </a:rPr>
              <a:t>signifikant erhöht werden.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7608168" y="4941168"/>
            <a:ext cx="4180322" cy="7940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895350" indent="-265113">
              <a:lnSpc>
                <a:spcPct val="95000"/>
              </a:lnSpc>
              <a:spcAft>
                <a:spcPts val="0"/>
              </a:spcAft>
            </a:pPr>
            <a:r>
              <a:rPr lang="de-DE" sz="1600" spc="-10" dirty="0" smtClean="0">
                <a:latin typeface="Arial Narrow" panose="020B0606020202030204" pitchFamily="34" charset="0"/>
              </a:rPr>
              <a:t>Finanzielle </a:t>
            </a:r>
            <a:r>
              <a:rPr lang="de-DE" sz="1600" spc="-10" dirty="0">
                <a:latin typeface="Arial Narrow" panose="020B0606020202030204" pitchFamily="34" charset="0"/>
              </a:rPr>
              <a:t>Auswirkungen </a:t>
            </a:r>
            <a:r>
              <a:rPr lang="de-DE" sz="1600" spc="-10" dirty="0" smtClean="0">
                <a:latin typeface="Arial Narrow" panose="020B0606020202030204" pitchFamily="34" charset="0"/>
              </a:rPr>
              <a:t>(kalkulatorisch):</a:t>
            </a:r>
          </a:p>
          <a:p>
            <a:pPr marL="895350" indent="-265113">
              <a:lnSpc>
                <a:spcPct val="95000"/>
              </a:lnSpc>
              <a:spcAft>
                <a:spcPts val="0"/>
              </a:spcAft>
            </a:pPr>
            <a:r>
              <a:rPr lang="de-DE" sz="1600" spc="-10" dirty="0" smtClean="0">
                <a:latin typeface="Arial Narrow" panose="020B0606020202030204" pitchFamily="34" charset="0"/>
              </a:rPr>
              <a:t>834'000 Franken</a:t>
            </a:r>
            <a:br>
              <a:rPr lang="de-DE" sz="1600" spc="-10" dirty="0" smtClean="0">
                <a:latin typeface="Arial Narrow" panose="020B0606020202030204" pitchFamily="34" charset="0"/>
              </a:rPr>
            </a:br>
            <a:endParaRPr lang="de-DE" sz="1600" spc="-10" dirty="0" smtClean="0">
              <a:latin typeface="Arial Narrow" panose="020B0606020202030204" pitchFamily="34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7464152" y="4869160"/>
            <a:ext cx="952825" cy="9694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5000"/>
              </a:lnSpc>
              <a:spcAft>
                <a:spcPts val="0"/>
              </a:spcAft>
            </a:pPr>
            <a:r>
              <a:rPr lang="de-DE" sz="6000" spc="-1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sym typeface="Webdings" panose="05030102010509060703" pitchFamily="18" charset="2"/>
              </a:rPr>
              <a:t></a:t>
            </a:r>
            <a:endParaRPr lang="de-DE" sz="6000" spc="-10" dirty="0">
              <a:solidFill>
                <a:schemeClr val="tx1">
                  <a:lumMod val="50000"/>
                  <a:lumOff val="50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33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88258">
            <a:off x="466141" y="2064886"/>
            <a:ext cx="5229421" cy="49538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9998" y="4005064"/>
            <a:ext cx="5948130" cy="31952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4" name="Textfeld 13"/>
          <p:cNvSpPr txBox="1"/>
          <p:nvPr/>
        </p:nvSpPr>
        <p:spPr>
          <a:xfrm>
            <a:off x="10121050" y="697459"/>
            <a:ext cx="1677488" cy="234286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0" bIns="36000" rtlCol="0">
            <a:spAutoFit/>
          </a:bodyPr>
          <a:lstStyle>
            <a:defPPr>
              <a:defRPr lang="de-DE"/>
            </a:defPPr>
            <a:lvl1pPr algn="r">
              <a:defRPr sz="1050">
                <a:solidFill>
                  <a:srgbClr val="0070C0"/>
                </a:solidFill>
              </a:defRPr>
            </a:lvl1pPr>
          </a:lstStyle>
          <a:p>
            <a:r>
              <a:rPr lang="de-CH" sz="1000" dirty="0">
                <a:sym typeface="Webdings" panose="05030102010509060703" pitchFamily="18" charset="2"/>
              </a:rPr>
              <a:t> Daniel Preisig</a:t>
            </a:r>
            <a:endParaRPr lang="de-CH" sz="1000" dirty="0"/>
          </a:p>
        </p:txBody>
      </p:sp>
      <p:sp>
        <p:nvSpPr>
          <p:cNvPr id="127" name="Textfeld 126"/>
          <p:cNvSpPr txBox="1"/>
          <p:nvPr/>
        </p:nvSpPr>
        <p:spPr>
          <a:xfrm>
            <a:off x="9110288" y="495860"/>
            <a:ext cx="2678202" cy="226591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0" bIns="36000" rtlCol="0">
            <a:spAutoFit/>
          </a:bodyPr>
          <a:lstStyle>
            <a:defPPr>
              <a:defRPr lang="de-DE"/>
            </a:defPPr>
            <a:lvl1pPr algn="r">
              <a:defRPr sz="1050">
                <a:solidFill>
                  <a:srgbClr val="0070C0"/>
                </a:solidFill>
              </a:defRPr>
            </a:lvl1pPr>
          </a:lstStyle>
          <a:p>
            <a:r>
              <a:rPr lang="de-CH" sz="1000" dirty="0" smtClean="0">
                <a:sym typeface="Wingdings" panose="05000000000000000000" pitchFamily="2" charset="2"/>
              </a:rPr>
              <a:t></a:t>
            </a:r>
            <a:r>
              <a:rPr lang="de-CH" sz="1000" dirty="0" smtClean="0">
                <a:sym typeface="Webdings" panose="05030102010509060703" pitchFamily="18" charset="2"/>
              </a:rPr>
              <a:t> Botschaft, Kap. 6</a:t>
            </a:r>
            <a:endParaRPr lang="de-CH" sz="1000" dirty="0"/>
          </a:p>
        </p:txBody>
      </p:sp>
      <p:sp>
        <p:nvSpPr>
          <p:cNvPr id="16" name="Textfeld 15"/>
          <p:cNvSpPr txBox="1"/>
          <p:nvPr/>
        </p:nvSpPr>
        <p:spPr>
          <a:xfrm>
            <a:off x="407368" y="980728"/>
            <a:ext cx="1036915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Steuerwettbewerb: Schaffhausen gewinnt deutlich an Attraktivität!</a:t>
            </a:r>
            <a:endParaRPr lang="de-CH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7824817" y="1700808"/>
            <a:ext cx="3887807" cy="48115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400"/>
              </a:spcAft>
            </a:pPr>
            <a:r>
              <a:rPr lang="de-CH" sz="1500" b="1" dirty="0" smtClean="0">
                <a:latin typeface="Arial Narrow" panose="020B0606020202030204" pitchFamily="34" charset="0"/>
              </a:rPr>
              <a:t>Steuerfuss-Senkungen:</a:t>
            </a:r>
          </a:p>
          <a:p>
            <a:pPr marL="342900" indent="-342900">
              <a:spcAft>
                <a:spcPts val="400"/>
              </a:spcAft>
              <a:buClr>
                <a:schemeClr val="bg1">
                  <a:lumMod val="50000"/>
                </a:schemeClr>
              </a:buClr>
              <a:buFont typeface="Webdings" panose="05030102010509060703" pitchFamily="18" charset="2"/>
              <a:buChar char="a"/>
            </a:pPr>
            <a:r>
              <a:rPr lang="de-CH" sz="1500" dirty="0" smtClean="0">
                <a:latin typeface="Arial Narrow" panose="020B0606020202030204" pitchFamily="34" charset="0"/>
              </a:rPr>
              <a:t>Kanton 2017-2022: -23%</a:t>
            </a:r>
            <a:br>
              <a:rPr lang="de-CH" sz="1500" dirty="0" smtClean="0">
                <a:latin typeface="Arial Narrow" panose="020B0606020202030204" pitchFamily="34" charset="0"/>
              </a:rPr>
            </a:br>
            <a:r>
              <a:rPr lang="de-CH" sz="1500" dirty="0" smtClean="0">
                <a:latin typeface="Arial Narrow" panose="020B0606020202030204" pitchFamily="34" charset="0"/>
              </a:rPr>
              <a:t>(inkl. befristete 2% Corona-Senkung)</a:t>
            </a:r>
          </a:p>
          <a:p>
            <a:pPr marL="342900" indent="-342900">
              <a:spcAft>
                <a:spcPts val="400"/>
              </a:spcAft>
              <a:buClr>
                <a:schemeClr val="bg1">
                  <a:lumMod val="50000"/>
                </a:schemeClr>
              </a:buClr>
              <a:buFont typeface="Webdings" panose="05030102010509060703" pitchFamily="18" charset="2"/>
              <a:buChar char="a"/>
            </a:pPr>
            <a:r>
              <a:rPr lang="de-CH" sz="1500" dirty="0" smtClean="0">
                <a:latin typeface="Arial Narrow" panose="020B0606020202030204" pitchFamily="34" charset="0"/>
              </a:rPr>
              <a:t>Stadt: 2015-2023: -6%</a:t>
            </a:r>
          </a:p>
          <a:p>
            <a:pPr marL="342900" indent="-342900">
              <a:spcAft>
                <a:spcPts val="400"/>
              </a:spcAft>
              <a:buFontTx/>
              <a:buChar char="-"/>
            </a:pPr>
            <a:endParaRPr lang="de-CH" sz="1500" dirty="0">
              <a:latin typeface="Arial Narrow" panose="020B0606020202030204" pitchFamily="34" charset="0"/>
            </a:endParaRPr>
          </a:p>
          <a:p>
            <a:pPr>
              <a:spcAft>
                <a:spcPts val="400"/>
              </a:spcAft>
            </a:pPr>
            <a:r>
              <a:rPr lang="de-CH" sz="1500" b="1" dirty="0" smtClean="0">
                <a:latin typeface="Arial Narrow" panose="020B0606020202030204" pitchFamily="34" charset="0"/>
              </a:rPr>
              <a:t>Gezielte Steuergesetz-Revisionen:</a:t>
            </a:r>
            <a:br>
              <a:rPr lang="de-CH" sz="1500" b="1" dirty="0" smtClean="0">
                <a:latin typeface="Arial Narrow" panose="020B0606020202030204" pitchFamily="34" charset="0"/>
              </a:rPr>
            </a:br>
            <a:r>
              <a:rPr lang="de-CH" sz="1500" dirty="0" smtClean="0">
                <a:latin typeface="Arial Narrow" panose="020B0606020202030204" pitchFamily="34" charset="0"/>
              </a:rPr>
              <a:t>(Auszug der letzten fünf Jahre)</a:t>
            </a:r>
          </a:p>
          <a:p>
            <a:pPr marL="342900" indent="-342900">
              <a:spcAft>
                <a:spcPts val="400"/>
              </a:spcAft>
              <a:buClr>
                <a:schemeClr val="bg1">
                  <a:lumMod val="50000"/>
                </a:schemeClr>
              </a:buClr>
              <a:buFont typeface="Webdings" panose="05030102010509060703" pitchFamily="18" charset="2"/>
              <a:buChar char="a"/>
            </a:pPr>
            <a:r>
              <a:rPr lang="de-CH" sz="1500" dirty="0">
                <a:latin typeface="Arial Narrow" panose="020B0606020202030204" pitchFamily="34" charset="0"/>
              </a:rPr>
              <a:t>Erhöhung des </a:t>
            </a:r>
            <a:r>
              <a:rPr lang="de-CH" sz="1500" dirty="0" smtClean="0">
                <a:latin typeface="Arial Narrow" panose="020B0606020202030204" pitchFamily="34" charset="0"/>
              </a:rPr>
              <a:t>Versicherungsabzuges</a:t>
            </a:r>
            <a:br>
              <a:rPr lang="de-CH" sz="1500" dirty="0" smtClean="0">
                <a:latin typeface="Arial Narrow" panose="020B0606020202030204" pitchFamily="34" charset="0"/>
              </a:rPr>
            </a:br>
            <a:r>
              <a:rPr lang="de-CH" sz="1500" dirty="0" smtClean="0">
                <a:latin typeface="Arial Narrow" panose="020B0606020202030204" pitchFamily="34" charset="0"/>
              </a:rPr>
              <a:t>(2020 </a:t>
            </a:r>
            <a:r>
              <a:rPr lang="de-CH" sz="1500" dirty="0">
                <a:latin typeface="Arial Narrow" panose="020B0606020202030204" pitchFamily="34" charset="0"/>
              </a:rPr>
              <a:t>und 2022)</a:t>
            </a:r>
          </a:p>
          <a:p>
            <a:pPr marL="342900" indent="-342900">
              <a:spcAft>
                <a:spcPts val="400"/>
              </a:spcAft>
              <a:buClr>
                <a:schemeClr val="bg1">
                  <a:lumMod val="50000"/>
                </a:schemeClr>
              </a:buClr>
              <a:buFont typeface="Webdings" panose="05030102010509060703" pitchFamily="18" charset="2"/>
              <a:buChar char="a"/>
            </a:pPr>
            <a:r>
              <a:rPr lang="de-CH" sz="1500" dirty="0">
                <a:latin typeface="Arial Narrow" panose="020B0606020202030204" pitchFamily="34" charset="0"/>
              </a:rPr>
              <a:t>Erhöhung der Kinder- und Ausbildungszulagen (2020)</a:t>
            </a:r>
          </a:p>
          <a:p>
            <a:pPr marL="342900" indent="-342900">
              <a:spcAft>
                <a:spcPts val="400"/>
              </a:spcAft>
              <a:buClr>
                <a:schemeClr val="bg1">
                  <a:lumMod val="50000"/>
                </a:schemeClr>
              </a:buClr>
              <a:buFont typeface="Webdings" panose="05030102010509060703" pitchFamily="18" charset="2"/>
              <a:buChar char="a"/>
            </a:pPr>
            <a:r>
              <a:rPr lang="de-CH" sz="1500" dirty="0">
                <a:latin typeface="Arial Narrow" panose="020B0606020202030204" pitchFamily="34" charset="0"/>
              </a:rPr>
              <a:t>Steuergutschrift für Familien mit Kindern (2020)</a:t>
            </a:r>
          </a:p>
          <a:p>
            <a:pPr marL="342900" indent="-342900">
              <a:spcAft>
                <a:spcPts val="400"/>
              </a:spcAft>
              <a:buClr>
                <a:schemeClr val="bg1">
                  <a:lumMod val="50000"/>
                </a:schemeClr>
              </a:buClr>
              <a:buFont typeface="Webdings" panose="05030102010509060703" pitchFamily="18" charset="2"/>
              <a:buChar char="a"/>
            </a:pPr>
            <a:r>
              <a:rPr lang="de-CH" sz="1500" dirty="0">
                <a:latin typeface="Arial Narrow" panose="020B0606020202030204" pitchFamily="34" charset="0"/>
              </a:rPr>
              <a:t>Einführung Kleinkinderabzug (2021)</a:t>
            </a:r>
          </a:p>
          <a:p>
            <a:pPr marL="342900" indent="-342900">
              <a:spcAft>
                <a:spcPts val="400"/>
              </a:spcAft>
              <a:buClr>
                <a:schemeClr val="bg1">
                  <a:lumMod val="50000"/>
                </a:schemeClr>
              </a:buClr>
              <a:buFont typeface="Webdings" panose="05030102010509060703" pitchFamily="18" charset="2"/>
              <a:buChar char="a"/>
            </a:pPr>
            <a:r>
              <a:rPr lang="de-CH" sz="1500" dirty="0">
                <a:latin typeface="Arial Narrow" panose="020B0606020202030204" pitchFamily="34" charset="0"/>
              </a:rPr>
              <a:t>Glättung Vermögenssteuertarif (2022)</a:t>
            </a:r>
          </a:p>
          <a:p>
            <a:pPr marL="342900" indent="-342900">
              <a:spcAft>
                <a:spcPts val="400"/>
              </a:spcAft>
              <a:buClr>
                <a:schemeClr val="bg1">
                  <a:lumMod val="50000"/>
                </a:schemeClr>
              </a:buClr>
              <a:buFont typeface="Webdings" panose="05030102010509060703" pitchFamily="18" charset="2"/>
              <a:buChar char="a"/>
            </a:pPr>
            <a:r>
              <a:rPr lang="de-CH" sz="1500" dirty="0">
                <a:latin typeface="Arial Narrow" panose="020B0606020202030204" pitchFamily="34" charset="0"/>
              </a:rPr>
              <a:t>Befristete Erhöhung der Entlastungsabzüge (2022)</a:t>
            </a:r>
          </a:p>
          <a:p>
            <a:endParaRPr lang="de-CH" sz="1500" dirty="0">
              <a:latin typeface="Arial Narrow" panose="020B0606020202030204" pitchFamily="34" charset="0"/>
            </a:endParaRPr>
          </a:p>
          <a:p>
            <a:endParaRPr lang="de-CH" sz="1800" dirty="0" smtClean="0">
              <a:latin typeface="Arial Narrow" panose="020B0606020202030204" pitchFamily="34" charset="0"/>
            </a:endParaRPr>
          </a:p>
          <a:p>
            <a:endParaRPr lang="de-CH" sz="1800" dirty="0" smtClean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71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feld 21"/>
          <p:cNvSpPr txBox="1"/>
          <p:nvPr/>
        </p:nvSpPr>
        <p:spPr>
          <a:xfrm>
            <a:off x="407368" y="980728"/>
            <a:ext cx="514465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Übersicht</a:t>
            </a:r>
            <a:endParaRPr lang="de-CH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Rechteck 9"/>
          <p:cNvSpPr/>
          <p:nvPr/>
        </p:nvSpPr>
        <p:spPr bwMode="auto">
          <a:xfrm>
            <a:off x="315543" y="4758153"/>
            <a:ext cx="8499566" cy="418499"/>
          </a:xfrm>
          <a:prstGeom prst="rect">
            <a:avLst/>
          </a:prstGeom>
          <a:solidFill>
            <a:srgbClr val="0070C0">
              <a:alpha val="7843"/>
            </a:srgbClr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09600" y="2286000"/>
            <a:ext cx="5342384" cy="2816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+mj-lt"/>
              <a:buAutoNum type="arabicPeriod"/>
            </a:pPr>
            <a:r>
              <a:rPr lang="de-CH" altLang="de-DE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Budget 2023</a:t>
            </a:r>
            <a:endParaRPr lang="de-CH" altLang="de-DE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spcBef>
                <a:spcPts val="120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+mj-lt"/>
              <a:buAutoNum type="arabicPeriod"/>
            </a:pPr>
            <a:r>
              <a:rPr lang="de-CH" alt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Finanzplan </a:t>
            </a:r>
            <a:r>
              <a:rPr lang="de-CH" altLang="de-DE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2023 </a:t>
            </a:r>
            <a:r>
              <a:rPr lang="de-CH" alt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bis </a:t>
            </a:r>
            <a:r>
              <a:rPr lang="de-CH" altLang="de-DE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2026</a:t>
            </a:r>
            <a:endParaRPr lang="de-CH" altLang="de-DE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spcBef>
                <a:spcPts val="120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+mj-lt"/>
              <a:buAutoNum type="arabicPeriod"/>
            </a:pPr>
            <a:r>
              <a:rPr lang="de-CH" altLang="de-DE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Lohnrunde</a:t>
            </a:r>
          </a:p>
          <a:p>
            <a:pPr marL="342900" indent="-342900">
              <a:spcBef>
                <a:spcPts val="120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+mj-lt"/>
              <a:buAutoNum type="arabicPeriod"/>
            </a:pPr>
            <a:r>
              <a:rPr lang="de-CH" altLang="de-DE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Steuerfuss</a:t>
            </a:r>
          </a:p>
          <a:p>
            <a:pPr marL="342900" indent="-342900">
              <a:spcBef>
                <a:spcPts val="120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+mj-lt"/>
              <a:buAutoNum type="arabicPeriod"/>
            </a:pPr>
            <a:r>
              <a:rPr lang="de-CH" altLang="de-DE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Würdigung</a:t>
            </a:r>
          </a:p>
          <a:p>
            <a:pPr marL="342900" indent="-342900">
              <a:spcBef>
                <a:spcPts val="120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+mj-lt"/>
              <a:buAutoNum type="arabicPeriod"/>
            </a:pPr>
            <a:r>
              <a:rPr lang="de-CH" altLang="de-DE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Zusammenfassung</a:t>
            </a:r>
            <a:endParaRPr lang="de-CH" altLang="de-DE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25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5103576"/>
              </p:ext>
            </p:extLst>
          </p:nvPr>
        </p:nvGraphicFramePr>
        <p:xfrm>
          <a:off x="7642942" y="1478332"/>
          <a:ext cx="4147530" cy="18896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405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06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63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7983">
                <a:tc>
                  <a:txBody>
                    <a:bodyPr/>
                    <a:lstStyle/>
                    <a:p>
                      <a:r>
                        <a:rPr lang="de-CH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 panose="020B0606020202030204" pitchFamily="34" charset="0"/>
                        </a:rPr>
                        <a:t>Kennzahlen Budget</a:t>
                      </a:r>
                      <a:r>
                        <a:rPr lang="de-CH" sz="1200" b="1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 panose="020B0606020202030204" pitchFamily="34" charset="0"/>
                        </a:rPr>
                        <a:t> 2023</a:t>
                      </a:r>
                      <a:endParaRPr lang="de-CH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e-CH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e-CH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7983">
                <a:tc>
                  <a:txBody>
                    <a:bodyPr/>
                    <a:lstStyle/>
                    <a:p>
                      <a:r>
                        <a:rPr lang="de-CH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 panose="020B0606020202030204" pitchFamily="34" charset="0"/>
                        </a:rPr>
                        <a:t>Aufwand</a:t>
                      </a:r>
                      <a:endParaRPr lang="de-CH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CH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 panose="020B0606020202030204" pitchFamily="34" charset="0"/>
                        </a:rPr>
                        <a:t>277.4 Mio.</a:t>
                      </a:r>
                      <a:endParaRPr lang="de-CH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CH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 panose="020B0606020202030204" pitchFamily="34" charset="0"/>
                        </a:rPr>
                        <a:t>Fr.</a:t>
                      </a:r>
                      <a:endParaRPr lang="de-CH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7983">
                <a:tc>
                  <a:txBody>
                    <a:bodyPr/>
                    <a:lstStyle/>
                    <a:p>
                      <a:r>
                        <a:rPr lang="de-CH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 panose="020B0606020202030204" pitchFamily="34" charset="0"/>
                        </a:rPr>
                        <a:t>Ertrag</a:t>
                      </a:r>
                      <a:endParaRPr lang="de-CH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CH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 panose="020B0606020202030204" pitchFamily="34" charset="0"/>
                        </a:rPr>
                        <a:t>262.6 Mio.</a:t>
                      </a:r>
                      <a:endParaRPr lang="de-CH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CH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 panose="020B0606020202030204" pitchFamily="34" charset="0"/>
                        </a:rPr>
                        <a:t>Fr.</a:t>
                      </a:r>
                      <a:endParaRPr lang="de-CH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7983">
                <a:tc>
                  <a:txBody>
                    <a:bodyPr/>
                    <a:lstStyle/>
                    <a:p>
                      <a:r>
                        <a:rPr lang="de-CH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 panose="020B0606020202030204" pitchFamily="34" charset="0"/>
                        </a:rPr>
                        <a:t>Ergebnis Erfolgsrechnung</a:t>
                      </a:r>
                      <a:endParaRPr lang="de-CH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CH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 panose="020B0606020202030204" pitchFamily="34" charset="0"/>
                        </a:rPr>
                        <a:t>-2.2 Mio.</a:t>
                      </a:r>
                      <a:endParaRPr lang="de-CH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CH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 panose="020B0606020202030204" pitchFamily="34" charset="0"/>
                        </a:rPr>
                        <a:t>Fr.</a:t>
                      </a:r>
                      <a:endParaRPr lang="de-CH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7983">
                <a:tc>
                  <a:txBody>
                    <a:bodyPr/>
                    <a:lstStyle/>
                    <a:p>
                      <a:r>
                        <a:rPr lang="de-CH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 panose="020B0606020202030204" pitchFamily="34" charset="0"/>
                        </a:rPr>
                        <a:t>mit Budget bewilligte Netto-Investitionen</a:t>
                      </a:r>
                      <a:endParaRPr lang="de-CH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CH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 panose="020B0606020202030204" pitchFamily="34" charset="0"/>
                        </a:rPr>
                        <a:t>42.5 Mio.</a:t>
                      </a:r>
                      <a:endParaRPr lang="de-CH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CH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 panose="020B0606020202030204" pitchFamily="34" charset="0"/>
                        </a:rPr>
                        <a:t>Fr.</a:t>
                      </a:r>
                      <a:endParaRPr lang="de-CH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7983">
                <a:tc>
                  <a:txBody>
                    <a:bodyPr/>
                    <a:lstStyle/>
                    <a:p>
                      <a:pPr marL="0" marR="0" lvl="0" indent="0" algn="l" defTabSz="42204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 panose="020B0606020202030204" pitchFamily="34" charset="0"/>
                        </a:rPr>
                        <a:t>Steuerfuss (natürliche Personen) </a:t>
                      </a:r>
                    </a:p>
                    <a:p>
                      <a:pPr marL="0" marR="0" lvl="0" indent="0" algn="l" defTabSz="42204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 panose="020B0606020202030204" pitchFamily="34" charset="0"/>
                        </a:rPr>
                        <a:t>Steuerfuss (juristische Personen)</a:t>
                      </a: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CH" sz="1200" b="1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 panose="020B0606020202030204" pitchFamily="34" charset="0"/>
                        </a:rPr>
                        <a:t>92</a:t>
                      </a:r>
                    </a:p>
                    <a:p>
                      <a:pPr algn="r"/>
                      <a:r>
                        <a:rPr lang="de-DE" sz="1200" b="1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 panose="020B0606020202030204" pitchFamily="34" charset="0"/>
                        </a:rPr>
                        <a:t>93</a:t>
                      </a:r>
                      <a:endParaRPr lang="de-CH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CH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 panose="020B0606020202030204" pitchFamily="34" charset="0"/>
                        </a:rPr>
                        <a:t>%</a:t>
                      </a:r>
                    </a:p>
                    <a:p>
                      <a:pPr algn="r"/>
                      <a:r>
                        <a:rPr lang="de-DE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 panose="020B0606020202030204" pitchFamily="34" charset="0"/>
                        </a:rPr>
                        <a:t>%</a:t>
                      </a:r>
                      <a:endParaRPr lang="de-CH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7983">
                <a:tc>
                  <a:txBody>
                    <a:bodyPr/>
                    <a:lstStyle/>
                    <a:p>
                      <a:r>
                        <a:rPr lang="de-CH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 panose="020B0606020202030204" pitchFamily="34" charset="0"/>
                        </a:rPr>
                        <a:t>Lohnsummenentwicklung 2023</a:t>
                      </a:r>
                      <a:endParaRPr lang="de-CH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CH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 panose="020B0606020202030204" pitchFamily="34" charset="0"/>
                        </a:rPr>
                        <a:t>4.50</a:t>
                      </a:r>
                      <a:endParaRPr lang="de-CH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CH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 panose="020B0606020202030204" pitchFamily="34" charset="0"/>
                        </a:rPr>
                        <a:t>%</a:t>
                      </a: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07368" y="1412776"/>
            <a:ext cx="6984776" cy="487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265113" lvl="1" indent="-265113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</a:pPr>
            <a:r>
              <a:rPr lang="de-DE" altLang="de-DE" sz="15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Mehr Investitionen, mehr Lohn, tiefere Steuern ― die Schwerpunkte im Budget 2023</a:t>
            </a:r>
          </a:p>
          <a:p>
            <a:pPr marL="0" lvl="1" indent="0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</a:pPr>
            <a:r>
              <a:rPr lang="de-DE" altLang="de-DE" sz="15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Dank der hohen Unternehmenssteuererträge und einer weitgehenden Stabilisierung des Aufwandes kann der Stadtrat den erhaltenen Spielraum gezielt einsetzen für mehr Investitionen, eine spürbare Lohnerhöhung für das Personal und eine Steuerentlastung.</a:t>
            </a:r>
          </a:p>
          <a:p>
            <a:pPr marL="0" lvl="1" indent="0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</a:pPr>
            <a:endParaRPr lang="de-DE" altLang="de-DE" sz="1500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265113" lvl="1" indent="-265113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</a:pPr>
            <a:r>
              <a:rPr lang="de-DE" altLang="de-DE" sz="15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Budget 2023 mit einem vertretbaren Defizit von -2.2 Mio. Franken</a:t>
            </a:r>
          </a:p>
          <a:p>
            <a:pPr marL="0" lvl="1" indent="0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tabLst>
                <a:tab pos="265113" algn="l"/>
              </a:tabLst>
            </a:pPr>
            <a:r>
              <a:rPr lang="de-CH" altLang="de-DE" sz="15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Das erwartete Ergebnis mit Budget 2023 liegt bei -2.2 Mio. Fr</a:t>
            </a:r>
            <a:r>
              <a:rPr lang="de-CH" altLang="de-DE" sz="1500" dirty="0">
                <a:latin typeface="Arial Narrow" panose="020B0606020202030204" pitchFamily="34" charset="0"/>
                <a:cs typeface="Arial" panose="020B0604020202020204" pitchFamily="34" charset="0"/>
              </a:rPr>
              <a:t>.. Ohne Entnahme aus der Corona-Reserve wäre  das Ergebnis rund </a:t>
            </a:r>
            <a:r>
              <a:rPr lang="de-CH" altLang="de-DE" sz="15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4.3 </a:t>
            </a:r>
            <a:r>
              <a:rPr lang="de-CH" altLang="de-DE" sz="1500" dirty="0">
                <a:latin typeface="Arial Narrow" panose="020B0606020202030204" pitchFamily="34" charset="0"/>
                <a:cs typeface="Arial" panose="020B0604020202020204" pitchFamily="34" charset="0"/>
              </a:rPr>
              <a:t>Mio. Franken schlechter und läge damit bei </a:t>
            </a:r>
            <a:r>
              <a:rPr lang="de-CH" altLang="de-DE" sz="15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-6.5 </a:t>
            </a:r>
            <a:r>
              <a:rPr lang="de-CH" altLang="de-DE" sz="1500" dirty="0">
                <a:latin typeface="Arial Narrow" panose="020B0606020202030204" pitchFamily="34" charset="0"/>
                <a:cs typeface="Arial" panose="020B0604020202020204" pitchFamily="34" charset="0"/>
              </a:rPr>
              <a:t>Mio. Franken.</a:t>
            </a:r>
          </a:p>
          <a:p>
            <a:pPr marL="265113" lvl="1" indent="-265113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</a:pPr>
            <a:endParaRPr lang="de-DE" altLang="de-DE" sz="1000" b="1" dirty="0" smtClean="0">
              <a:solidFill>
                <a:srgbClr val="FF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265113" lvl="1" indent="-265113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</a:pPr>
            <a:r>
              <a:rPr lang="de-CH" altLang="de-DE" sz="15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Der Steuerfuss für natürliche Personen reduziert sich auf 92%.</a:t>
            </a:r>
          </a:p>
          <a:p>
            <a:pPr marL="0" lvl="1" indent="3175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</a:pPr>
            <a:r>
              <a:rPr lang="de-CH" altLang="de-DE" sz="15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Die Stadt festigt als urbanes Zentrum mit ausgezeichnetem Service Public seine Wohnortattraktivität weiter. Auch dank kantonalen Steuerentlastungen ist der Standort deutlich attraktiver geworden. </a:t>
            </a:r>
          </a:p>
          <a:p>
            <a:pPr marL="265113" lvl="1" indent="-265113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</a:pPr>
            <a:endParaRPr lang="de-CH" altLang="de-DE" sz="1000" dirty="0" smtClean="0">
              <a:solidFill>
                <a:srgbClr val="FF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265113" lvl="1" indent="-265113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</a:pPr>
            <a:r>
              <a:rPr lang="de-CH" altLang="de-DE" sz="15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4.5% mehr Lohn und Talente für die Stadt halten und gewinnen!</a:t>
            </a:r>
          </a:p>
          <a:p>
            <a:pPr marL="0" lvl="1" indent="3175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</a:pPr>
            <a:r>
              <a:rPr lang="de-CH" altLang="de-DE" sz="15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Die Lohnanpassung wird so ausgestaltet, das der strukturelle Nachholbedarf gegenüber dem Kanton aufgeholt, die Teuerung ausgeglichen und die Leistung angemessen belohnt werden kann.</a:t>
            </a:r>
            <a:endParaRPr lang="de-CH" altLang="de-DE" sz="1500" dirty="0" smtClean="0">
              <a:solidFill>
                <a:srgbClr val="FF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265113" lvl="1" indent="-265113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</a:pPr>
            <a:endParaRPr lang="de-CH" altLang="de-DE" sz="1000" b="1" dirty="0" smtClean="0">
              <a:solidFill>
                <a:srgbClr val="FF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265113" lvl="1" indent="-265113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</a:pPr>
            <a:r>
              <a:rPr lang="de-CH" altLang="de-DE" sz="15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Investitionskurs beibehalten, Neuverschuldung massvoll begrenzen</a:t>
            </a:r>
          </a:p>
          <a:p>
            <a:pPr marL="0" lvl="1" indent="0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</a:pPr>
            <a:r>
              <a:rPr lang="de-CH" altLang="de-DE" sz="15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Mit dem Budget werden neue Investitionskredite im Umfang von netto 42.5 Mio. Fr. beantragt. In den nächsten vier Jahren investiert die Stadt 200 Mio. Franken. Um eine unverhältnismässige </a:t>
            </a:r>
            <a:r>
              <a:rPr lang="de-CH" altLang="de-DE" sz="150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Neuver-schuldung</a:t>
            </a:r>
            <a:r>
              <a:rPr lang="de-CH" altLang="de-DE" sz="15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 zu verhindern, dürfen die Fehlbeträge die Überschüsse der Vorjahre nicht übersteigen.</a:t>
            </a:r>
          </a:p>
          <a:p>
            <a:pPr marL="265113" lvl="1" indent="-265113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</a:pPr>
            <a:r>
              <a:rPr lang="de-CH" altLang="de-DE" sz="800" b="1" dirty="0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endParaRPr lang="de-CH" altLang="de-DE" sz="1000" b="1" dirty="0" smtClean="0">
              <a:solidFill>
                <a:srgbClr val="FF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0" lvl="1" indent="0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</a:pPr>
            <a:r>
              <a:rPr lang="de-CH" altLang="de-DE" sz="1500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Der Grosse Stadtrat entscheidet am </a:t>
            </a:r>
            <a:r>
              <a:rPr lang="de-CH" altLang="de-DE" sz="1500" u="sng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15. November 2022</a:t>
            </a:r>
            <a:r>
              <a:rPr lang="de-CH" altLang="de-DE" sz="1500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 über das Budget 2023.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407368" y="764704"/>
            <a:ext cx="79208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Budget 2023 und Finanzplan bis 2026. Das Wichtigste in Kürze</a:t>
            </a:r>
            <a:r>
              <a:rPr lang="de-CH" b="1" dirty="0">
                <a:solidFill>
                  <a:srgbClr val="0070C0"/>
                </a:solidFill>
                <a:latin typeface="Arial Narrow" panose="020B0606020202030204" pitchFamily="34" charset="0"/>
              </a:rPr>
              <a:t>.</a:t>
            </a:r>
            <a:endParaRPr lang="de-CH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10121050" y="697459"/>
            <a:ext cx="1677488" cy="234286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0" bIns="36000" rtlCol="0">
            <a:spAutoFit/>
          </a:bodyPr>
          <a:lstStyle>
            <a:defPPr>
              <a:defRPr lang="de-DE"/>
            </a:defPPr>
            <a:lvl1pPr algn="r">
              <a:defRPr sz="1050">
                <a:solidFill>
                  <a:srgbClr val="0070C0"/>
                </a:solidFill>
              </a:defRPr>
            </a:lvl1pPr>
          </a:lstStyle>
          <a:p>
            <a:r>
              <a:rPr lang="de-CH" sz="1000" dirty="0">
                <a:sym typeface="Webdings" panose="05030102010509060703" pitchFamily="18" charset="2"/>
              </a:rPr>
              <a:t> Daniel Preisig</a:t>
            </a:r>
            <a:endParaRPr lang="de-CH" sz="1000" dirty="0"/>
          </a:p>
        </p:txBody>
      </p:sp>
      <p:sp>
        <p:nvSpPr>
          <p:cNvPr id="12" name="Textfeld 11"/>
          <p:cNvSpPr txBox="1"/>
          <p:nvPr/>
        </p:nvSpPr>
        <p:spPr>
          <a:xfrm>
            <a:off x="9110288" y="495860"/>
            <a:ext cx="2678202" cy="226591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0" bIns="36000" rtlCol="0">
            <a:spAutoFit/>
          </a:bodyPr>
          <a:lstStyle>
            <a:defPPr>
              <a:defRPr lang="de-DE"/>
            </a:defPPr>
            <a:lvl1pPr algn="r">
              <a:defRPr sz="1050">
                <a:solidFill>
                  <a:srgbClr val="0070C0"/>
                </a:solidFill>
              </a:defRPr>
            </a:lvl1pPr>
          </a:lstStyle>
          <a:p>
            <a:r>
              <a:rPr lang="de-CH" sz="1000" dirty="0" smtClean="0">
                <a:sym typeface="Wingdings" panose="05000000000000000000" pitchFamily="2" charset="2"/>
              </a:rPr>
              <a:t></a:t>
            </a:r>
            <a:r>
              <a:rPr lang="de-CH" sz="1000" dirty="0" smtClean="0">
                <a:sym typeface="Webdings" panose="05030102010509060703" pitchFamily="18" charset="2"/>
              </a:rPr>
              <a:t> Botschaft, Kap. 1 </a:t>
            </a:r>
            <a:endParaRPr lang="de-CH" sz="1000" dirty="0"/>
          </a:p>
        </p:txBody>
      </p:sp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0881621"/>
              </p:ext>
            </p:extLst>
          </p:nvPr>
        </p:nvGraphicFramePr>
        <p:xfrm>
          <a:off x="7642941" y="3645024"/>
          <a:ext cx="4147532" cy="24079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41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72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72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72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2722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2722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2722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47983">
                <a:tc gridSpan="7">
                  <a:txBody>
                    <a:bodyPr/>
                    <a:lstStyle/>
                    <a:p>
                      <a:r>
                        <a:rPr lang="de-CH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 panose="020B0606020202030204" pitchFamily="34" charset="0"/>
                        </a:rPr>
                        <a:t>Kennzahlen Finanzplan 2023 bis</a:t>
                      </a:r>
                      <a:r>
                        <a:rPr lang="de-CH" sz="1200" b="1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 panose="020B0606020202030204" pitchFamily="34" charset="0"/>
                        </a:rPr>
                        <a:t> 2026</a:t>
                      </a:r>
                      <a:endParaRPr lang="de-CH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CH" sz="13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CH" sz="13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CH" sz="13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CH" sz="13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de-CH" sz="13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de-CH" sz="13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CH" sz="12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CH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CH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r>
                        <a:rPr lang="de-CH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de-CH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de-CH" sz="1200" spc="-1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Rechn.</a:t>
                      </a:r>
                      <a:endParaRPr lang="de-CH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CH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r>
                        <a:rPr lang="de-CH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de-CH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de-CH" sz="1200" spc="-1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Progn.</a:t>
                      </a:r>
                      <a:endParaRPr lang="de-CH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CH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r>
                        <a:rPr lang="de-CH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de-CH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de-CH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Plan</a:t>
                      </a:r>
                      <a:endParaRPr lang="de-CH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CH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r>
                        <a:rPr lang="de-CH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de-CH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de-CH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Plan</a:t>
                      </a:r>
                      <a:endParaRPr lang="de-CH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CH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r>
                        <a:rPr lang="de-CH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de-CH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de-CH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Plan</a:t>
                      </a:r>
                      <a:endParaRPr lang="de-CH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CH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  <a:r>
                        <a:rPr lang="de-CH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de-CH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de-CH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Plan</a:t>
                      </a:r>
                      <a:endParaRPr lang="de-CH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lvl="0" indent="0" algn="l" defTabSz="422041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200" b="1" kern="1200" spc="-2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Ergebnis Erfolgsrechnung </a:t>
                      </a:r>
                      <a:r>
                        <a:rPr lang="de-CH" sz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[Mio. Fr.]</a:t>
                      </a:r>
                      <a:endParaRPr lang="de-CH" sz="12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22041" rtl="0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CH" sz="1200" b="1" kern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6.0</a:t>
                      </a:r>
                      <a:endParaRPr lang="de-CH" sz="1200" b="1" kern="12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22041" rtl="0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CH" sz="1200" b="1" kern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9.6</a:t>
                      </a:r>
                      <a:endParaRPr lang="de-CH" sz="1200" b="1" kern="12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22041" rtl="0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CH" sz="1200" b="1" kern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-2.2</a:t>
                      </a:r>
                      <a:endParaRPr lang="de-CH" sz="1200" b="1" kern="12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22041" rtl="0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CH" sz="1200" b="1" kern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1.6</a:t>
                      </a:r>
                      <a:endParaRPr lang="de-CH" sz="1200" b="1" kern="12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22041" rtl="0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CH" sz="1200" b="1" kern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51.7</a:t>
                      </a:r>
                      <a:endParaRPr lang="de-CH" sz="1200" b="1" kern="12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22041" rtl="0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CH" sz="1200" b="1" kern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-10.0</a:t>
                      </a:r>
                      <a:endParaRPr lang="de-CH" sz="1200" b="1" kern="12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CH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Nettoinvestitionen</a:t>
                      </a:r>
                      <a:br>
                        <a:rPr lang="de-CH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de-CH" sz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[Mio</a:t>
                      </a:r>
                      <a:r>
                        <a:rPr lang="de-CH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Fr.]</a:t>
                      </a:r>
                      <a:endParaRPr lang="de-CH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22041" rtl="0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CH" sz="1200" b="1" kern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37.9</a:t>
                      </a:r>
                      <a:endParaRPr lang="de-CH" sz="1200" b="1" kern="12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22041" rtl="0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CH" sz="1200" b="1" kern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22.7</a:t>
                      </a:r>
                      <a:endParaRPr lang="de-CH" sz="1200" b="1" kern="12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22041" rtl="0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CH" sz="1200" b="1" kern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43.6</a:t>
                      </a:r>
                      <a:endParaRPr lang="de-CH" sz="1200" b="1" kern="12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22041" rtl="0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CH" sz="1200" b="1" kern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59.0</a:t>
                      </a:r>
                      <a:endParaRPr lang="de-CH" sz="1200" b="1" kern="12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22041" rtl="0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CH" sz="1200" b="1" kern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63.2</a:t>
                      </a:r>
                      <a:endParaRPr lang="de-CH" sz="1200" b="1" kern="12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22041" rtl="0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CH" sz="1200" b="1" kern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36.0</a:t>
                      </a:r>
                      <a:endParaRPr lang="de-CH" sz="1200" b="1" kern="12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CH" sz="1200" b="1" spc="-2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Finanzierungsüberschuss</a:t>
                      </a:r>
                      <a:r>
                        <a:rPr lang="de-CH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de-CH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de-CH" sz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[Mio</a:t>
                      </a:r>
                      <a:r>
                        <a:rPr lang="de-CH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Fr.]</a:t>
                      </a:r>
                      <a:endParaRPr lang="de-CH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22041" rtl="0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CH" sz="1200" b="1" kern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2.6</a:t>
                      </a:r>
                      <a:endParaRPr lang="de-CH" sz="1200" b="1" kern="12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22041" rtl="0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CH" sz="1200" b="1" kern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0.5</a:t>
                      </a:r>
                      <a:endParaRPr lang="de-CH" sz="1200" b="1" kern="12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22041" rtl="0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CH" sz="1200" b="1" kern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-38.3</a:t>
                      </a:r>
                      <a:endParaRPr lang="de-CH" sz="1200" b="1" kern="12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22041" rtl="0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CH" sz="1200" b="1" kern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-42.4</a:t>
                      </a:r>
                      <a:endParaRPr lang="de-CH" sz="1200" b="1" kern="12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22041" rtl="0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CH" sz="1200" b="1" kern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-53.6</a:t>
                      </a:r>
                      <a:endParaRPr lang="de-CH" sz="1200" b="1" kern="12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22041" rtl="0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CH" sz="1200" b="1" kern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-28.6</a:t>
                      </a:r>
                      <a:endParaRPr lang="de-CH" sz="1200" b="1" kern="12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CH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Selbstfinanzierungsgrad</a:t>
                      </a:r>
                      <a:r>
                        <a:rPr lang="de-CH" sz="12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de-CH" sz="12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de-CH" sz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[%]</a:t>
                      </a:r>
                      <a:endParaRPr lang="de-CH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22041" rtl="0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CH" sz="1200" b="1" kern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106.9</a:t>
                      </a:r>
                      <a:endParaRPr lang="de-CH" sz="1200" b="1" kern="12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22041" rtl="0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CH" sz="1200" b="1" kern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102.6</a:t>
                      </a:r>
                      <a:endParaRPr lang="de-CH" sz="1200" b="1" kern="12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22041" rtl="0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CH" sz="1200" b="1" kern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12.2</a:t>
                      </a:r>
                      <a:endParaRPr lang="de-CH" sz="1200" b="1" kern="12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22041" rtl="0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CH" sz="1200" b="1" kern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27.5</a:t>
                      </a:r>
                      <a:endParaRPr lang="de-CH" sz="1200" b="1" kern="12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22041" rtl="0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CH" sz="1200" b="1" kern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15.2</a:t>
                      </a:r>
                      <a:endParaRPr lang="de-CH" sz="1200" b="1" kern="12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22041" rtl="0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CH" sz="1200" b="1" kern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20.9</a:t>
                      </a:r>
                      <a:endParaRPr lang="de-CH" sz="1200" b="1" kern="12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CH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Nettovermögen</a:t>
                      </a:r>
                      <a:r>
                        <a:rPr lang="de-CH" sz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de-CH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[Fr./Einwohner</a:t>
                      </a:r>
                      <a:r>
                        <a:rPr lang="de-CH" sz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endParaRPr lang="de-CH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22041" rtl="0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CH" sz="1200" b="1" kern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8'118</a:t>
                      </a:r>
                      <a:endParaRPr lang="de-CH" sz="1200" b="1" kern="12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22041" rtl="0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CH" sz="1200" b="1" kern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8'038</a:t>
                      </a:r>
                      <a:endParaRPr lang="de-CH" sz="1200" b="1" kern="12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22041" rtl="0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CH" sz="1200" b="1" kern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7'004</a:t>
                      </a:r>
                      <a:endParaRPr lang="de-CH" sz="1200" b="1" kern="12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22041" rtl="0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CH" sz="1200" b="1" kern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6'001</a:t>
                      </a:r>
                      <a:endParaRPr lang="de-CH" sz="1200" b="1" kern="12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22041" rtl="0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CH" sz="1200" b="1" kern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4'623</a:t>
                      </a:r>
                      <a:endParaRPr lang="de-CH" sz="1200" b="1" kern="12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22041" rtl="0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CH" sz="1200" b="1" kern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3'976</a:t>
                      </a:r>
                      <a:endParaRPr lang="de-CH" sz="1200" b="1" kern="12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8700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feld 10"/>
          <p:cNvSpPr txBox="1"/>
          <p:nvPr/>
        </p:nvSpPr>
        <p:spPr>
          <a:xfrm>
            <a:off x="10121050" y="697459"/>
            <a:ext cx="1677488" cy="234286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0" bIns="36000" rtlCol="0">
            <a:spAutoFit/>
          </a:bodyPr>
          <a:lstStyle>
            <a:defPPr>
              <a:defRPr lang="de-DE"/>
            </a:defPPr>
            <a:lvl1pPr algn="r">
              <a:defRPr sz="1050">
                <a:solidFill>
                  <a:srgbClr val="0070C0"/>
                </a:solidFill>
              </a:defRPr>
            </a:lvl1pPr>
          </a:lstStyle>
          <a:p>
            <a:r>
              <a:rPr lang="de-CH" sz="1000" dirty="0">
                <a:sym typeface="Webdings" panose="05030102010509060703" pitchFamily="18" charset="2"/>
              </a:rPr>
              <a:t> </a:t>
            </a:r>
            <a:r>
              <a:rPr lang="de-CH" sz="1000" dirty="0" smtClean="0">
                <a:sym typeface="Webdings" panose="05030102010509060703" pitchFamily="18" charset="2"/>
              </a:rPr>
              <a:t>Ralph Kolb</a:t>
            </a:r>
            <a:endParaRPr lang="de-CH" sz="1000" dirty="0"/>
          </a:p>
        </p:txBody>
      </p:sp>
      <p:sp>
        <p:nvSpPr>
          <p:cNvPr id="10" name="Rectangle 4">
            <a:hlinkClick r:id="rId3"/>
          </p:cNvPr>
          <p:cNvSpPr txBox="1">
            <a:spLocks noChangeArrowheads="1"/>
          </p:cNvSpPr>
          <p:nvPr/>
        </p:nvSpPr>
        <p:spPr bwMode="auto">
          <a:xfrm>
            <a:off x="407368" y="3212976"/>
            <a:ext cx="424815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CH" altLang="en-US" sz="4800" b="0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finanzen.stsh.ch</a:t>
            </a:r>
            <a:endParaRPr lang="de-CH" altLang="en-US" sz="4800" b="0" u="sng" dirty="0">
              <a:solidFill>
                <a:schemeClr val="tx2">
                  <a:lumMod val="60000"/>
                  <a:lumOff val="4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13" name="Picture 2" descr="http://www.ecckoeln.de/images/News/2011/WoGi-Fotolia_8146049_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744" y="3546836"/>
            <a:ext cx="1080120" cy="1080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feld 13"/>
          <p:cNvSpPr txBox="1"/>
          <p:nvPr/>
        </p:nvSpPr>
        <p:spPr>
          <a:xfrm>
            <a:off x="407368" y="2852936"/>
            <a:ext cx="828092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1600" b="1" dirty="0" smtClean="0">
                <a:latin typeface="Arial Narrow" panose="020B0606020202030204" pitchFamily="34" charset="0"/>
              </a:rPr>
              <a:t>Auch das Budget der Stadt Schaffhausen ist nun online:</a:t>
            </a:r>
            <a:endParaRPr lang="de-CH" sz="16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95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609600" y="3717032"/>
            <a:ext cx="1934817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0"/>
              </a:spcAft>
            </a:pPr>
            <a:r>
              <a:rPr lang="de-CH" sz="1100" b="1" dirty="0">
                <a:solidFill>
                  <a:srgbClr val="595959"/>
                </a:solidFill>
                <a:latin typeface="+mj-lt"/>
                <a:ea typeface="Arial Unicode MS" panose="020B0604020202020204" pitchFamily="34" charset="-128"/>
                <a:cs typeface="Arial" panose="020B0604020202020204" pitchFamily="34" charset="0"/>
              </a:rPr>
              <a:t>Daniel Preisig</a:t>
            </a:r>
            <a:r>
              <a:rPr lang="de-CH" sz="1100" dirty="0">
                <a:solidFill>
                  <a:srgbClr val="595959"/>
                </a:solidFill>
                <a:latin typeface="+mj-lt"/>
                <a:ea typeface="Arial Unicode MS" panose="020B0604020202020204" pitchFamily="34" charset="-128"/>
                <a:cs typeface="Arial" panose="020B0604020202020204" pitchFamily="34" charset="0"/>
              </a:rPr>
              <a:t/>
            </a:r>
            <a:br>
              <a:rPr lang="de-CH" sz="1100" dirty="0">
                <a:solidFill>
                  <a:srgbClr val="595959"/>
                </a:solidFill>
                <a:latin typeface="+mj-lt"/>
                <a:ea typeface="Arial Unicode MS" panose="020B0604020202020204" pitchFamily="34" charset="-128"/>
                <a:cs typeface="Arial" panose="020B0604020202020204" pitchFamily="34" charset="0"/>
              </a:rPr>
            </a:br>
            <a:r>
              <a:rPr lang="de-CH" sz="1100" dirty="0" smtClean="0">
                <a:solidFill>
                  <a:srgbClr val="595959"/>
                </a:solidFill>
                <a:latin typeface="+mj-lt"/>
                <a:ea typeface="Arial Unicode MS" panose="020B0604020202020204" pitchFamily="34" charset="-128"/>
                <a:cs typeface="Arial" panose="020B0604020202020204" pitchFamily="34" charset="0"/>
              </a:rPr>
              <a:t>Stadtrat, Finanzreferent</a:t>
            </a:r>
            <a:endParaRPr lang="de-CH" sz="18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de-CH" sz="1100" dirty="0">
                <a:solidFill>
                  <a:srgbClr val="808080"/>
                </a:solidFill>
                <a:latin typeface="+mj-lt"/>
                <a:ea typeface="Arial Unicode MS" panose="020B0604020202020204" pitchFamily="34" charset="-128"/>
                <a:cs typeface="Arial" panose="020B0604020202020204" pitchFamily="34" charset="0"/>
              </a:rPr>
              <a:t> </a:t>
            </a:r>
            <a:endParaRPr lang="de-CH" sz="18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e-CH" sz="1100" dirty="0">
                <a:solidFill>
                  <a:srgbClr val="808080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Finanzreferat</a:t>
            </a:r>
            <a:br>
              <a:rPr lang="de-CH" sz="1100" dirty="0">
                <a:solidFill>
                  <a:srgbClr val="808080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de-CH" sz="1100" dirty="0">
                <a:solidFill>
                  <a:srgbClr val="808080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Fronwagplatz 24</a:t>
            </a:r>
            <a:br>
              <a:rPr lang="de-CH" sz="1100" dirty="0">
                <a:solidFill>
                  <a:srgbClr val="808080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de-CH" sz="1100" dirty="0">
                <a:solidFill>
                  <a:srgbClr val="808080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CH-8200 </a:t>
            </a:r>
            <a:r>
              <a:rPr lang="de-CH" sz="1100" dirty="0" smtClean="0">
                <a:solidFill>
                  <a:srgbClr val="808080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Schaffhausen</a:t>
            </a:r>
            <a:br>
              <a:rPr lang="de-CH" sz="1100" dirty="0" smtClean="0">
                <a:solidFill>
                  <a:srgbClr val="808080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de-CH" sz="1100" dirty="0" smtClean="0">
                <a:solidFill>
                  <a:srgbClr val="808080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Tel. +41 52 632 52 12</a:t>
            </a:r>
            <a:r>
              <a:rPr lang="de-CH" sz="1100" dirty="0">
                <a:solidFill>
                  <a:srgbClr val="808080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de-CH" sz="1100" dirty="0">
                <a:solidFill>
                  <a:srgbClr val="808080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de-CH" sz="1100" dirty="0">
                <a:solidFill>
                  <a:srgbClr val="808080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Mobil +41 79 330 74 75</a:t>
            </a:r>
            <a:br>
              <a:rPr lang="de-CH" sz="1100" dirty="0">
                <a:solidFill>
                  <a:srgbClr val="808080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de-CH" sz="1100" u="sng" dirty="0">
                <a:solidFill>
                  <a:srgbClr val="808080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daniel.preisig@stsh.ch</a:t>
            </a:r>
            <a:r>
              <a:rPr lang="de-CH" sz="1100" dirty="0">
                <a:solidFill>
                  <a:srgbClr val="2F5496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de-CH" sz="1100" dirty="0">
                <a:solidFill>
                  <a:srgbClr val="2F5496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endParaRPr lang="de-CH" alt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3083781" y="3717032"/>
            <a:ext cx="1934817" cy="1523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0"/>
              </a:spcAft>
            </a:pPr>
            <a:r>
              <a:rPr lang="de-CH" sz="1100" b="1" dirty="0" smtClean="0">
                <a:solidFill>
                  <a:srgbClr val="595959"/>
                </a:solidFill>
                <a:latin typeface="+mj-lt"/>
                <a:ea typeface="Arial Unicode MS" panose="020B0604020202020204" pitchFamily="34" charset="-128"/>
                <a:cs typeface="Arial" panose="020B0604020202020204" pitchFamily="34" charset="0"/>
              </a:rPr>
              <a:t>Ralph Kolb</a:t>
            </a:r>
            <a:r>
              <a:rPr lang="de-CH" sz="1100" dirty="0">
                <a:solidFill>
                  <a:srgbClr val="595959"/>
                </a:solidFill>
                <a:latin typeface="+mj-lt"/>
                <a:ea typeface="Arial Unicode MS" panose="020B0604020202020204" pitchFamily="34" charset="-128"/>
                <a:cs typeface="Arial" panose="020B0604020202020204" pitchFamily="34" charset="0"/>
              </a:rPr>
              <a:t/>
            </a:r>
            <a:br>
              <a:rPr lang="de-CH" sz="1100" dirty="0">
                <a:solidFill>
                  <a:srgbClr val="595959"/>
                </a:solidFill>
                <a:latin typeface="+mj-lt"/>
                <a:ea typeface="Arial Unicode MS" panose="020B0604020202020204" pitchFamily="34" charset="-128"/>
                <a:cs typeface="Arial" panose="020B0604020202020204" pitchFamily="34" charset="0"/>
              </a:rPr>
            </a:br>
            <a:r>
              <a:rPr lang="de-CH" sz="1100" dirty="0" smtClean="0">
                <a:solidFill>
                  <a:srgbClr val="595959"/>
                </a:solidFill>
                <a:latin typeface="+mj-lt"/>
                <a:ea typeface="Arial Unicode MS" panose="020B0604020202020204" pitchFamily="34" charset="-128"/>
                <a:cs typeface="Arial" panose="020B0604020202020204" pitchFamily="34" charset="0"/>
              </a:rPr>
              <a:t>Bereichsleiter Finanzen</a:t>
            </a:r>
            <a:endParaRPr lang="de-CH" sz="18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de-CH" sz="1100" dirty="0">
                <a:solidFill>
                  <a:srgbClr val="808080"/>
                </a:solidFill>
                <a:latin typeface="+mj-lt"/>
                <a:ea typeface="Arial Unicode MS" panose="020B0604020202020204" pitchFamily="34" charset="-128"/>
                <a:cs typeface="Arial" panose="020B0604020202020204" pitchFamily="34" charset="0"/>
              </a:rPr>
              <a:t> </a:t>
            </a:r>
            <a:endParaRPr lang="de-CH" sz="18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e-CH" sz="1100" dirty="0">
                <a:solidFill>
                  <a:srgbClr val="808080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Zentralverwaltung</a:t>
            </a:r>
          </a:p>
          <a:p>
            <a:r>
              <a:rPr lang="de-CH" sz="1100" dirty="0" smtClean="0">
                <a:solidFill>
                  <a:srgbClr val="808080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Pfarrhofgasse 2</a:t>
            </a:r>
            <a:endParaRPr lang="de-CH" sz="1100" dirty="0">
              <a:solidFill>
                <a:srgbClr val="808080"/>
              </a:solidFill>
              <a:latin typeface="+mj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de-CH" sz="1100" dirty="0">
                <a:solidFill>
                  <a:srgbClr val="808080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CH-8200 Schaffhausen</a:t>
            </a:r>
          </a:p>
          <a:p>
            <a:r>
              <a:rPr lang="de-CH" sz="1100" dirty="0">
                <a:solidFill>
                  <a:srgbClr val="808080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Tel. +41 52 632 52 42</a:t>
            </a:r>
          </a:p>
          <a:p>
            <a:r>
              <a:rPr lang="de-CH" sz="1100" dirty="0">
                <a:solidFill>
                  <a:srgbClr val="808080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Fax +41 52 632 54 40</a:t>
            </a:r>
          </a:p>
          <a:p>
            <a:r>
              <a:rPr lang="de-CH" sz="1100" u="sng" dirty="0" smtClean="0">
                <a:solidFill>
                  <a:srgbClr val="808080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ralph.kolb@stsh.ch </a:t>
            </a:r>
            <a:endParaRPr lang="de-CH" sz="1100" u="sng" dirty="0">
              <a:solidFill>
                <a:srgbClr val="808080"/>
              </a:solidFill>
              <a:latin typeface="+mj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5557962" y="3717032"/>
            <a:ext cx="3045349" cy="1523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0"/>
              </a:spcAft>
            </a:pPr>
            <a:r>
              <a:rPr lang="de-CH" sz="1100" b="1" dirty="0" smtClean="0">
                <a:solidFill>
                  <a:srgbClr val="595959"/>
                </a:solidFill>
                <a:latin typeface="+mj-lt"/>
                <a:ea typeface="Arial Unicode MS" panose="020B0604020202020204" pitchFamily="34" charset="-128"/>
                <a:cs typeface="Arial" panose="020B0604020202020204" pitchFamily="34" charset="0"/>
              </a:rPr>
              <a:t>Gianni Dalla Vecchia</a:t>
            </a:r>
            <a:r>
              <a:rPr lang="de-CH" sz="1100" dirty="0">
                <a:solidFill>
                  <a:srgbClr val="595959"/>
                </a:solidFill>
                <a:latin typeface="+mj-lt"/>
                <a:ea typeface="Arial Unicode MS" panose="020B0604020202020204" pitchFamily="34" charset="-128"/>
                <a:cs typeface="Arial" panose="020B0604020202020204" pitchFamily="34" charset="0"/>
              </a:rPr>
              <a:t/>
            </a:r>
            <a:br>
              <a:rPr lang="de-CH" sz="1100" dirty="0">
                <a:solidFill>
                  <a:srgbClr val="595959"/>
                </a:solidFill>
                <a:latin typeface="+mj-lt"/>
                <a:ea typeface="Arial Unicode MS" panose="020B0604020202020204" pitchFamily="34" charset="-128"/>
                <a:cs typeface="Arial" panose="020B0604020202020204" pitchFamily="34" charset="0"/>
              </a:rPr>
            </a:br>
            <a:r>
              <a:rPr lang="de-CH" sz="1100" dirty="0" smtClean="0">
                <a:solidFill>
                  <a:srgbClr val="595959"/>
                </a:solidFill>
                <a:latin typeface="+mj-lt"/>
                <a:ea typeface="Arial Unicode MS" panose="020B0604020202020204" pitchFamily="34" charset="-128"/>
                <a:cs typeface="Arial" panose="020B0604020202020204" pitchFamily="34" charset="0"/>
              </a:rPr>
              <a:t>Bereichsleiter Einwohnerdienste</a:t>
            </a:r>
            <a:endParaRPr lang="de-CH" sz="18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de-CH" sz="1100" dirty="0">
                <a:solidFill>
                  <a:srgbClr val="808080"/>
                </a:solidFill>
                <a:latin typeface="+mj-lt"/>
                <a:ea typeface="Arial Unicode MS" panose="020B0604020202020204" pitchFamily="34" charset="-128"/>
                <a:cs typeface="Arial" panose="020B0604020202020204" pitchFamily="34" charset="0"/>
              </a:rPr>
              <a:t> </a:t>
            </a:r>
            <a:endParaRPr lang="de-CH" sz="18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e-CH" sz="1100" dirty="0">
                <a:solidFill>
                  <a:srgbClr val="808080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Steuerverwaltung der Stadt Schaffhausen </a:t>
            </a:r>
          </a:p>
          <a:p>
            <a:r>
              <a:rPr lang="de-CH" sz="1100" dirty="0">
                <a:solidFill>
                  <a:srgbClr val="808080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Stadthaus </a:t>
            </a:r>
          </a:p>
          <a:p>
            <a:r>
              <a:rPr lang="de-CH" sz="1100" dirty="0">
                <a:solidFill>
                  <a:srgbClr val="808080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8200 Schaffhausen </a:t>
            </a:r>
          </a:p>
          <a:p>
            <a:r>
              <a:rPr lang="de-CH" sz="1100" dirty="0" smtClean="0">
                <a:solidFill>
                  <a:srgbClr val="808080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Tel. +41 52 </a:t>
            </a:r>
            <a:r>
              <a:rPr lang="de-CH" sz="1100" dirty="0">
                <a:solidFill>
                  <a:srgbClr val="808080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632 52 55</a:t>
            </a:r>
          </a:p>
          <a:p>
            <a:r>
              <a:rPr lang="de-CH" sz="1100" dirty="0">
                <a:solidFill>
                  <a:srgbClr val="808080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Fax </a:t>
            </a:r>
            <a:r>
              <a:rPr lang="de-CH" sz="1100" dirty="0" smtClean="0">
                <a:solidFill>
                  <a:srgbClr val="808080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+41 52 </a:t>
            </a:r>
            <a:r>
              <a:rPr lang="de-CH" sz="1100" dirty="0">
                <a:solidFill>
                  <a:srgbClr val="808080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632 94 44 </a:t>
            </a:r>
            <a:endParaRPr lang="de-CH" sz="1100" dirty="0" smtClean="0">
              <a:solidFill>
                <a:srgbClr val="808080"/>
              </a:solidFill>
              <a:latin typeface="+mj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de-CH" sz="1100" u="sng" dirty="0">
                <a:solidFill>
                  <a:srgbClr val="808080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gianni.dallavecchia@stsh.ch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695401" y="914865"/>
            <a:ext cx="8496226" cy="789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de-DE" altLang="de-DE" b="1" dirty="0">
                <a:solidFill>
                  <a:schemeClr val="bg1"/>
                </a:solidFill>
              </a:rPr>
              <a:t>Budget 2023 und Finanzplan 2023-2026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de-DE" altLang="de-DE" dirty="0">
                <a:solidFill>
                  <a:schemeClr val="bg1"/>
                </a:solidFill>
              </a:rPr>
              <a:t>Medieninformation vom 25. August 2022</a:t>
            </a:r>
          </a:p>
        </p:txBody>
      </p:sp>
      <p:pic>
        <p:nvPicPr>
          <p:cNvPr id="7" name="Bild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5971" y="5772150"/>
            <a:ext cx="3114675" cy="800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403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feld 21"/>
          <p:cNvSpPr txBox="1"/>
          <p:nvPr/>
        </p:nvSpPr>
        <p:spPr>
          <a:xfrm>
            <a:off x="407368" y="980728"/>
            <a:ext cx="892899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Budget 2023: Schwerpunkte des Stadtrates</a:t>
            </a:r>
            <a:endParaRPr lang="de-CH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10121050" y="697459"/>
            <a:ext cx="1677488" cy="234286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0" bIns="36000" rtlCol="0">
            <a:spAutoFit/>
          </a:bodyPr>
          <a:lstStyle>
            <a:defPPr>
              <a:defRPr lang="de-DE"/>
            </a:defPPr>
            <a:lvl1pPr algn="r">
              <a:defRPr sz="1050">
                <a:solidFill>
                  <a:srgbClr val="0070C0"/>
                </a:solidFill>
              </a:defRPr>
            </a:lvl1pPr>
          </a:lstStyle>
          <a:p>
            <a:r>
              <a:rPr lang="de-CH" sz="1000" dirty="0">
                <a:sym typeface="Webdings" panose="05030102010509060703" pitchFamily="18" charset="2"/>
              </a:rPr>
              <a:t> Daniel Preisig</a:t>
            </a:r>
            <a:endParaRPr lang="de-CH" sz="1000" dirty="0"/>
          </a:p>
        </p:txBody>
      </p:sp>
      <p:sp>
        <p:nvSpPr>
          <p:cNvPr id="24" name="Textfeld 23"/>
          <p:cNvSpPr txBox="1"/>
          <p:nvPr/>
        </p:nvSpPr>
        <p:spPr>
          <a:xfrm>
            <a:off x="9110288" y="495860"/>
            <a:ext cx="2678202" cy="226591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0" bIns="36000" rtlCol="0">
            <a:spAutoFit/>
          </a:bodyPr>
          <a:lstStyle>
            <a:defPPr>
              <a:defRPr lang="de-DE"/>
            </a:defPPr>
            <a:lvl1pPr algn="r">
              <a:defRPr sz="1050">
                <a:solidFill>
                  <a:srgbClr val="0070C0"/>
                </a:solidFill>
              </a:defRPr>
            </a:lvl1pPr>
          </a:lstStyle>
          <a:p>
            <a:r>
              <a:rPr lang="de-CH" sz="1000" dirty="0" smtClean="0">
                <a:sym typeface="Wingdings" panose="05000000000000000000" pitchFamily="2" charset="2"/>
              </a:rPr>
              <a:t></a:t>
            </a:r>
            <a:r>
              <a:rPr lang="de-CH" sz="1000" dirty="0" smtClean="0">
                <a:sym typeface="Webdings" panose="05030102010509060703" pitchFamily="18" charset="2"/>
              </a:rPr>
              <a:t> Botschaft, Kap. </a:t>
            </a:r>
            <a:r>
              <a:rPr lang="de-CH" sz="1000" dirty="0">
                <a:sym typeface="Webdings" panose="05030102010509060703" pitchFamily="18" charset="2"/>
              </a:rPr>
              <a:t>8</a:t>
            </a:r>
            <a:endParaRPr lang="de-CH" sz="1000" dirty="0"/>
          </a:p>
        </p:txBody>
      </p:sp>
      <p:sp>
        <p:nvSpPr>
          <p:cNvPr id="3" name="Textfeld 2"/>
          <p:cNvSpPr txBox="1"/>
          <p:nvPr/>
        </p:nvSpPr>
        <p:spPr>
          <a:xfrm>
            <a:off x="515814" y="1762926"/>
            <a:ext cx="2188864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200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Die deutlich </a:t>
            </a:r>
            <a:r>
              <a:rPr lang="de-CH" sz="2000" u="sng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höheren</a:t>
            </a:r>
            <a:br>
              <a:rPr lang="de-CH" sz="2000" u="sng" dirty="0" smtClean="0">
                <a:solidFill>
                  <a:srgbClr val="0070C0"/>
                </a:solidFill>
                <a:latin typeface="Arial Narrow" panose="020B0606020202030204" pitchFamily="34" charset="0"/>
              </a:rPr>
            </a:br>
            <a:r>
              <a:rPr lang="de-CH" sz="2000" u="sng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Unternehmens-</a:t>
            </a:r>
            <a:br>
              <a:rPr lang="de-CH" sz="2000" u="sng" dirty="0" smtClean="0">
                <a:solidFill>
                  <a:srgbClr val="0070C0"/>
                </a:solidFill>
                <a:latin typeface="Arial Narrow" panose="020B0606020202030204" pitchFamily="34" charset="0"/>
              </a:rPr>
            </a:br>
            <a:r>
              <a:rPr lang="de-CH" sz="2000" u="sng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steuern</a:t>
            </a:r>
            <a:r>
              <a:rPr lang="de-CH" sz="200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 und die erfolgreiche </a:t>
            </a:r>
            <a:r>
              <a:rPr lang="de-CH" sz="2000" u="sng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Stabilisierung</a:t>
            </a:r>
            <a:br>
              <a:rPr lang="de-CH" sz="2000" u="sng" dirty="0" smtClean="0">
                <a:solidFill>
                  <a:srgbClr val="0070C0"/>
                </a:solidFill>
                <a:latin typeface="Arial Narrow" panose="020B0606020202030204" pitchFamily="34" charset="0"/>
              </a:rPr>
            </a:br>
            <a:r>
              <a:rPr lang="de-CH" sz="2000" u="sng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des laufenden</a:t>
            </a:r>
            <a:br>
              <a:rPr lang="de-CH" sz="2000" u="sng" dirty="0" smtClean="0">
                <a:solidFill>
                  <a:srgbClr val="0070C0"/>
                </a:solidFill>
                <a:latin typeface="Arial Narrow" panose="020B0606020202030204" pitchFamily="34" charset="0"/>
              </a:rPr>
            </a:br>
            <a:r>
              <a:rPr lang="de-CH" sz="2000" u="sng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Aufwandes</a:t>
            </a:r>
            <a:r>
              <a:rPr lang="de-CH" sz="200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 bieten einen Spielraum, welcher der Stadtrat gezielt nutzt für:</a:t>
            </a:r>
            <a:endParaRPr lang="de-CH" sz="2000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4" name="Gruppieren 3"/>
          <p:cNvGrpSpPr/>
          <p:nvPr/>
        </p:nvGrpSpPr>
        <p:grpSpPr>
          <a:xfrm>
            <a:off x="2862602" y="1762926"/>
            <a:ext cx="2901258" cy="4680259"/>
            <a:chOff x="2855640" y="1773077"/>
            <a:chExt cx="2901258" cy="4680259"/>
          </a:xfrm>
        </p:grpSpPr>
        <p:sp>
          <p:nvSpPr>
            <p:cNvPr id="12" name="Text Box 4"/>
            <p:cNvSpPr txBox="1">
              <a:spLocks noChangeArrowheads="1"/>
            </p:cNvSpPr>
            <p:nvPr/>
          </p:nvSpPr>
          <p:spPr bwMode="auto">
            <a:xfrm>
              <a:off x="2855640" y="3753336"/>
              <a:ext cx="2880000" cy="270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  <a:extLst/>
          </p:spPr>
          <p:txBody>
            <a:bodyPr wrap="square" lIns="72000" tIns="72000" rIns="72000" bIns="7200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285750" indent="-285750">
                <a:spcBef>
                  <a:spcPts val="100"/>
                </a:spcBef>
                <a:spcAft>
                  <a:spcPts val="100"/>
                </a:spcAft>
                <a:buClr>
                  <a:schemeClr val="tx1">
                    <a:lumMod val="50000"/>
                    <a:lumOff val="50000"/>
                  </a:schemeClr>
                </a:buClr>
                <a:buFont typeface="Wingdings 3" panose="05040102010807070707" pitchFamily="18" charset="2"/>
                <a:buChar char="&quot;"/>
              </a:pPr>
              <a:r>
                <a:rPr lang="de-CH" altLang="de-DE" sz="1400" dirty="0" smtClean="0">
                  <a:latin typeface="Arial Narrow" panose="020B0606020202030204" pitchFamily="34" charset="0"/>
                  <a:cs typeface="Arial" panose="020B0604020202020204" pitchFamily="34" charset="0"/>
                  <a:sym typeface="Wingdings 3" panose="05040102010807070707" pitchFamily="18" charset="2"/>
                </a:rPr>
                <a:t>Eingeschlagener </a:t>
              </a:r>
              <a:r>
                <a:rPr lang="de-CH" altLang="de-DE" sz="1400" dirty="0">
                  <a:latin typeface="Arial Narrow" panose="020B0606020202030204" pitchFamily="34" charset="0"/>
                  <a:cs typeface="Arial" panose="020B0604020202020204" pitchFamily="34" charset="0"/>
                  <a:sym typeface="Wingdings 3" panose="05040102010807070707" pitchFamily="18" charset="2"/>
                </a:rPr>
                <a:t>Investitionskurs </a:t>
              </a:r>
              <a:r>
                <a:rPr lang="de-CH" altLang="de-DE" sz="1400" dirty="0" smtClean="0">
                  <a:latin typeface="Arial Narrow" panose="020B0606020202030204" pitchFamily="34" charset="0"/>
                  <a:cs typeface="Arial" panose="020B0604020202020204" pitchFamily="34" charset="0"/>
                  <a:sym typeface="Wingdings 3" panose="05040102010807070707" pitchFamily="18" charset="2"/>
                </a:rPr>
                <a:t>wird weitergeführt!</a:t>
              </a:r>
              <a:endParaRPr lang="de-CH" altLang="de-DE" sz="1400" dirty="0">
                <a:latin typeface="Arial Narrow" panose="020B0606020202030204" pitchFamily="34" charset="0"/>
                <a:cs typeface="Arial" panose="020B0604020202020204" pitchFamily="34" charset="0"/>
                <a:sym typeface="Wingdings 3" panose="05040102010807070707" pitchFamily="18" charset="2"/>
              </a:endParaRPr>
            </a:p>
            <a:p>
              <a:pPr marL="285750" indent="-285750">
                <a:spcBef>
                  <a:spcPts val="100"/>
                </a:spcBef>
                <a:spcAft>
                  <a:spcPts val="100"/>
                </a:spcAft>
                <a:buClr>
                  <a:schemeClr val="tx1">
                    <a:lumMod val="50000"/>
                    <a:lumOff val="50000"/>
                  </a:schemeClr>
                </a:buClr>
                <a:buFont typeface="Wingdings 3" panose="05040102010807070707" pitchFamily="18" charset="2"/>
                <a:buChar char="&quot;"/>
              </a:pPr>
              <a:r>
                <a:rPr lang="de-CH" altLang="de-DE" sz="1400" dirty="0" smtClean="0">
                  <a:latin typeface="Arial Narrow" panose="020B0606020202030204" pitchFamily="34" charset="0"/>
                  <a:cs typeface="Arial" panose="020B0604020202020204" pitchFamily="34" charset="0"/>
                  <a:sym typeface="Wingdings 3" panose="05040102010807070707" pitchFamily="18" charset="2"/>
                </a:rPr>
                <a:t>Mit Budget 2023 werden neue Investitionskredite über (brutto) 47.6 Mio. Franken beantragt.</a:t>
              </a:r>
            </a:p>
            <a:p>
              <a:pPr marL="285750" indent="-285750">
                <a:spcBef>
                  <a:spcPts val="100"/>
                </a:spcBef>
                <a:spcAft>
                  <a:spcPts val="100"/>
                </a:spcAft>
                <a:buClr>
                  <a:schemeClr val="tx1">
                    <a:lumMod val="50000"/>
                    <a:lumOff val="50000"/>
                  </a:schemeClr>
                </a:buClr>
                <a:buFont typeface="Wingdings 3" panose="05040102010807070707" pitchFamily="18" charset="2"/>
                <a:buChar char="&quot;"/>
              </a:pPr>
              <a:r>
                <a:rPr lang="de-DE" altLang="de-DE" sz="1400" dirty="0" err="1" smtClean="0">
                  <a:latin typeface="Arial Narrow" panose="020B0606020202030204" pitchFamily="34" charset="0"/>
                  <a:cs typeface="Arial" panose="020B0604020202020204" pitchFamily="34" charset="0"/>
                  <a:sym typeface="Wingdings 3" panose="05040102010807070707" pitchFamily="18" charset="2"/>
                </a:rPr>
                <a:t>Gemäss</a:t>
              </a:r>
              <a:r>
                <a:rPr lang="de-DE" altLang="de-DE" sz="1400" dirty="0" smtClean="0">
                  <a:latin typeface="Arial Narrow" panose="020B0606020202030204" pitchFamily="34" charset="0"/>
                  <a:cs typeface="Arial" panose="020B0604020202020204" pitchFamily="34" charset="0"/>
                  <a:sym typeface="Wingdings 3" panose="05040102010807070707" pitchFamily="18" charset="2"/>
                </a:rPr>
                <a:t> Finanzplan werden in den nächsten vier Jahren über 200 Mio. Franken investiert.</a:t>
              </a:r>
              <a:endParaRPr lang="de-CH" altLang="de-DE" sz="1400" dirty="0">
                <a:latin typeface="Arial Narrow" panose="020B0606020202030204" pitchFamily="34" charset="0"/>
                <a:cs typeface="Arial" panose="020B0604020202020204" pitchFamily="34" charset="0"/>
                <a:sym typeface="Wingdings 3" panose="05040102010807070707" pitchFamily="18" charset="2"/>
              </a:endParaRPr>
            </a:p>
          </p:txBody>
        </p:sp>
        <p:pic>
          <p:nvPicPr>
            <p:cNvPr id="2" name="Grafik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55640" y="2256940"/>
              <a:ext cx="2880000" cy="1460092"/>
            </a:xfrm>
            <a:prstGeom prst="rect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14" name="Text Box 4"/>
            <p:cNvSpPr txBox="1">
              <a:spLocks noChangeArrowheads="1"/>
            </p:cNvSpPr>
            <p:nvPr/>
          </p:nvSpPr>
          <p:spPr bwMode="auto">
            <a:xfrm>
              <a:off x="2855640" y="1773077"/>
              <a:ext cx="2901258" cy="422405"/>
            </a:xfrm>
            <a:prstGeom prst="rect">
              <a:avLst/>
            </a:prstGeom>
            <a:solidFill>
              <a:srgbClr val="0070C0"/>
            </a:solidFill>
            <a:ln w="3175">
              <a:noFill/>
            </a:ln>
            <a:extLst/>
          </p:spPr>
          <p:txBody>
            <a:bodyPr wrap="square" lIns="72000" tIns="72000" rIns="72000" bIns="72000" anchor="ctr" anchorCtr="0">
              <a:spAutoFit/>
            </a:bodyPr>
            <a:lstStyle>
              <a:defPPr>
                <a:defRPr lang="de-DE"/>
              </a:defPPr>
              <a:lvl1pPr>
                <a:spcAft>
                  <a:spcPts val="1200"/>
                </a:spcAft>
                <a:defRPr sz="1100" b="1">
                  <a:solidFill>
                    <a:schemeClr val="bg1"/>
                  </a:solidFill>
                  <a:latin typeface="Arial Narrow" panose="020B0606020202030204" pitchFamily="34" charset="0"/>
                </a:defRPr>
              </a:lvl1pPr>
              <a:lvl2pPr marL="742950" indent="-285750"/>
              <a:lvl3pPr marL="1143000" indent="-228600"/>
              <a:lvl4pPr marL="1600200" indent="-228600"/>
              <a:lvl5pPr marL="2057400" indent="-228600"/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</a:lvl9pPr>
            </a:lstStyle>
            <a:p>
              <a:r>
                <a:rPr lang="de-CH" altLang="de-DE" sz="1800" dirty="0"/>
                <a:t>m</a:t>
              </a:r>
              <a:r>
                <a:rPr lang="de-CH" altLang="de-DE" sz="1800" dirty="0" smtClean="0"/>
                <a:t>ehr Investitionen	</a:t>
              </a:r>
              <a:endParaRPr lang="de-CH" altLang="de-DE" sz="1800" dirty="0"/>
            </a:p>
          </p:txBody>
        </p:sp>
      </p:grpSp>
      <p:grpSp>
        <p:nvGrpSpPr>
          <p:cNvPr id="5" name="Gruppieren 4"/>
          <p:cNvGrpSpPr/>
          <p:nvPr/>
        </p:nvGrpSpPr>
        <p:grpSpPr>
          <a:xfrm>
            <a:off x="5893564" y="1762926"/>
            <a:ext cx="2901258" cy="4546733"/>
            <a:chOff x="5893564" y="1762926"/>
            <a:chExt cx="2901258" cy="4546733"/>
          </a:xfrm>
        </p:grpSpPr>
        <p:sp>
          <p:nvSpPr>
            <p:cNvPr id="13" name="Text Box 4"/>
            <p:cNvSpPr txBox="1">
              <a:spLocks noChangeArrowheads="1"/>
            </p:cNvSpPr>
            <p:nvPr/>
          </p:nvSpPr>
          <p:spPr bwMode="auto">
            <a:xfrm>
              <a:off x="5893564" y="3753336"/>
              <a:ext cx="2880000" cy="255632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  <a:extLst/>
          </p:spPr>
          <p:txBody>
            <a:bodyPr wrap="square" lIns="72000" tIns="72000" rIns="72000" bIns="7200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ts val="100"/>
                </a:spcBef>
                <a:spcAft>
                  <a:spcPts val="100"/>
                </a:spcAft>
                <a:buClr>
                  <a:schemeClr val="tx1">
                    <a:lumMod val="50000"/>
                    <a:lumOff val="50000"/>
                  </a:schemeClr>
                </a:buClr>
              </a:pPr>
              <a:r>
                <a:rPr lang="de-CH" altLang="de-DE" sz="1400" dirty="0" smtClean="0">
                  <a:latin typeface="Arial Narrow" panose="020B0606020202030204" pitchFamily="34" charset="0"/>
                  <a:cs typeface="Arial" panose="020B0604020202020204" pitchFamily="34" charset="0"/>
                  <a:sym typeface="Wingdings 3" panose="05040102010807070707" pitchFamily="18" charset="2"/>
                </a:rPr>
                <a:t>spürbare Lohnentwicklung von 4.5% für das städtische Personal, davon …</a:t>
              </a:r>
              <a:br>
                <a:rPr lang="de-CH" altLang="de-DE" sz="1400" dirty="0" smtClean="0">
                  <a:latin typeface="Arial Narrow" panose="020B0606020202030204" pitchFamily="34" charset="0"/>
                  <a:cs typeface="Arial" panose="020B0604020202020204" pitchFamily="34" charset="0"/>
                  <a:sym typeface="Wingdings 3" panose="05040102010807070707" pitchFamily="18" charset="2"/>
                </a:rPr>
              </a:br>
              <a:r>
                <a:rPr lang="de-CH" altLang="de-DE" sz="1400" dirty="0" smtClean="0">
                  <a:latin typeface="Arial Narrow" panose="020B0606020202030204" pitchFamily="34" charset="0"/>
                  <a:cs typeface="Arial" panose="020B0604020202020204" pitchFamily="34" charset="0"/>
                  <a:sym typeface="Wingdings 3" panose="05040102010807070707" pitchFamily="18" charset="2"/>
                </a:rPr>
                <a:t>- 1.75% strukturell</a:t>
              </a:r>
              <a:br>
                <a:rPr lang="de-CH" altLang="de-DE" sz="1400" dirty="0" smtClean="0">
                  <a:latin typeface="Arial Narrow" panose="020B0606020202030204" pitchFamily="34" charset="0"/>
                  <a:cs typeface="Arial" panose="020B0604020202020204" pitchFamily="34" charset="0"/>
                  <a:sym typeface="Wingdings 3" panose="05040102010807070707" pitchFamily="18" charset="2"/>
                </a:rPr>
              </a:br>
              <a:r>
                <a:rPr lang="de-CH" altLang="de-DE" sz="1400" dirty="0" smtClean="0">
                  <a:latin typeface="Arial Narrow" panose="020B0606020202030204" pitchFamily="34" charset="0"/>
                  <a:cs typeface="Arial" panose="020B0604020202020204" pitchFamily="34" charset="0"/>
                  <a:sym typeface="Wingdings 3" panose="05040102010807070707" pitchFamily="18" charset="2"/>
                </a:rPr>
                <a:t>- 2.75% generell/individuell</a:t>
              </a:r>
            </a:p>
            <a:p>
              <a:pPr>
                <a:spcBef>
                  <a:spcPts val="100"/>
                </a:spcBef>
                <a:spcAft>
                  <a:spcPts val="100"/>
                </a:spcAft>
                <a:buClr>
                  <a:schemeClr val="tx1">
                    <a:lumMod val="50000"/>
                    <a:lumOff val="50000"/>
                  </a:schemeClr>
                </a:buClr>
                <a:tabLst>
                  <a:tab pos="0" algn="l"/>
                </a:tabLst>
              </a:pPr>
              <a:r>
                <a:rPr lang="de-CH" altLang="de-DE" sz="1000" dirty="0" smtClean="0">
                  <a:latin typeface="Arial Narrow" panose="020B0606020202030204" pitchFamily="34" charset="0"/>
                  <a:cs typeface="Arial" panose="020B0604020202020204" pitchFamily="34" charset="0"/>
                  <a:sym typeface="Webdings" panose="05030102010509060703" pitchFamily="18" charset="2"/>
                </a:rPr>
                <a:t/>
              </a:r>
              <a:br>
                <a:rPr lang="de-CH" altLang="de-DE" sz="1000" dirty="0" smtClean="0">
                  <a:latin typeface="Arial Narrow" panose="020B0606020202030204" pitchFamily="34" charset="0"/>
                  <a:cs typeface="Arial" panose="020B0604020202020204" pitchFamily="34" charset="0"/>
                  <a:sym typeface="Webdings" panose="05030102010509060703" pitchFamily="18" charset="2"/>
                </a:rPr>
              </a:br>
              <a:r>
                <a:rPr lang="de-CH" altLang="de-DE" sz="1400" dirty="0" smtClean="0">
                  <a:latin typeface="Arial Narrow" panose="020B0606020202030204" pitchFamily="34" charset="0"/>
                  <a:cs typeface="Arial" panose="020B0604020202020204" pitchFamily="34" charset="0"/>
                  <a:sym typeface="Webdings" panose="05030102010509060703" pitchFamily="18" charset="2"/>
                </a:rPr>
                <a:t>Die </a:t>
              </a:r>
              <a:r>
                <a:rPr lang="de-CH" altLang="de-DE" sz="1400" dirty="0">
                  <a:latin typeface="Arial Narrow" panose="020B0606020202030204" pitchFamily="34" charset="0"/>
                  <a:cs typeface="Arial" panose="020B0604020202020204" pitchFamily="34" charset="0"/>
                  <a:sym typeface="Webdings" panose="05030102010509060703" pitchFamily="18" charset="2"/>
                </a:rPr>
                <a:t>Stadt bleibt attraktiv auf dem Arbeitsmarkt:</a:t>
              </a:r>
            </a:p>
            <a:p>
              <a:pPr marL="266700" indent="-266700">
                <a:spcBef>
                  <a:spcPts val="100"/>
                </a:spcBef>
                <a:spcAft>
                  <a:spcPts val="100"/>
                </a:spcAft>
                <a:buClr>
                  <a:schemeClr val="tx1">
                    <a:lumMod val="50000"/>
                    <a:lumOff val="50000"/>
                  </a:schemeClr>
                </a:buClr>
                <a:tabLst>
                  <a:tab pos="266700" algn="l"/>
                </a:tabLst>
              </a:pPr>
              <a:r>
                <a:rPr lang="de-CH" altLang="de-DE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Narrow" panose="020B0606020202030204" pitchFamily="34" charset="0"/>
                  <a:cs typeface="Arial" panose="020B0604020202020204" pitchFamily="34" charset="0"/>
                  <a:sym typeface="Webdings" panose="05030102010509060703" pitchFamily="18" charset="2"/>
                </a:rPr>
                <a:t></a:t>
              </a:r>
              <a:r>
                <a:rPr lang="de-CH" altLang="de-DE" sz="1400" dirty="0" smtClean="0">
                  <a:latin typeface="Arial Narrow" panose="020B0606020202030204" pitchFamily="34" charset="0"/>
                  <a:cs typeface="Arial" panose="020B0604020202020204" pitchFamily="34" charset="0"/>
                  <a:sym typeface="Webdings" panose="05030102010509060703" pitchFamily="18" charset="2"/>
                </a:rPr>
                <a:t> 	</a:t>
              </a:r>
              <a:r>
                <a:rPr lang="de-CH" altLang="de-DE" sz="1400" dirty="0" smtClean="0">
                  <a:latin typeface="Arial Narrow" panose="020B0606020202030204" pitchFamily="34" charset="0"/>
                  <a:cs typeface="Arial" panose="020B0604020202020204" pitchFamily="34" charset="0"/>
                  <a:sym typeface="Wingdings 3" panose="05040102010807070707" pitchFamily="18" charset="2"/>
                </a:rPr>
                <a:t>struktureller Nachholbedarf gegenüber dem Kanton reduzieren</a:t>
              </a:r>
            </a:p>
            <a:p>
              <a:pPr marL="266700" indent="-266700">
                <a:spcBef>
                  <a:spcPts val="100"/>
                </a:spcBef>
                <a:spcAft>
                  <a:spcPts val="100"/>
                </a:spcAft>
                <a:buClr>
                  <a:schemeClr val="tx1">
                    <a:lumMod val="50000"/>
                    <a:lumOff val="50000"/>
                  </a:schemeClr>
                </a:buClr>
                <a:tabLst>
                  <a:tab pos="266700" algn="l"/>
                </a:tabLst>
              </a:pPr>
              <a:r>
                <a:rPr lang="de-CH" altLang="de-DE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Narrow" panose="020B0606020202030204" pitchFamily="34" charset="0"/>
                  <a:cs typeface="Arial" panose="020B0604020202020204" pitchFamily="34" charset="0"/>
                  <a:sym typeface="Webdings" panose="05030102010509060703" pitchFamily="18" charset="2"/>
                </a:rPr>
                <a:t></a:t>
              </a:r>
              <a:r>
                <a:rPr lang="de-CH" altLang="de-DE" sz="1400" dirty="0">
                  <a:latin typeface="Arial Narrow" panose="020B0606020202030204" pitchFamily="34" charset="0"/>
                  <a:cs typeface="Arial" panose="020B0604020202020204" pitchFamily="34" charset="0"/>
                  <a:sym typeface="Webdings" panose="05030102010509060703" pitchFamily="18" charset="2"/>
                </a:rPr>
                <a:t> </a:t>
              </a:r>
              <a:r>
                <a:rPr lang="de-CH" altLang="de-DE" sz="1400" dirty="0" smtClean="0">
                  <a:latin typeface="Arial Narrow" panose="020B0606020202030204" pitchFamily="34" charset="0"/>
                  <a:cs typeface="Arial" panose="020B0604020202020204" pitchFamily="34" charset="0"/>
                  <a:sym typeface="Webdings" panose="05030102010509060703" pitchFamily="18" charset="2"/>
                </a:rPr>
                <a:t>	</a:t>
              </a:r>
              <a:r>
                <a:rPr lang="de-CH" altLang="de-DE" sz="1400" dirty="0" smtClean="0">
                  <a:latin typeface="Arial Narrow" panose="020B0606020202030204" pitchFamily="34" charset="0"/>
                  <a:cs typeface="Arial" panose="020B0604020202020204" pitchFamily="34" charset="0"/>
                  <a:sym typeface="Wingdings 3" panose="05040102010807070707" pitchFamily="18" charset="2"/>
                </a:rPr>
                <a:t>Teuerung ausgleichen</a:t>
              </a:r>
            </a:p>
            <a:p>
              <a:pPr marL="266700" indent="-266700">
                <a:spcBef>
                  <a:spcPts val="100"/>
                </a:spcBef>
                <a:spcAft>
                  <a:spcPts val="100"/>
                </a:spcAft>
                <a:buClr>
                  <a:schemeClr val="tx1">
                    <a:lumMod val="50000"/>
                    <a:lumOff val="50000"/>
                  </a:schemeClr>
                </a:buClr>
                <a:tabLst>
                  <a:tab pos="266700" algn="l"/>
                </a:tabLst>
              </a:pPr>
              <a:r>
                <a:rPr lang="de-CH" altLang="de-DE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Narrow" panose="020B0606020202030204" pitchFamily="34" charset="0"/>
                  <a:cs typeface="Arial" panose="020B0604020202020204" pitchFamily="34" charset="0"/>
                  <a:sym typeface="Webdings" panose="05030102010509060703" pitchFamily="18" charset="2"/>
                </a:rPr>
                <a:t></a:t>
              </a:r>
              <a:r>
                <a:rPr lang="de-CH" altLang="de-DE" sz="1400" dirty="0">
                  <a:latin typeface="Arial Narrow" panose="020B0606020202030204" pitchFamily="34" charset="0"/>
                  <a:cs typeface="Arial" panose="020B0604020202020204" pitchFamily="34" charset="0"/>
                  <a:sym typeface="Webdings" panose="05030102010509060703" pitchFamily="18" charset="2"/>
                </a:rPr>
                <a:t> </a:t>
              </a:r>
              <a:r>
                <a:rPr lang="de-CH" altLang="de-DE" sz="1400" dirty="0" smtClean="0">
                  <a:latin typeface="Arial Narrow" panose="020B0606020202030204" pitchFamily="34" charset="0"/>
                  <a:cs typeface="Arial" panose="020B0604020202020204" pitchFamily="34" charset="0"/>
                  <a:sym typeface="Webdings" panose="05030102010509060703" pitchFamily="18" charset="2"/>
                </a:rPr>
                <a:t>	</a:t>
              </a:r>
              <a:r>
                <a:rPr lang="de-CH" altLang="de-DE" sz="1400" dirty="0" smtClean="0">
                  <a:latin typeface="Arial Narrow" panose="020B0606020202030204" pitchFamily="34" charset="0"/>
                  <a:cs typeface="Arial" panose="020B0604020202020204" pitchFamily="34" charset="0"/>
                  <a:sym typeface="Wingdings 3" panose="05040102010807070707" pitchFamily="18" charset="2"/>
                </a:rPr>
                <a:t>Leistung angemessen belohnen</a:t>
              </a:r>
            </a:p>
          </p:txBody>
        </p:sp>
        <p:pic>
          <p:nvPicPr>
            <p:cNvPr id="18" name="Grafik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93564" y="2261060"/>
              <a:ext cx="2880000" cy="1436041"/>
            </a:xfrm>
            <a:prstGeom prst="rect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sp>
          <p:nvSpPr>
            <p:cNvPr id="16" name="Text Box 4"/>
            <p:cNvSpPr txBox="1">
              <a:spLocks noChangeArrowheads="1"/>
            </p:cNvSpPr>
            <p:nvPr/>
          </p:nvSpPr>
          <p:spPr bwMode="auto">
            <a:xfrm>
              <a:off x="5893564" y="1762926"/>
              <a:ext cx="2901258" cy="422405"/>
            </a:xfrm>
            <a:prstGeom prst="rect">
              <a:avLst/>
            </a:prstGeom>
            <a:solidFill>
              <a:srgbClr val="0070C0"/>
            </a:solidFill>
            <a:ln w="3175">
              <a:noFill/>
            </a:ln>
            <a:extLst/>
          </p:spPr>
          <p:txBody>
            <a:bodyPr wrap="square" lIns="72000" tIns="72000" rIns="72000" bIns="72000" anchor="ctr" anchorCtr="0">
              <a:spAutoFit/>
            </a:bodyPr>
            <a:lstStyle>
              <a:defPPr>
                <a:defRPr lang="de-DE"/>
              </a:defPPr>
              <a:lvl1pPr>
                <a:spcAft>
                  <a:spcPts val="1200"/>
                </a:spcAft>
                <a:defRPr sz="1100" b="1">
                  <a:solidFill>
                    <a:schemeClr val="bg1"/>
                  </a:solidFill>
                  <a:latin typeface="Arial Narrow" panose="020B0606020202030204" pitchFamily="34" charset="0"/>
                </a:defRPr>
              </a:lvl1pPr>
              <a:lvl2pPr marL="742950" indent="-285750"/>
              <a:lvl3pPr marL="1143000" indent="-228600"/>
              <a:lvl4pPr marL="1600200" indent="-228600"/>
              <a:lvl5pPr marL="2057400" indent="-228600"/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</a:lvl9pPr>
            </a:lstStyle>
            <a:p>
              <a:r>
                <a:rPr lang="de-CH" altLang="de-DE" sz="1800" dirty="0"/>
                <a:t>m</a:t>
              </a:r>
              <a:r>
                <a:rPr lang="de-CH" altLang="de-DE" sz="1800" dirty="0" smtClean="0"/>
                <a:t>ehr Lohn	</a:t>
              </a:r>
              <a:endParaRPr lang="de-CH" altLang="de-DE" sz="1800" dirty="0"/>
            </a:p>
          </p:txBody>
        </p:sp>
      </p:grpSp>
      <p:grpSp>
        <p:nvGrpSpPr>
          <p:cNvPr id="6" name="Gruppieren 5"/>
          <p:cNvGrpSpPr/>
          <p:nvPr/>
        </p:nvGrpSpPr>
        <p:grpSpPr>
          <a:xfrm>
            <a:off x="8931488" y="1762926"/>
            <a:ext cx="2901258" cy="4670877"/>
            <a:chOff x="8931488" y="1782459"/>
            <a:chExt cx="2901258" cy="4670877"/>
          </a:xfrm>
        </p:grpSpPr>
        <p:sp>
          <p:nvSpPr>
            <p:cNvPr id="11" name="Text Box 4"/>
            <p:cNvSpPr txBox="1">
              <a:spLocks noChangeArrowheads="1"/>
            </p:cNvSpPr>
            <p:nvPr/>
          </p:nvSpPr>
          <p:spPr bwMode="auto">
            <a:xfrm>
              <a:off x="8931488" y="3753336"/>
              <a:ext cx="2880000" cy="270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  <a:extLst/>
          </p:spPr>
          <p:txBody>
            <a:bodyPr wrap="square" lIns="108000" tIns="72000" rIns="72000" bIns="7200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285750" indent="-285750">
                <a:spcBef>
                  <a:spcPts val="100"/>
                </a:spcBef>
                <a:spcAft>
                  <a:spcPts val="100"/>
                </a:spcAft>
                <a:buClr>
                  <a:schemeClr val="tx1">
                    <a:lumMod val="50000"/>
                    <a:lumOff val="50000"/>
                  </a:schemeClr>
                </a:buClr>
                <a:buFont typeface="Wingdings 3" panose="05040102010807070707" pitchFamily="18" charset="2"/>
                <a:buChar char="&quot;"/>
              </a:pPr>
              <a:r>
                <a:rPr lang="de-CH" altLang="de-DE" sz="1400" dirty="0" smtClean="0">
                  <a:latin typeface="Arial Narrow" panose="020B0606020202030204" pitchFamily="34" charset="0"/>
                  <a:cs typeface="Arial" panose="020B0604020202020204" pitchFamily="34" charset="0"/>
                  <a:sym typeface="Wingdings 3" panose="05040102010807070707" pitchFamily="18" charset="2"/>
                </a:rPr>
                <a:t>Steuerfusssenkung (-1%) auf 92%</a:t>
              </a:r>
              <a:br>
                <a:rPr lang="de-CH" altLang="de-DE" sz="1400" dirty="0" smtClean="0">
                  <a:latin typeface="Arial Narrow" panose="020B0606020202030204" pitchFamily="34" charset="0"/>
                  <a:cs typeface="Arial" panose="020B0604020202020204" pitchFamily="34" charset="0"/>
                  <a:sym typeface="Wingdings 3" panose="05040102010807070707" pitchFamily="18" charset="2"/>
                </a:rPr>
              </a:br>
              <a:r>
                <a:rPr lang="de-CH" altLang="de-DE" sz="1400" dirty="0" smtClean="0">
                  <a:latin typeface="Arial Narrow" panose="020B0606020202030204" pitchFamily="34" charset="0"/>
                  <a:cs typeface="Arial" panose="020B0604020202020204" pitchFamily="34" charset="0"/>
                  <a:sym typeface="Wingdings 3" panose="05040102010807070707" pitchFamily="18" charset="2"/>
                </a:rPr>
                <a:t>für natürliche Personen</a:t>
              </a:r>
            </a:p>
            <a:p>
              <a:pPr marL="285750" indent="-285750">
                <a:spcBef>
                  <a:spcPts val="100"/>
                </a:spcBef>
                <a:spcAft>
                  <a:spcPts val="100"/>
                </a:spcAft>
                <a:buClr>
                  <a:schemeClr val="tx1">
                    <a:lumMod val="50000"/>
                    <a:lumOff val="50000"/>
                  </a:schemeClr>
                </a:buClr>
                <a:buFont typeface="Wingdings 3" panose="05040102010807070707" pitchFamily="18" charset="2"/>
                <a:buChar char="&quot;"/>
              </a:pPr>
              <a:r>
                <a:rPr lang="de-CH" altLang="de-DE" sz="1400" dirty="0" smtClean="0">
                  <a:latin typeface="Arial Narrow" panose="020B0606020202030204" pitchFamily="34" charset="0"/>
                  <a:cs typeface="Arial" panose="020B0604020202020204" pitchFamily="34" charset="0"/>
                  <a:sym typeface="Wingdings 3" panose="05040102010807070707" pitchFamily="18" charset="2"/>
                </a:rPr>
                <a:t>Die Stadt ist urbanes Zentrum mit ausgezeichnetem Service Public auch steuerlich günstiger als der kantonale Durchschnitt.</a:t>
              </a:r>
            </a:p>
            <a:p>
              <a:pPr marL="285750" indent="-285750">
                <a:spcBef>
                  <a:spcPts val="100"/>
                </a:spcBef>
                <a:spcAft>
                  <a:spcPts val="100"/>
                </a:spcAft>
                <a:buClr>
                  <a:schemeClr val="tx1">
                    <a:lumMod val="50000"/>
                    <a:lumOff val="50000"/>
                  </a:schemeClr>
                </a:buClr>
                <a:buFont typeface="Wingdings 3" panose="05040102010807070707" pitchFamily="18" charset="2"/>
                <a:buChar char="&quot;"/>
              </a:pPr>
              <a:r>
                <a:rPr lang="de-CH" altLang="de-DE" sz="1400" dirty="0" smtClean="0">
                  <a:latin typeface="Arial Narrow" panose="020B0606020202030204" pitchFamily="34" charset="0"/>
                  <a:cs typeface="Arial" panose="020B0604020202020204" pitchFamily="34" charset="0"/>
                  <a:sym typeface="Wingdings 3" panose="05040102010807070707" pitchFamily="18" charset="2"/>
                </a:rPr>
                <a:t>Dank Steuerentlastungen auf kantonaler und städtischer Ebene hat der Standort Schaffhausen im Standortwettbewerb deutlich zugelegt.</a:t>
              </a:r>
            </a:p>
          </p:txBody>
        </p:sp>
        <p:sp>
          <p:nvSpPr>
            <p:cNvPr id="17" name="Text Box 4"/>
            <p:cNvSpPr txBox="1">
              <a:spLocks noChangeArrowheads="1"/>
            </p:cNvSpPr>
            <p:nvPr/>
          </p:nvSpPr>
          <p:spPr bwMode="auto">
            <a:xfrm>
              <a:off x="8931488" y="1782459"/>
              <a:ext cx="2901258" cy="422405"/>
            </a:xfrm>
            <a:prstGeom prst="rect">
              <a:avLst/>
            </a:prstGeom>
            <a:solidFill>
              <a:srgbClr val="0070C0"/>
            </a:solidFill>
            <a:ln w="3175">
              <a:noFill/>
            </a:ln>
            <a:extLst/>
          </p:spPr>
          <p:txBody>
            <a:bodyPr wrap="square" lIns="72000" tIns="72000" rIns="72000" bIns="72000" anchor="ctr" anchorCtr="0">
              <a:spAutoFit/>
            </a:bodyPr>
            <a:lstStyle>
              <a:defPPr>
                <a:defRPr lang="de-DE"/>
              </a:defPPr>
              <a:lvl1pPr>
                <a:spcAft>
                  <a:spcPts val="1200"/>
                </a:spcAft>
                <a:defRPr sz="1100" b="1">
                  <a:solidFill>
                    <a:schemeClr val="bg1"/>
                  </a:solidFill>
                  <a:latin typeface="Arial Narrow" panose="020B0606020202030204" pitchFamily="34" charset="0"/>
                </a:defRPr>
              </a:lvl1pPr>
              <a:lvl2pPr marL="742950" indent="-285750"/>
              <a:lvl3pPr marL="1143000" indent="-228600"/>
              <a:lvl4pPr marL="1600200" indent="-228600"/>
              <a:lvl5pPr marL="2057400" indent="-228600"/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</a:lvl9pPr>
            </a:lstStyle>
            <a:p>
              <a:r>
                <a:rPr lang="de-CH" altLang="de-DE" sz="1800" dirty="0" smtClean="0"/>
                <a:t>tiefere Steuern</a:t>
              </a:r>
              <a:endParaRPr lang="de-CH" altLang="de-DE" sz="1800" dirty="0"/>
            </a:p>
          </p:txBody>
        </p:sp>
        <p:pic>
          <p:nvPicPr>
            <p:cNvPr id="1026" name="Picture 2" descr="https://www.shn.ch/sites/default/files/styles/np8_full/public/media/2017/11/04/steuern_steuervorlage_hoffmann_2017.jpg?itok=cg7e8L98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837"/>
            <a:stretch/>
          </p:blipFill>
          <p:spPr bwMode="auto">
            <a:xfrm>
              <a:off x="8931488" y="2276871"/>
              <a:ext cx="2880000" cy="1432221"/>
            </a:xfrm>
            <a:prstGeom prst="rect">
              <a:avLst/>
            </a:prstGeom>
            <a:noFill/>
            <a:ln w="3175">
              <a:solidFill>
                <a:schemeClr val="tx1">
                  <a:lumMod val="50000"/>
                  <a:lumOff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2262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feld 13"/>
          <p:cNvSpPr txBox="1"/>
          <p:nvPr/>
        </p:nvSpPr>
        <p:spPr>
          <a:xfrm>
            <a:off x="10121050" y="697459"/>
            <a:ext cx="1677488" cy="234286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0" bIns="36000" rtlCol="0">
            <a:spAutoFit/>
          </a:bodyPr>
          <a:lstStyle>
            <a:defPPr>
              <a:defRPr lang="de-DE"/>
            </a:defPPr>
            <a:lvl1pPr algn="r">
              <a:defRPr sz="1050">
                <a:solidFill>
                  <a:srgbClr val="0070C0"/>
                </a:solidFill>
              </a:defRPr>
            </a:lvl1pPr>
          </a:lstStyle>
          <a:p>
            <a:r>
              <a:rPr lang="de-CH" sz="1000" dirty="0">
                <a:sym typeface="Webdings" panose="05030102010509060703" pitchFamily="18" charset="2"/>
              </a:rPr>
              <a:t> Daniel Preisig</a:t>
            </a:r>
            <a:endParaRPr lang="de-CH" sz="1000" dirty="0"/>
          </a:p>
        </p:txBody>
      </p:sp>
      <p:sp>
        <p:nvSpPr>
          <p:cNvPr id="127" name="Textfeld 126"/>
          <p:cNvSpPr txBox="1"/>
          <p:nvPr/>
        </p:nvSpPr>
        <p:spPr>
          <a:xfrm>
            <a:off x="9110288" y="495860"/>
            <a:ext cx="2678202" cy="226591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0" bIns="36000" rtlCol="0">
            <a:spAutoFit/>
          </a:bodyPr>
          <a:lstStyle>
            <a:defPPr>
              <a:defRPr lang="de-DE"/>
            </a:defPPr>
            <a:lvl1pPr algn="r">
              <a:defRPr sz="1050">
                <a:solidFill>
                  <a:srgbClr val="0070C0"/>
                </a:solidFill>
              </a:defRPr>
            </a:lvl1pPr>
          </a:lstStyle>
          <a:p>
            <a:r>
              <a:rPr lang="de-CH" sz="1000" dirty="0" smtClean="0">
                <a:sym typeface="Wingdings" panose="05000000000000000000" pitchFamily="2" charset="2"/>
              </a:rPr>
              <a:t></a:t>
            </a:r>
            <a:r>
              <a:rPr lang="de-CH" sz="1000" dirty="0" smtClean="0">
                <a:sym typeface="Webdings" panose="05030102010509060703" pitchFamily="18" charset="2"/>
              </a:rPr>
              <a:t> Botschaft, Kap. 3.1.2</a:t>
            </a:r>
            <a:endParaRPr lang="de-CH" sz="1000" dirty="0"/>
          </a:p>
        </p:txBody>
      </p:sp>
      <p:sp>
        <p:nvSpPr>
          <p:cNvPr id="11" name="Textfeld 10"/>
          <p:cNvSpPr txBox="1"/>
          <p:nvPr/>
        </p:nvSpPr>
        <p:spPr>
          <a:xfrm>
            <a:off x="407368" y="980728"/>
            <a:ext cx="907300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Höhere Aufwände werden mit Reserven und Steuererträgen kompensiert</a:t>
            </a:r>
            <a:endParaRPr lang="de-CH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07367" y="1484784"/>
            <a:ext cx="379023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1400" b="1" dirty="0" smtClean="0">
                <a:latin typeface="Arial Narrow" panose="020B0606020202030204" pitchFamily="34" charset="0"/>
              </a:rPr>
              <a:t>Ergebnisbrücke: Vom Budget 2022 zum Budget 2023</a:t>
            </a:r>
            <a:endParaRPr lang="de-CH" sz="1400" b="1" dirty="0">
              <a:latin typeface="Arial Narrow" panose="020B0606020202030204" pitchFamily="34" charset="0"/>
            </a:endParaRPr>
          </a:p>
        </p:txBody>
      </p:sp>
      <p:sp>
        <p:nvSpPr>
          <p:cNvPr id="40" name="Text Box 4"/>
          <p:cNvSpPr txBox="1">
            <a:spLocks noChangeArrowheads="1"/>
          </p:cNvSpPr>
          <p:nvPr/>
        </p:nvSpPr>
        <p:spPr bwMode="auto">
          <a:xfrm>
            <a:off x="8273809" y="1820439"/>
            <a:ext cx="3244218" cy="48244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5000"/>
              </a:lnSpc>
              <a:spcAft>
                <a:spcPts val="1200"/>
              </a:spcAft>
              <a:tabLst>
                <a:tab pos="180975" algn="l"/>
              </a:tabLst>
            </a:pPr>
            <a:r>
              <a:rPr lang="de-DE" sz="1100" b="1" dirty="0" smtClean="0">
                <a:effectLst>
                  <a:glow rad="127000">
                    <a:schemeClr val="bg1"/>
                  </a:glow>
                </a:effectLst>
                <a:sym typeface="Wingdings" panose="05000000000000000000" pitchFamily="2" charset="2"/>
              </a:rPr>
              <a:t></a:t>
            </a:r>
            <a:r>
              <a:rPr lang="de-DE" sz="1100" dirty="0" smtClean="0">
                <a:effectLst>
                  <a:glow rad="127000">
                    <a:schemeClr val="bg1"/>
                  </a:glow>
                </a:effectLst>
                <a:latin typeface="Arial Narrow" panose="020B0606020202030204" pitchFamily="34" charset="0"/>
                <a:sym typeface="Wingdings" panose="05000000000000000000" pitchFamily="2" charset="2"/>
              </a:rPr>
              <a:t>	</a:t>
            </a:r>
            <a:r>
              <a:rPr lang="de-DE" sz="1100" b="1" dirty="0" smtClean="0">
                <a:latin typeface="Arial Narrow" panose="020B0606020202030204" pitchFamily="34" charset="0"/>
                <a:sym typeface="Wingdings" panose="05000000000000000000" pitchFamily="2" charset="2"/>
              </a:rPr>
              <a:t>Personalaufwand: +5.3 </a:t>
            </a:r>
            <a:r>
              <a:rPr lang="de-DE" sz="1100" b="1" dirty="0">
                <a:latin typeface="Arial Narrow" panose="020B0606020202030204" pitchFamily="34" charset="0"/>
                <a:sym typeface="Wingdings" panose="05000000000000000000" pitchFamily="2" charset="2"/>
              </a:rPr>
              <a:t>Mio. </a:t>
            </a:r>
            <a:r>
              <a:rPr lang="de-DE" sz="1100" b="1" dirty="0" smtClean="0">
                <a:latin typeface="Arial Narrow" panose="020B0606020202030204" pitchFamily="34" charset="0"/>
                <a:sym typeface="Wingdings" panose="05000000000000000000" pitchFamily="2" charset="2"/>
              </a:rPr>
              <a:t>Fr.:</a:t>
            </a:r>
            <a:br>
              <a:rPr lang="de-DE" sz="1100" b="1" dirty="0" smtClean="0">
                <a:latin typeface="Arial Narrow" panose="020B0606020202030204" pitchFamily="34" charset="0"/>
                <a:sym typeface="Wingdings" panose="05000000000000000000" pitchFamily="2" charset="2"/>
              </a:rPr>
            </a:br>
            <a:r>
              <a:rPr lang="de-DE" sz="1100" b="1" dirty="0" smtClean="0">
                <a:latin typeface="Arial Narrow" panose="020B0606020202030204" pitchFamily="34" charset="0"/>
                <a:sym typeface="Wingdings" panose="05000000000000000000" pitchFamily="2" charset="2"/>
              </a:rPr>
              <a:t>	</a:t>
            </a:r>
            <a:r>
              <a:rPr lang="de-DE" sz="1100" b="1" dirty="0" smtClean="0">
                <a:latin typeface="Arial Narrow" panose="020B0606020202030204" pitchFamily="34" charset="0"/>
                <a:sym typeface="Wingdings 3" panose="05040102010807070707" pitchFamily="18" charset="2"/>
              </a:rPr>
              <a:t> </a:t>
            </a:r>
            <a:r>
              <a:rPr lang="de-DE" sz="1100" dirty="0">
                <a:latin typeface="Arial Narrow" panose="020B0606020202030204" pitchFamily="34" charset="0"/>
                <a:sym typeface="Wingdings" panose="05000000000000000000" pitchFamily="2" charset="2"/>
              </a:rPr>
              <a:t>Lohnentwicklung </a:t>
            </a:r>
            <a:r>
              <a:rPr lang="de-DE" sz="1100" dirty="0" smtClean="0">
                <a:latin typeface="Arial Narrow" panose="020B0606020202030204" pitchFamily="34" charset="0"/>
                <a:sym typeface="Wingdings" panose="05000000000000000000" pitchFamily="2" charset="2"/>
              </a:rPr>
              <a:t>4.5% </a:t>
            </a:r>
            <a:r>
              <a:rPr lang="de-DE" sz="1100" dirty="0">
                <a:latin typeface="Arial Narrow" panose="020B0606020202030204" pitchFamily="34" charset="0"/>
                <a:sym typeface="Wingdings" panose="05000000000000000000" pitchFamily="2" charset="2"/>
              </a:rPr>
              <a:t>(ohne Lehrpersonen): </a:t>
            </a:r>
            <a:r>
              <a:rPr lang="de-DE" sz="1100" dirty="0" smtClean="0">
                <a:latin typeface="Arial Narrow" panose="020B0606020202030204" pitchFamily="34" charset="0"/>
                <a:sym typeface="Wingdings" panose="05000000000000000000" pitchFamily="2" charset="2"/>
              </a:rPr>
              <a:t>4.1 </a:t>
            </a:r>
            <a:r>
              <a:rPr lang="de-DE" sz="1100" dirty="0">
                <a:latin typeface="Arial Narrow" panose="020B0606020202030204" pitchFamily="34" charset="0"/>
                <a:sym typeface="Wingdings" panose="05000000000000000000" pitchFamily="2" charset="2"/>
              </a:rPr>
              <a:t>Mio. Fr</a:t>
            </a:r>
            <a:r>
              <a:rPr lang="de-DE" sz="1100" dirty="0" smtClean="0">
                <a:latin typeface="Arial Narrow" panose="020B0606020202030204" pitchFamily="34" charset="0"/>
                <a:sym typeface="Wingdings" panose="05000000000000000000" pitchFamily="2" charset="2"/>
              </a:rPr>
              <a:t>.</a:t>
            </a:r>
            <a:br>
              <a:rPr lang="de-DE" sz="1100" dirty="0" smtClean="0">
                <a:latin typeface="Arial Narrow" panose="020B0606020202030204" pitchFamily="34" charset="0"/>
                <a:sym typeface="Wingdings" panose="05000000000000000000" pitchFamily="2" charset="2"/>
              </a:rPr>
            </a:br>
            <a:r>
              <a:rPr lang="de-DE" sz="1100" dirty="0" smtClean="0">
                <a:latin typeface="Arial Narrow" panose="020B0606020202030204" pitchFamily="34" charset="0"/>
                <a:sym typeface="Wingdings" panose="05000000000000000000" pitchFamily="2" charset="2"/>
              </a:rPr>
              <a:t>	</a:t>
            </a:r>
            <a:r>
              <a:rPr lang="de-DE" sz="1100" b="1" dirty="0" smtClean="0">
                <a:latin typeface="Arial Narrow" panose="020B0606020202030204" pitchFamily="34" charset="0"/>
                <a:sym typeface="Wingdings 3" panose="05040102010807070707" pitchFamily="18" charset="2"/>
              </a:rPr>
              <a:t></a:t>
            </a:r>
            <a:r>
              <a:rPr lang="de-DE" sz="1100" dirty="0" smtClean="0">
                <a:latin typeface="Arial Narrow" panose="020B0606020202030204" pitchFamily="34" charset="0"/>
                <a:sym typeface="Wingdings" panose="05000000000000000000" pitchFamily="2" charset="2"/>
              </a:rPr>
              <a:t> </a:t>
            </a:r>
            <a:r>
              <a:rPr lang="de-DE" sz="1100" dirty="0" err="1">
                <a:latin typeface="Arial Narrow" panose="020B0606020202030204" pitchFamily="34" charset="0"/>
                <a:sym typeface="Wingdings" panose="05000000000000000000" pitchFamily="2" charset="2"/>
              </a:rPr>
              <a:t>Pensenmutationen</a:t>
            </a:r>
            <a:r>
              <a:rPr lang="de-DE" sz="1100" dirty="0">
                <a:latin typeface="Arial Narrow" panose="020B0606020202030204" pitchFamily="34" charset="0"/>
                <a:sym typeface="Wingdings" panose="05000000000000000000" pitchFamily="2" charset="2"/>
              </a:rPr>
              <a:t> und andere Effekte: </a:t>
            </a:r>
            <a:r>
              <a:rPr lang="de-DE" sz="1100" dirty="0" smtClean="0">
                <a:latin typeface="Arial Narrow" panose="020B0606020202030204" pitchFamily="34" charset="0"/>
                <a:sym typeface="Wingdings" panose="05000000000000000000" pitchFamily="2" charset="2"/>
              </a:rPr>
              <a:t>1.2 </a:t>
            </a:r>
            <a:r>
              <a:rPr lang="de-DE" sz="1100" dirty="0">
                <a:latin typeface="Arial Narrow" panose="020B0606020202030204" pitchFamily="34" charset="0"/>
                <a:sym typeface="Wingdings" panose="05000000000000000000" pitchFamily="2" charset="2"/>
              </a:rPr>
              <a:t>Mio. Fr</a:t>
            </a:r>
            <a:r>
              <a:rPr lang="de-DE" sz="1100" dirty="0" smtClean="0">
                <a:latin typeface="Arial Narrow" panose="020B0606020202030204" pitchFamily="34" charset="0"/>
                <a:sym typeface="Wingdings" panose="05000000000000000000" pitchFamily="2" charset="2"/>
              </a:rPr>
              <a:t>.</a:t>
            </a:r>
          </a:p>
        </p:txBody>
      </p:sp>
      <p:sp>
        <p:nvSpPr>
          <p:cNvPr id="42" name="Text Box 4"/>
          <p:cNvSpPr txBox="1">
            <a:spLocks noChangeArrowheads="1"/>
          </p:cNvSpPr>
          <p:nvPr/>
        </p:nvSpPr>
        <p:spPr bwMode="auto">
          <a:xfrm>
            <a:off x="8273809" y="2413416"/>
            <a:ext cx="3254266" cy="48244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182563" indent="-182563">
              <a:lnSpc>
                <a:spcPct val="95000"/>
              </a:lnSpc>
              <a:spcAft>
                <a:spcPts val="1200"/>
              </a:spcAft>
              <a:tabLst>
                <a:tab pos="180975" algn="l"/>
              </a:tabLst>
            </a:pPr>
            <a:r>
              <a:rPr lang="de-DE" sz="1100" b="1" dirty="0" smtClean="0">
                <a:effectLst>
                  <a:glow rad="127000">
                    <a:schemeClr val="bg1"/>
                  </a:glow>
                </a:effectLst>
                <a:sym typeface="Wingdings" panose="05000000000000000000" pitchFamily="2" charset="2"/>
              </a:rPr>
              <a:t></a:t>
            </a:r>
            <a:r>
              <a:rPr lang="de-DE" sz="1100" dirty="0" smtClean="0">
                <a:effectLst>
                  <a:glow rad="127000">
                    <a:schemeClr val="bg1"/>
                  </a:glow>
                </a:effectLst>
                <a:latin typeface="Arial Narrow" panose="020B0606020202030204" pitchFamily="34" charset="0"/>
                <a:sym typeface="Wingdings" panose="05000000000000000000" pitchFamily="2" charset="2"/>
              </a:rPr>
              <a:t>	</a:t>
            </a:r>
            <a:r>
              <a:rPr lang="de-DE" sz="1100" b="1" dirty="0" smtClean="0">
                <a:latin typeface="Arial Narrow" panose="020B0606020202030204" pitchFamily="34" charset="0"/>
                <a:sym typeface="Wingdings" panose="05000000000000000000" pitchFamily="2" charset="2"/>
              </a:rPr>
              <a:t>Sachaufwand: +0.9 Mio. Fr.:</a:t>
            </a:r>
            <a:br>
              <a:rPr lang="de-DE" sz="1100" b="1" dirty="0" smtClean="0">
                <a:latin typeface="Arial Narrow" panose="020B0606020202030204" pitchFamily="34" charset="0"/>
                <a:sym typeface="Wingdings" panose="05000000000000000000" pitchFamily="2" charset="2"/>
              </a:rPr>
            </a:br>
            <a:r>
              <a:rPr lang="de-DE" sz="1100" dirty="0" smtClean="0">
                <a:latin typeface="Arial Narrow" panose="020B0606020202030204" pitchFamily="34" charset="0"/>
                <a:sym typeface="Wingdings" panose="05000000000000000000" pitchFamily="2" charset="2"/>
              </a:rPr>
              <a:t>Der Sachaufwand wird praktisch auf Vorjahresniveau eingesetzt (Stabilisierung laufender Aufwand).</a:t>
            </a:r>
            <a:endParaRPr lang="de-DE" sz="1100" dirty="0">
              <a:latin typeface="Arial Narrow" panose="020B0606020202030204" pitchFamily="34" charset="0"/>
            </a:endParaRPr>
          </a:p>
        </p:txBody>
      </p:sp>
      <p:sp>
        <p:nvSpPr>
          <p:cNvPr id="43" name="Text Box 4"/>
          <p:cNvSpPr txBox="1">
            <a:spLocks noChangeArrowheads="1"/>
          </p:cNvSpPr>
          <p:nvPr/>
        </p:nvSpPr>
        <p:spPr bwMode="auto">
          <a:xfrm>
            <a:off x="8273809" y="2978755"/>
            <a:ext cx="3351368" cy="48244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5000"/>
              </a:lnSpc>
              <a:spcAft>
                <a:spcPts val="1200"/>
              </a:spcAft>
              <a:tabLst>
                <a:tab pos="180975" algn="l"/>
                <a:tab pos="358775" algn="l"/>
              </a:tabLst>
            </a:pPr>
            <a:r>
              <a:rPr lang="de-DE" sz="1100" b="1" dirty="0" smtClean="0">
                <a:effectLst>
                  <a:glow rad="127000">
                    <a:schemeClr val="bg1"/>
                  </a:glow>
                </a:effectLst>
                <a:sym typeface="Wingdings" panose="05000000000000000000" pitchFamily="2" charset="2"/>
              </a:rPr>
              <a:t> </a:t>
            </a:r>
            <a:r>
              <a:rPr lang="de-DE" sz="1100" b="1" dirty="0" smtClean="0">
                <a:latin typeface="Arial Narrow" panose="020B0606020202030204" pitchFamily="34" charset="0"/>
                <a:sym typeface="Wingdings" panose="05000000000000000000" pitchFamily="2" charset="2"/>
              </a:rPr>
              <a:t>Wiederaufbau der Abgeltungsreserve Ortsverkehr VBSH:</a:t>
            </a:r>
            <a:r>
              <a:rPr lang="de-DE" sz="1100" b="1" dirty="0">
                <a:latin typeface="Arial Narrow" panose="020B0606020202030204" pitchFamily="34" charset="0"/>
                <a:sym typeface="Wingdings 3" panose="05040102010807070707" pitchFamily="18" charset="2"/>
              </a:rPr>
              <a:t/>
            </a:r>
            <a:br>
              <a:rPr lang="de-DE" sz="1100" b="1" dirty="0">
                <a:latin typeface="Arial Narrow" panose="020B0606020202030204" pitchFamily="34" charset="0"/>
                <a:sym typeface="Wingdings 3" panose="05040102010807070707" pitchFamily="18" charset="2"/>
              </a:rPr>
            </a:br>
            <a:r>
              <a:rPr lang="de-DE" sz="1100" b="1" dirty="0" smtClean="0">
                <a:latin typeface="Arial Narrow" panose="020B0606020202030204" pitchFamily="34" charset="0"/>
                <a:sym typeface="Wingdings 3" panose="05040102010807070707" pitchFamily="18" charset="2"/>
              </a:rPr>
              <a:t>	</a:t>
            </a:r>
            <a:r>
              <a:rPr lang="de-DE" sz="1100" dirty="0" smtClean="0">
                <a:latin typeface="Arial Narrow" panose="020B0606020202030204" pitchFamily="34" charset="0"/>
                <a:sym typeface="Wingdings 3" panose="05040102010807070707" pitchFamily="18" charset="2"/>
              </a:rPr>
              <a:t>Aufbau der Abgeltungsreserve durch </a:t>
            </a:r>
            <a:r>
              <a:rPr lang="de-DE" sz="1100" dirty="0">
                <a:latin typeface="Arial Narrow" panose="020B0606020202030204" pitchFamily="34" charset="0"/>
                <a:sym typeface="Wingdings 3" panose="05040102010807070707" pitchFamily="18" charset="2"/>
              </a:rPr>
              <a:t>G</a:t>
            </a:r>
            <a:r>
              <a:rPr lang="de-DE" sz="1100" dirty="0" smtClean="0">
                <a:latin typeface="Arial Narrow" panose="020B0606020202030204" pitchFamily="34" charset="0"/>
                <a:sym typeface="Wingdings 3" panose="05040102010807070707" pitchFamily="18" charset="2"/>
              </a:rPr>
              <a:t>egenfinanzierung 	aus der Corona-Reserve 5.0 Mio. Fr.</a:t>
            </a:r>
            <a:endParaRPr lang="de-DE" sz="1100" dirty="0">
              <a:latin typeface="Arial Narrow" panose="020B0606020202030204" pitchFamily="34" charset="0"/>
            </a:endParaRPr>
          </a:p>
        </p:txBody>
      </p:sp>
      <p:sp>
        <p:nvSpPr>
          <p:cNvPr id="44" name="Text Box 4"/>
          <p:cNvSpPr txBox="1">
            <a:spLocks noChangeArrowheads="1"/>
          </p:cNvSpPr>
          <p:nvPr/>
        </p:nvSpPr>
        <p:spPr bwMode="auto">
          <a:xfrm>
            <a:off x="8273809" y="3552794"/>
            <a:ext cx="3351368" cy="64325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180975" indent="-180975">
              <a:lnSpc>
                <a:spcPct val="95000"/>
              </a:lnSpc>
              <a:spcAft>
                <a:spcPts val="1200"/>
              </a:spcAft>
              <a:tabLst>
                <a:tab pos="180975" algn="l"/>
              </a:tabLst>
            </a:pPr>
            <a:r>
              <a:rPr lang="de-DE" sz="1100" b="1" dirty="0" smtClean="0">
                <a:sym typeface="Wingdings" panose="05000000000000000000" pitchFamily="2" charset="2"/>
              </a:rPr>
              <a:t> </a:t>
            </a:r>
            <a:r>
              <a:rPr lang="de-DE" sz="1100" b="1" dirty="0" smtClean="0">
                <a:latin typeface="Arial Narrow" panose="020B0606020202030204" pitchFamily="34" charset="0"/>
                <a:sym typeface="Wingdings" panose="05000000000000000000" pitchFamily="2" charset="2"/>
              </a:rPr>
              <a:t>Abgeltung für Ortsverkehr VBSH: +2.7 Mio. Fr.</a:t>
            </a:r>
            <a:r>
              <a:rPr lang="de-DE" sz="1100" b="1" dirty="0" smtClean="0">
                <a:latin typeface="Arial Narrow" panose="020B0606020202030204" pitchFamily="34" charset="0"/>
                <a:sym typeface="Wingdings 3" panose="05040102010807070707" pitchFamily="18" charset="2"/>
              </a:rPr>
              <a:t/>
            </a:r>
            <a:br>
              <a:rPr lang="de-DE" sz="1100" b="1" dirty="0" smtClean="0">
                <a:latin typeface="Arial Narrow" panose="020B0606020202030204" pitchFamily="34" charset="0"/>
                <a:sym typeface="Wingdings 3" panose="05040102010807070707" pitchFamily="18" charset="2"/>
              </a:rPr>
            </a:br>
            <a:r>
              <a:rPr lang="de-DE" sz="1100" dirty="0" smtClean="0">
                <a:latin typeface="Arial Narrow" panose="020B0606020202030204" pitchFamily="34" charset="0"/>
                <a:sym typeface="Wingdings 3" panose="05040102010807070707" pitchFamily="18" charset="2"/>
              </a:rPr>
              <a:t>Die Abgeltung steigt u.a. wegen der Anpassung des Tarifschlüssels Ostwind, steigenden Energiepreisen und höheren Abschreibungen infolge Investitionen</a:t>
            </a:r>
            <a:endParaRPr lang="de-DE" sz="1100" dirty="0">
              <a:latin typeface="Arial Narrow" panose="020B0606020202030204" pitchFamily="34" charset="0"/>
            </a:endParaRPr>
          </a:p>
        </p:txBody>
      </p:sp>
      <p:sp>
        <p:nvSpPr>
          <p:cNvPr id="45" name="Text Box 4"/>
          <p:cNvSpPr txBox="1">
            <a:spLocks noChangeArrowheads="1"/>
          </p:cNvSpPr>
          <p:nvPr/>
        </p:nvSpPr>
        <p:spPr bwMode="auto">
          <a:xfrm>
            <a:off x="8273809" y="4311287"/>
            <a:ext cx="3351368" cy="32162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180975" indent="-180975">
              <a:lnSpc>
                <a:spcPct val="95000"/>
              </a:lnSpc>
              <a:spcAft>
                <a:spcPts val="0"/>
              </a:spcAft>
              <a:tabLst>
                <a:tab pos="180975" algn="l"/>
                <a:tab pos="358775" algn="l"/>
              </a:tabLst>
            </a:pPr>
            <a:r>
              <a:rPr lang="de-DE" sz="1100" b="1" dirty="0" smtClean="0">
                <a:sym typeface="Wingdings" panose="05000000000000000000" pitchFamily="2" charset="2"/>
              </a:rPr>
              <a:t> </a:t>
            </a:r>
            <a:r>
              <a:rPr lang="de-DE" sz="1100" b="1" dirty="0" smtClean="0">
                <a:latin typeface="Arial Narrow" panose="020B0606020202030204" pitchFamily="34" charset="0"/>
                <a:sym typeface="Wingdings" panose="05000000000000000000" pitchFamily="2" charset="2"/>
              </a:rPr>
              <a:t>Ablieferung von SH POWER: +0.2 Mio. Fr.</a:t>
            </a:r>
          </a:p>
          <a:p>
            <a:pPr marL="180975" indent="-180975">
              <a:lnSpc>
                <a:spcPct val="95000"/>
              </a:lnSpc>
              <a:spcAft>
                <a:spcPts val="0"/>
              </a:spcAft>
              <a:tabLst>
                <a:tab pos="180975" algn="l"/>
                <a:tab pos="358775" algn="l"/>
              </a:tabLst>
            </a:pPr>
            <a:r>
              <a:rPr lang="de-DE" sz="1100" dirty="0" smtClean="0">
                <a:latin typeface="Arial Narrow" panose="020B0606020202030204" pitchFamily="34" charset="0"/>
              </a:rPr>
              <a:t>	Die Ablieferung bleibt mit 14.9 Mio. Fr. auf hohem Niveau. </a:t>
            </a:r>
            <a:endParaRPr lang="de-DE" sz="1100" dirty="0">
              <a:latin typeface="Arial Narrow" panose="020B0606020202030204" pitchFamily="34" charset="0"/>
            </a:endParaRPr>
          </a:p>
        </p:txBody>
      </p:sp>
      <p:sp>
        <p:nvSpPr>
          <p:cNvPr id="79" name="Text Box 4"/>
          <p:cNvSpPr txBox="1">
            <a:spLocks noChangeArrowheads="1"/>
          </p:cNvSpPr>
          <p:nvPr/>
        </p:nvSpPr>
        <p:spPr bwMode="auto">
          <a:xfrm>
            <a:off x="8273809" y="5498130"/>
            <a:ext cx="3351368" cy="32162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177800" indent="-177800">
              <a:lnSpc>
                <a:spcPct val="95000"/>
              </a:lnSpc>
              <a:spcAft>
                <a:spcPts val="1200"/>
              </a:spcAft>
              <a:tabLst>
                <a:tab pos="180975" algn="l"/>
              </a:tabLst>
            </a:pPr>
            <a:r>
              <a:rPr lang="de-DE" sz="1100" b="1" dirty="0" smtClean="0">
                <a:latin typeface="Arial Narrow" panose="020B0606020202030204" pitchFamily="34" charset="0"/>
                <a:sym typeface="Wingdings" panose="05000000000000000000" pitchFamily="2" charset="2"/>
              </a:rPr>
              <a:t>	Steuern natürliche Personen -1.0 Mio. Fr.:</a:t>
            </a:r>
            <a:r>
              <a:rPr lang="de-DE" sz="1400" b="1" dirty="0">
                <a:latin typeface="Arial Narrow" panose="020B0606020202030204" pitchFamily="34" charset="0"/>
                <a:sym typeface="Wingdings" panose="05000000000000000000" pitchFamily="2" charset="2"/>
              </a:rPr>
              <a:t/>
            </a:r>
            <a:br>
              <a:rPr lang="de-DE" sz="1400" b="1" dirty="0">
                <a:latin typeface="Arial Narrow" panose="020B0606020202030204" pitchFamily="34" charset="0"/>
                <a:sym typeface="Wingdings" panose="05000000000000000000" pitchFamily="2" charset="2"/>
              </a:rPr>
            </a:br>
            <a:r>
              <a:rPr lang="de-DE" sz="1100" dirty="0" smtClean="0">
                <a:latin typeface="Arial Narrow" panose="020B0606020202030204" pitchFamily="34" charset="0"/>
                <a:sym typeface="Wingdings 3" panose="05040102010807070707" pitchFamily="18" charset="2"/>
              </a:rPr>
              <a:t>Senkung </a:t>
            </a:r>
            <a:r>
              <a:rPr lang="de-DE" sz="1100" dirty="0" err="1" smtClean="0">
                <a:latin typeface="Arial Narrow" panose="020B0606020202030204" pitchFamily="34" charset="0"/>
                <a:sym typeface="Wingdings 3" panose="05040102010807070707" pitchFamily="18" charset="2"/>
              </a:rPr>
              <a:t>Steuerfuss</a:t>
            </a:r>
            <a:r>
              <a:rPr lang="de-DE" sz="1100" dirty="0" smtClean="0">
                <a:latin typeface="Arial Narrow" panose="020B0606020202030204" pitchFamily="34" charset="0"/>
                <a:sym typeface="Wingdings 3" panose="05040102010807070707" pitchFamily="18" charset="2"/>
              </a:rPr>
              <a:t> von 93% auf 92%.</a:t>
            </a:r>
            <a:endParaRPr lang="de-DE" sz="1100" dirty="0" smtClean="0">
              <a:latin typeface="Arial Narrow" panose="020B0606020202030204" pitchFamily="34" charset="0"/>
              <a:sym typeface="Wingdings" panose="05000000000000000000" pitchFamily="2" charset="2"/>
            </a:endParaRPr>
          </a:p>
        </p:txBody>
      </p:sp>
      <p:sp>
        <p:nvSpPr>
          <p:cNvPr id="97" name="Text Box 4"/>
          <p:cNvSpPr txBox="1">
            <a:spLocks noChangeArrowheads="1"/>
          </p:cNvSpPr>
          <p:nvPr/>
        </p:nvSpPr>
        <p:spPr bwMode="auto">
          <a:xfrm>
            <a:off x="8273809" y="4782869"/>
            <a:ext cx="3393607" cy="64325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177800" indent="-177800">
              <a:lnSpc>
                <a:spcPct val="95000"/>
              </a:lnSpc>
              <a:spcAft>
                <a:spcPts val="0"/>
              </a:spcAft>
              <a:tabLst>
                <a:tab pos="180975" algn="l"/>
                <a:tab pos="358775" algn="l"/>
              </a:tabLst>
            </a:pPr>
            <a:r>
              <a:rPr lang="de-DE" sz="1100" b="1" dirty="0" smtClean="0">
                <a:effectLst>
                  <a:glow rad="127000">
                    <a:schemeClr val="bg1"/>
                  </a:glow>
                </a:effectLst>
                <a:sym typeface="Wingdings" panose="05000000000000000000" pitchFamily="2" charset="2"/>
              </a:rPr>
              <a:t></a:t>
            </a:r>
            <a:r>
              <a:rPr lang="de-DE" sz="1100" dirty="0" smtClean="0">
                <a:effectLst>
                  <a:glow rad="127000">
                    <a:schemeClr val="bg1"/>
                  </a:glow>
                </a:effectLst>
                <a:latin typeface="Arial Narrow" panose="020B0606020202030204" pitchFamily="34" charset="0"/>
                <a:sym typeface="Wingdings" panose="05000000000000000000" pitchFamily="2" charset="2"/>
              </a:rPr>
              <a:t>	</a:t>
            </a:r>
            <a:r>
              <a:rPr lang="de-DE" sz="1100" b="1" dirty="0">
                <a:latin typeface="Arial Narrow" panose="020B0606020202030204" pitchFamily="34" charset="0"/>
                <a:sym typeface="Wingdings" panose="05000000000000000000" pitchFamily="2" charset="2"/>
              </a:rPr>
              <a:t>E</a:t>
            </a:r>
            <a:r>
              <a:rPr lang="de-DE" sz="1100" b="1" dirty="0" smtClean="0">
                <a:latin typeface="Arial Narrow" panose="020B0606020202030204" pitchFamily="34" charset="0"/>
                <a:sym typeface="Wingdings" panose="05000000000000000000" pitchFamily="2" charset="2"/>
              </a:rPr>
              <a:t>inmalige Rückzahlung KSD: 1.8 Mio. Fr</a:t>
            </a:r>
            <a:br>
              <a:rPr lang="de-DE" sz="1100" b="1" dirty="0" smtClean="0">
                <a:latin typeface="Arial Narrow" panose="020B0606020202030204" pitchFamily="34" charset="0"/>
                <a:sym typeface="Wingdings" panose="05000000000000000000" pitchFamily="2" charset="2"/>
              </a:rPr>
            </a:br>
            <a:r>
              <a:rPr lang="de-DE" sz="1100" dirty="0" smtClean="0">
                <a:latin typeface="Arial Narrow" panose="020B0606020202030204" pitchFamily="34" charset="0"/>
                <a:sym typeface="Wingdings" panose="05000000000000000000" pitchFamily="2" charset="2"/>
              </a:rPr>
              <a:t>	Durch die Umwandlung der bisher gemeinsamen Dienststelle in eine unselbständige kantonale Anstalt erhält die Stadt ihre Anteile zurück.</a:t>
            </a:r>
            <a:endParaRPr lang="de-DE" sz="1100" dirty="0">
              <a:latin typeface="Arial Narrow" panose="020B0606020202030204" pitchFamily="34" charset="0"/>
            </a:endParaRPr>
          </a:p>
        </p:txBody>
      </p:sp>
      <p:sp>
        <p:nvSpPr>
          <p:cNvPr id="38" name="Text Box 4"/>
          <p:cNvSpPr txBox="1">
            <a:spLocks noChangeArrowheads="1"/>
          </p:cNvSpPr>
          <p:nvPr/>
        </p:nvSpPr>
        <p:spPr bwMode="auto">
          <a:xfrm>
            <a:off x="8273809" y="6292523"/>
            <a:ext cx="3510823" cy="16081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180975" indent="-180975">
              <a:lnSpc>
                <a:spcPct val="95000"/>
              </a:lnSpc>
              <a:spcAft>
                <a:spcPts val="1200"/>
              </a:spcAft>
              <a:tabLst>
                <a:tab pos="180975" algn="l"/>
                <a:tab pos="358775" algn="l"/>
              </a:tabLst>
            </a:pPr>
            <a:r>
              <a:rPr lang="de-DE" sz="1100" b="1" dirty="0" smtClean="0">
                <a:latin typeface="Arial Narrow" panose="020B0606020202030204" pitchFamily="34" charset="0"/>
                <a:sym typeface="Wingdings" panose="05000000000000000000" pitchFamily="2" charset="2"/>
              </a:rPr>
              <a:t>	Entnahme aus Corona- und Klimareserven: 1.4 Mio. Fr.</a:t>
            </a:r>
            <a:endParaRPr lang="de-DE" sz="1100" dirty="0">
              <a:latin typeface="Arial Narrow" panose="020B0606020202030204" pitchFamily="34" charset="0"/>
            </a:endParaRPr>
          </a:p>
        </p:txBody>
      </p:sp>
      <p:graphicFrame>
        <p:nvGraphicFramePr>
          <p:cNvPr id="25" name="Diagramm 24"/>
          <p:cNvGraphicFramePr/>
          <p:nvPr>
            <p:extLst>
              <p:ext uri="{D42A27DB-BD31-4B8C-83A1-F6EECF244321}">
                <p14:modId xmlns:p14="http://schemas.microsoft.com/office/powerpoint/2010/main" val="784143335"/>
              </p:ext>
            </p:extLst>
          </p:nvPr>
        </p:nvGraphicFramePr>
        <p:xfrm>
          <a:off x="407367" y="1934688"/>
          <a:ext cx="6918171" cy="45906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7" name="Rechteck 26"/>
          <p:cNvSpPr/>
          <p:nvPr/>
        </p:nvSpPr>
        <p:spPr>
          <a:xfrm>
            <a:off x="5389483" y="2458336"/>
            <a:ext cx="452388" cy="1162800"/>
          </a:xfrm>
          <a:prstGeom prst="rect">
            <a:avLst/>
          </a:prstGeom>
          <a:gradFill>
            <a:gsLst>
              <a:gs pos="0">
                <a:srgbClr val="006600"/>
              </a:gs>
              <a:gs pos="100000">
                <a:srgbClr val="00B050"/>
              </a:gs>
            </a:gsLst>
            <a:lin ang="16200000" scaled="0"/>
          </a:gra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450215" algn="ctr">
              <a:spcBef>
                <a:spcPts val="300"/>
              </a:spcBef>
              <a:spcAft>
                <a:spcPts val="600"/>
              </a:spcAft>
            </a:pPr>
            <a:endParaRPr lang="de-CH" sz="11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hteck 28"/>
          <p:cNvSpPr/>
          <p:nvPr/>
        </p:nvSpPr>
        <p:spPr>
          <a:xfrm>
            <a:off x="5886382" y="2460887"/>
            <a:ext cx="418432" cy="157939"/>
          </a:xfrm>
          <a:prstGeom prst="rect">
            <a:avLst/>
          </a:prstGeom>
          <a:gradFill>
            <a:gsLst>
              <a:gs pos="0">
                <a:srgbClr val="C00000"/>
              </a:gs>
              <a:gs pos="100000">
                <a:srgbClr val="FF0000"/>
              </a:gs>
            </a:gsLst>
            <a:lin ang="16200000" scaled="0"/>
          </a:gra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450215" algn="ctr">
              <a:spcBef>
                <a:spcPts val="300"/>
              </a:spcBef>
              <a:spcAft>
                <a:spcPts val="0"/>
              </a:spcAft>
            </a:pPr>
            <a:endParaRPr lang="de-CH" sz="11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Text Box 4"/>
          <p:cNvSpPr txBox="1">
            <a:spLocks noChangeArrowheads="1"/>
          </p:cNvSpPr>
          <p:nvPr/>
        </p:nvSpPr>
        <p:spPr bwMode="auto">
          <a:xfrm>
            <a:off x="1723052" y="2664869"/>
            <a:ext cx="172834" cy="16081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180975" indent="-180975" algn="ctr">
              <a:lnSpc>
                <a:spcPct val="95000"/>
              </a:lnSpc>
              <a:spcAft>
                <a:spcPts val="1200"/>
              </a:spcAft>
              <a:tabLst>
                <a:tab pos="180975" algn="l"/>
              </a:tabLst>
            </a:pPr>
            <a:r>
              <a:rPr lang="de-DE" sz="1100" b="1" dirty="0" smtClean="0">
                <a:effectLst>
                  <a:glow rad="127000">
                    <a:schemeClr val="bg1"/>
                  </a:glow>
                </a:effectLst>
                <a:sym typeface="Wingdings" panose="05000000000000000000" pitchFamily="2" charset="2"/>
              </a:rPr>
              <a:t></a:t>
            </a:r>
            <a:endParaRPr lang="de-DE" sz="1100" dirty="0">
              <a:effectLst>
                <a:glow rad="127000">
                  <a:schemeClr val="bg1"/>
                </a:glow>
              </a:effectLst>
              <a:latin typeface="Arial Narrow" panose="020B0606020202030204" pitchFamily="34" charset="0"/>
            </a:endParaRPr>
          </a:p>
        </p:txBody>
      </p:sp>
      <p:sp>
        <p:nvSpPr>
          <p:cNvPr id="87" name="Geschweifte Klammer links 86"/>
          <p:cNvSpPr/>
          <p:nvPr/>
        </p:nvSpPr>
        <p:spPr>
          <a:xfrm rot="5400000">
            <a:off x="2903115" y="2870878"/>
            <a:ext cx="191521" cy="936000"/>
          </a:xfrm>
          <a:prstGeom prst="leftBrac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96" name="Text Box 4"/>
          <p:cNvSpPr txBox="1">
            <a:spLocks noChangeArrowheads="1"/>
          </p:cNvSpPr>
          <p:nvPr/>
        </p:nvSpPr>
        <p:spPr bwMode="auto">
          <a:xfrm>
            <a:off x="2210623" y="3158255"/>
            <a:ext cx="172834" cy="16081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180975" indent="-180975" algn="ctr">
              <a:lnSpc>
                <a:spcPct val="95000"/>
              </a:lnSpc>
              <a:spcAft>
                <a:spcPts val="1200"/>
              </a:spcAft>
              <a:tabLst>
                <a:tab pos="180975" algn="l"/>
              </a:tabLst>
            </a:pPr>
            <a:r>
              <a:rPr lang="de-DE" sz="1100" b="1" dirty="0" smtClean="0">
                <a:effectLst>
                  <a:glow rad="127000">
                    <a:schemeClr val="bg1"/>
                  </a:glow>
                </a:effectLst>
                <a:sym typeface="Wingdings" panose="05000000000000000000" pitchFamily="2" charset="2"/>
              </a:rPr>
              <a:t></a:t>
            </a:r>
            <a:endParaRPr lang="de-DE" sz="1100" dirty="0">
              <a:effectLst>
                <a:glow rad="127000">
                  <a:schemeClr val="bg1"/>
                </a:glow>
              </a:effectLst>
              <a:latin typeface="Arial Narrow" panose="020B0606020202030204" pitchFamily="34" charset="0"/>
            </a:endParaRPr>
          </a:p>
        </p:txBody>
      </p:sp>
      <p:sp>
        <p:nvSpPr>
          <p:cNvPr id="82" name="Text Box 4"/>
          <p:cNvSpPr txBox="1">
            <a:spLocks noChangeArrowheads="1"/>
          </p:cNvSpPr>
          <p:nvPr/>
        </p:nvSpPr>
        <p:spPr bwMode="auto">
          <a:xfrm>
            <a:off x="2914116" y="3062538"/>
            <a:ext cx="172834" cy="16081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180975" indent="-180975" algn="ctr">
              <a:lnSpc>
                <a:spcPct val="95000"/>
              </a:lnSpc>
              <a:spcAft>
                <a:spcPts val="1200"/>
              </a:spcAft>
              <a:tabLst>
                <a:tab pos="180975" algn="l"/>
              </a:tabLst>
            </a:pPr>
            <a:r>
              <a:rPr lang="de-DE" sz="1100" b="1" dirty="0" smtClean="0">
                <a:effectLst>
                  <a:glow rad="127000">
                    <a:schemeClr val="bg1"/>
                  </a:glow>
                </a:effectLst>
                <a:sym typeface="Wingdings" panose="05000000000000000000" pitchFamily="2" charset="2"/>
              </a:rPr>
              <a:t></a:t>
            </a:r>
            <a:endParaRPr lang="de-DE" sz="1100" dirty="0">
              <a:effectLst>
                <a:glow rad="127000">
                  <a:schemeClr val="bg1"/>
                </a:glow>
              </a:effectLst>
              <a:latin typeface="Arial Narrow" panose="020B0606020202030204" pitchFamily="34" charset="0"/>
            </a:endParaRPr>
          </a:p>
        </p:txBody>
      </p:sp>
      <p:sp>
        <p:nvSpPr>
          <p:cNvPr id="83" name="Text Box 4"/>
          <p:cNvSpPr txBox="1">
            <a:spLocks noChangeArrowheads="1"/>
          </p:cNvSpPr>
          <p:nvPr/>
        </p:nvSpPr>
        <p:spPr bwMode="auto">
          <a:xfrm>
            <a:off x="3626519" y="3254217"/>
            <a:ext cx="172834" cy="16081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180975" indent="-180975" algn="ctr">
              <a:lnSpc>
                <a:spcPct val="95000"/>
              </a:lnSpc>
              <a:spcAft>
                <a:spcPts val="1200"/>
              </a:spcAft>
              <a:tabLst>
                <a:tab pos="180975" algn="l"/>
              </a:tabLst>
            </a:pPr>
            <a:r>
              <a:rPr lang="de-DE" sz="1100" b="1" dirty="0" smtClean="0">
                <a:effectLst>
                  <a:glow rad="127000">
                    <a:schemeClr val="bg1"/>
                  </a:glow>
                </a:effectLst>
                <a:sym typeface="Wingdings" panose="05000000000000000000" pitchFamily="2" charset="2"/>
              </a:rPr>
              <a:t></a:t>
            </a:r>
            <a:endParaRPr lang="de-DE" sz="1100" dirty="0">
              <a:effectLst>
                <a:glow rad="127000">
                  <a:schemeClr val="bg1"/>
                </a:glow>
              </a:effectLst>
              <a:latin typeface="Arial Narrow" panose="020B0606020202030204" pitchFamily="34" charset="0"/>
            </a:endParaRPr>
          </a:p>
        </p:txBody>
      </p:sp>
      <p:sp>
        <p:nvSpPr>
          <p:cNvPr id="85" name="Text Box 4"/>
          <p:cNvSpPr txBox="1">
            <a:spLocks noChangeArrowheads="1"/>
          </p:cNvSpPr>
          <p:nvPr/>
        </p:nvSpPr>
        <p:spPr bwMode="auto">
          <a:xfrm>
            <a:off x="4102426" y="3442014"/>
            <a:ext cx="172834" cy="16081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180975" indent="-180975" algn="ctr">
              <a:lnSpc>
                <a:spcPct val="95000"/>
              </a:lnSpc>
              <a:spcAft>
                <a:spcPts val="1200"/>
              </a:spcAft>
              <a:tabLst>
                <a:tab pos="180975" algn="l"/>
              </a:tabLst>
            </a:pPr>
            <a:r>
              <a:rPr lang="de-DE" sz="1100" b="1" dirty="0" smtClean="0">
                <a:effectLst>
                  <a:glow rad="127000">
                    <a:schemeClr val="bg1"/>
                  </a:glow>
                </a:effectLst>
                <a:sym typeface="Wingdings" panose="05000000000000000000" pitchFamily="2" charset="2"/>
              </a:rPr>
              <a:t></a:t>
            </a:r>
            <a:endParaRPr lang="de-DE" sz="1100" dirty="0">
              <a:effectLst>
                <a:glow rad="127000">
                  <a:schemeClr val="bg1"/>
                </a:glow>
              </a:effectLst>
              <a:latin typeface="Arial Narrow" panose="020B0606020202030204" pitchFamily="34" charset="0"/>
            </a:endParaRPr>
          </a:p>
        </p:txBody>
      </p:sp>
      <p:sp>
        <p:nvSpPr>
          <p:cNvPr id="86" name="Text Box 4"/>
          <p:cNvSpPr txBox="1">
            <a:spLocks noChangeArrowheads="1"/>
          </p:cNvSpPr>
          <p:nvPr/>
        </p:nvSpPr>
        <p:spPr bwMode="auto">
          <a:xfrm>
            <a:off x="4574961" y="3312861"/>
            <a:ext cx="172834" cy="16081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180975" indent="-180975" algn="ctr">
              <a:lnSpc>
                <a:spcPct val="95000"/>
              </a:lnSpc>
              <a:spcAft>
                <a:spcPts val="1200"/>
              </a:spcAft>
              <a:tabLst>
                <a:tab pos="180975" algn="l"/>
              </a:tabLst>
            </a:pPr>
            <a:r>
              <a:rPr lang="de-DE" sz="1100" b="1" dirty="0" smtClean="0">
                <a:effectLst>
                  <a:glow rad="127000">
                    <a:schemeClr val="bg1"/>
                  </a:glow>
                </a:effectLst>
                <a:sym typeface="Wingdings" panose="05000000000000000000" pitchFamily="2" charset="2"/>
              </a:rPr>
              <a:t></a:t>
            </a:r>
            <a:endParaRPr lang="de-DE" sz="1100" dirty="0">
              <a:effectLst>
                <a:glow rad="127000">
                  <a:schemeClr val="bg1"/>
                </a:glow>
              </a:effectLst>
              <a:latin typeface="Arial Narrow" panose="020B0606020202030204" pitchFamily="34" charset="0"/>
            </a:endParaRPr>
          </a:p>
        </p:txBody>
      </p:sp>
      <p:sp>
        <p:nvSpPr>
          <p:cNvPr id="88" name="Text Box 4"/>
          <p:cNvSpPr txBox="1">
            <a:spLocks noChangeArrowheads="1"/>
          </p:cNvSpPr>
          <p:nvPr/>
        </p:nvSpPr>
        <p:spPr bwMode="auto">
          <a:xfrm>
            <a:off x="5046125" y="3294779"/>
            <a:ext cx="172834" cy="16081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180975" indent="-180975" algn="ctr">
              <a:lnSpc>
                <a:spcPct val="95000"/>
              </a:lnSpc>
              <a:spcAft>
                <a:spcPts val="1200"/>
              </a:spcAft>
              <a:tabLst>
                <a:tab pos="180975" algn="l"/>
              </a:tabLst>
            </a:pPr>
            <a:r>
              <a:rPr lang="de-DE" sz="1100" b="1" dirty="0" smtClean="0">
                <a:effectLst>
                  <a:glow rad="127000">
                    <a:schemeClr val="bg1"/>
                  </a:glow>
                </a:effectLst>
                <a:sym typeface="Wingdings" panose="05000000000000000000" pitchFamily="2" charset="2"/>
              </a:rPr>
              <a:t></a:t>
            </a:r>
            <a:endParaRPr lang="de-DE" sz="1100" dirty="0">
              <a:effectLst>
                <a:glow rad="127000">
                  <a:schemeClr val="bg1"/>
                </a:glow>
              </a:effectLst>
              <a:latin typeface="Arial Narrow" panose="020B0606020202030204" pitchFamily="34" charset="0"/>
            </a:endParaRPr>
          </a:p>
        </p:txBody>
      </p:sp>
      <p:sp>
        <p:nvSpPr>
          <p:cNvPr id="34" name="Textfeld 1152"/>
          <p:cNvSpPr txBox="1">
            <a:spLocks/>
          </p:cNvSpPr>
          <p:nvPr/>
        </p:nvSpPr>
        <p:spPr>
          <a:xfrm rot="10800000" flipH="1" flipV="1">
            <a:off x="5916641" y="2232220"/>
            <a:ext cx="342900" cy="328859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600"/>
              </a:spcAft>
            </a:pPr>
            <a:r>
              <a:rPr lang="de-CH" sz="1200" b="1" dirty="0">
                <a:effectLst>
                  <a:glow rad="63500">
                    <a:schemeClr val="bg1"/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  <a:cs typeface="Wingdings" panose="05000000000000000000" pitchFamily="2" charset="2"/>
                <a:sym typeface="Wingdings" panose="05000000000000000000" pitchFamily="2" charset="2"/>
              </a:rPr>
              <a:t></a:t>
            </a:r>
            <a:endParaRPr lang="de-CH" sz="11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feld 1152"/>
          <p:cNvSpPr txBox="1">
            <a:spLocks/>
          </p:cNvSpPr>
          <p:nvPr/>
        </p:nvSpPr>
        <p:spPr>
          <a:xfrm rot="10800000" flipH="1" flipV="1">
            <a:off x="5408692" y="2226139"/>
            <a:ext cx="342900" cy="33337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600"/>
              </a:spcAft>
            </a:pPr>
            <a:r>
              <a:rPr lang="de-CH" sz="1200" b="1" dirty="0">
                <a:effectLst>
                  <a:glow rad="63500">
                    <a:schemeClr val="bg1"/>
                  </a:glow>
                </a:effectLst>
                <a:latin typeface="Wingdings" panose="05000000000000000000" pitchFamily="2" charset="2"/>
                <a:ea typeface="Times New Roman" panose="02020603050405020304" pitchFamily="18" charset="0"/>
                <a:cs typeface="Wingdings" panose="05000000000000000000" pitchFamily="2" charset="2"/>
              </a:rPr>
              <a:t></a:t>
            </a:r>
            <a:endParaRPr lang="de-CH" sz="11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5924467" y="2424440"/>
            <a:ext cx="452388" cy="230832"/>
          </a:xfrm>
          <a:prstGeom prst="rect">
            <a:avLst/>
          </a:prstGeom>
          <a:noFill/>
          <a:effectLst>
            <a:glow rad="127000">
              <a:schemeClr val="bg1"/>
            </a:glow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de-DE" sz="900" b="1" dirty="0" smtClean="0">
                <a:effectLst>
                  <a:glow rad="127000">
                    <a:schemeClr val="bg1"/>
                  </a:glow>
                </a:effectLst>
                <a:latin typeface="Arial Narrow" panose="020B0606020202030204" pitchFamily="34" charset="0"/>
              </a:rPr>
              <a:t>-1.4</a:t>
            </a:r>
            <a:endParaRPr lang="de-CH" sz="900" b="1" dirty="0">
              <a:effectLst>
                <a:glow rad="127000">
                  <a:schemeClr val="bg1"/>
                </a:glow>
              </a:effectLst>
              <a:latin typeface="Arial Narrow" panose="020B0606020202030204" pitchFamily="34" charset="0"/>
            </a:endParaRPr>
          </a:p>
        </p:txBody>
      </p:sp>
      <p:sp>
        <p:nvSpPr>
          <p:cNvPr id="37" name="Text Box 4"/>
          <p:cNvSpPr txBox="1">
            <a:spLocks noChangeArrowheads="1"/>
          </p:cNvSpPr>
          <p:nvPr/>
        </p:nvSpPr>
        <p:spPr bwMode="auto">
          <a:xfrm>
            <a:off x="8273809" y="5887987"/>
            <a:ext cx="3351368" cy="32162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5000"/>
              </a:lnSpc>
              <a:spcAft>
                <a:spcPts val="1200"/>
              </a:spcAft>
              <a:tabLst>
                <a:tab pos="180975" algn="l"/>
              </a:tabLst>
            </a:pPr>
            <a:r>
              <a:rPr lang="de-DE" sz="1100" b="1" dirty="0" smtClean="0">
                <a:effectLst>
                  <a:glow rad="127000">
                    <a:schemeClr val="bg1"/>
                  </a:glow>
                </a:effectLst>
                <a:latin typeface="Arial Narrow" panose="020B0606020202030204" pitchFamily="34" charset="0"/>
                <a:sym typeface="Wingdings" panose="05000000000000000000" pitchFamily="2" charset="2"/>
              </a:rPr>
              <a:t></a:t>
            </a:r>
            <a:r>
              <a:rPr lang="de-DE" sz="1100" dirty="0">
                <a:effectLst>
                  <a:glow rad="127000">
                    <a:schemeClr val="bg1"/>
                  </a:glow>
                </a:effectLst>
                <a:latin typeface="Arial Narrow" panose="020B0606020202030204" pitchFamily="34" charset="0"/>
                <a:sym typeface="Wingdings" panose="05000000000000000000" pitchFamily="2" charset="2"/>
              </a:rPr>
              <a:t>	</a:t>
            </a:r>
            <a:r>
              <a:rPr lang="de-DE" sz="1100" b="1" dirty="0" smtClean="0">
                <a:latin typeface="Arial Narrow" panose="020B0606020202030204" pitchFamily="34" charset="0"/>
                <a:sym typeface="Wingdings" panose="05000000000000000000" pitchFamily="2" charset="2"/>
              </a:rPr>
              <a:t>Unternehmenssteuern +11.0 Mio. Fr.:</a:t>
            </a:r>
            <a:r>
              <a:rPr lang="de-DE" sz="1100" b="1" dirty="0">
                <a:latin typeface="Arial Narrow" panose="020B0606020202030204" pitchFamily="34" charset="0"/>
                <a:sym typeface="Wingdings" panose="05000000000000000000" pitchFamily="2" charset="2"/>
              </a:rPr>
              <a:t/>
            </a:r>
            <a:br>
              <a:rPr lang="de-DE" sz="1100" b="1" dirty="0">
                <a:latin typeface="Arial Narrow" panose="020B0606020202030204" pitchFamily="34" charset="0"/>
                <a:sym typeface="Wingdings" panose="05000000000000000000" pitchFamily="2" charset="2"/>
              </a:rPr>
            </a:br>
            <a:r>
              <a:rPr lang="de-DE" sz="1100" b="1" dirty="0">
                <a:latin typeface="Arial Narrow" panose="020B0606020202030204" pitchFamily="34" charset="0"/>
                <a:sym typeface="Wingdings" panose="05000000000000000000" pitchFamily="2" charset="2"/>
              </a:rPr>
              <a:t>	</a:t>
            </a:r>
            <a:r>
              <a:rPr lang="de-DE" sz="1100" dirty="0">
                <a:latin typeface="Arial Narrow" panose="020B0606020202030204" pitchFamily="34" charset="0"/>
                <a:sym typeface="Wingdings" panose="05000000000000000000" pitchFamily="2" charset="2"/>
              </a:rPr>
              <a:t>B</a:t>
            </a:r>
            <a:r>
              <a:rPr lang="de-DE" sz="1100" dirty="0" smtClean="0">
                <a:latin typeface="Arial Narrow" panose="020B0606020202030204" pitchFamily="34" charset="0"/>
                <a:sym typeface="Wingdings" panose="05000000000000000000" pitchFamily="2" charset="2"/>
              </a:rPr>
              <a:t>asierend auf der guten Prognose 2022</a:t>
            </a:r>
            <a:endParaRPr lang="de-DE" sz="1100" dirty="0">
              <a:latin typeface="Arial Narrow" panose="020B0606020202030204" pitchFamily="34" charset="0"/>
              <a:sym typeface="Wingdings" panose="05000000000000000000" pitchFamily="2" charset="2"/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5429667" y="2910136"/>
            <a:ext cx="452388" cy="230832"/>
          </a:xfrm>
          <a:prstGeom prst="rect">
            <a:avLst/>
          </a:prstGeom>
          <a:noFill/>
          <a:effectLst>
            <a:glow rad="127000">
              <a:schemeClr val="bg1"/>
            </a:glow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de-DE" sz="900" b="1" dirty="0" smtClean="0">
                <a:effectLst>
                  <a:glow rad="127000">
                    <a:schemeClr val="bg1"/>
                  </a:glow>
                </a:effectLst>
                <a:latin typeface="Arial Narrow" panose="020B0606020202030204" pitchFamily="34" charset="0"/>
              </a:rPr>
              <a:t>11.0</a:t>
            </a:r>
          </a:p>
        </p:txBody>
      </p:sp>
      <p:sp>
        <p:nvSpPr>
          <p:cNvPr id="33" name="Text Box 4"/>
          <p:cNvSpPr txBox="1">
            <a:spLocks noChangeArrowheads="1"/>
          </p:cNvSpPr>
          <p:nvPr/>
        </p:nvSpPr>
        <p:spPr bwMode="auto">
          <a:xfrm>
            <a:off x="777732" y="6444936"/>
            <a:ext cx="3510823" cy="131574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180975" indent="-180975">
              <a:lnSpc>
                <a:spcPct val="95000"/>
              </a:lnSpc>
              <a:spcAft>
                <a:spcPts val="1200"/>
              </a:spcAft>
              <a:tabLst>
                <a:tab pos="180975" algn="l"/>
                <a:tab pos="358775" algn="l"/>
              </a:tabLst>
            </a:pPr>
            <a:r>
              <a:rPr lang="de-DE" sz="900" dirty="0" smtClean="0">
                <a:latin typeface="Arial Narrow" panose="020B0606020202030204" pitchFamily="34" charset="0"/>
              </a:rPr>
              <a:t>* ohne buchhalterische Verschiebungen (siehe Folie 5)</a:t>
            </a:r>
            <a:endParaRPr lang="de-DE" sz="9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63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Abbilung 3: Abweichungsanalyse Aufwand, Budgetjahr 2021 und 2022 im Verlgleich"/>
          <p:cNvGraphicFramePr/>
          <p:nvPr>
            <p:extLst>
              <p:ext uri="{D42A27DB-BD31-4B8C-83A1-F6EECF244321}">
                <p14:modId xmlns:p14="http://schemas.microsoft.com/office/powerpoint/2010/main" val="341070677"/>
              </p:ext>
            </p:extLst>
          </p:nvPr>
        </p:nvGraphicFramePr>
        <p:xfrm>
          <a:off x="426014" y="2017234"/>
          <a:ext cx="6750105" cy="42920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feld 13"/>
          <p:cNvSpPr txBox="1"/>
          <p:nvPr/>
        </p:nvSpPr>
        <p:spPr>
          <a:xfrm>
            <a:off x="10121050" y="697459"/>
            <a:ext cx="1677488" cy="234286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0" bIns="36000" rtlCol="0">
            <a:spAutoFit/>
          </a:bodyPr>
          <a:lstStyle>
            <a:defPPr>
              <a:defRPr lang="de-DE"/>
            </a:defPPr>
            <a:lvl1pPr algn="r">
              <a:defRPr sz="1050">
                <a:solidFill>
                  <a:srgbClr val="0070C0"/>
                </a:solidFill>
              </a:defRPr>
            </a:lvl1pPr>
          </a:lstStyle>
          <a:p>
            <a:r>
              <a:rPr lang="de-CH" sz="1000" dirty="0">
                <a:sym typeface="Webdings" panose="05030102010509060703" pitchFamily="18" charset="2"/>
              </a:rPr>
              <a:t> </a:t>
            </a:r>
            <a:r>
              <a:rPr lang="de-CH" sz="1000" dirty="0" smtClean="0">
                <a:sym typeface="Webdings" panose="05030102010509060703" pitchFamily="18" charset="2"/>
              </a:rPr>
              <a:t>Ralph Kolb</a:t>
            </a:r>
            <a:endParaRPr lang="de-CH" sz="1000" dirty="0"/>
          </a:p>
        </p:txBody>
      </p:sp>
      <p:sp>
        <p:nvSpPr>
          <p:cNvPr id="15" name="Textfeld 14"/>
          <p:cNvSpPr txBox="1"/>
          <p:nvPr/>
        </p:nvSpPr>
        <p:spPr>
          <a:xfrm>
            <a:off x="407368" y="980728"/>
            <a:ext cx="1000911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Budget 2023</a:t>
            </a:r>
            <a:br>
              <a:rPr lang="de-CH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</a:br>
            <a:r>
              <a:rPr lang="de-CH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Aufwand: Abweichungen zu Vorjahresbudget</a:t>
            </a:r>
            <a:endParaRPr lang="de-CH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9110288" y="495860"/>
            <a:ext cx="2678202" cy="226591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0" bIns="36000" rtlCol="0">
            <a:spAutoFit/>
          </a:bodyPr>
          <a:lstStyle>
            <a:defPPr>
              <a:defRPr lang="de-DE"/>
            </a:defPPr>
            <a:lvl1pPr algn="r">
              <a:defRPr sz="1050">
                <a:solidFill>
                  <a:srgbClr val="0070C0"/>
                </a:solidFill>
              </a:defRPr>
            </a:lvl1pPr>
          </a:lstStyle>
          <a:p>
            <a:r>
              <a:rPr lang="de-CH" sz="1000" dirty="0" smtClean="0">
                <a:sym typeface="Wingdings" panose="05000000000000000000" pitchFamily="2" charset="2"/>
              </a:rPr>
              <a:t></a:t>
            </a:r>
            <a:r>
              <a:rPr lang="de-CH" sz="1000" dirty="0" smtClean="0">
                <a:sym typeface="Webdings" panose="05030102010509060703" pitchFamily="18" charset="2"/>
              </a:rPr>
              <a:t> Botschaft, Kap. 3.1.3</a:t>
            </a:r>
            <a:endParaRPr lang="de-CH" sz="1000" dirty="0"/>
          </a:p>
        </p:txBody>
      </p:sp>
      <p:sp>
        <p:nvSpPr>
          <p:cNvPr id="27" name="Rechteckige Legende 25"/>
          <p:cNvSpPr>
            <a:spLocks noChangeArrowheads="1"/>
          </p:cNvSpPr>
          <p:nvPr/>
        </p:nvSpPr>
        <p:spPr bwMode="auto">
          <a:xfrm>
            <a:off x="8400256" y="6044806"/>
            <a:ext cx="3398282" cy="264513"/>
          </a:xfrm>
          <a:prstGeom prst="wedgeRectCallout">
            <a:avLst>
              <a:gd name="adj1" fmla="val -65703"/>
              <a:gd name="adj2" fmla="val -19684"/>
            </a:avLst>
          </a:prstGeom>
          <a:solidFill>
            <a:schemeClr val="bg1">
              <a:lumMod val="95000"/>
              <a:alpha val="86000"/>
            </a:schemeClr>
          </a:solidFill>
          <a:ln w="317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  <p:txBody>
          <a:bodyPr vert="horz" wrap="square" lIns="108000" tIns="36000" rIns="18000" bIns="1800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CH" altLang="de-DE" sz="12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Aufwands-Steigerung </a:t>
            </a:r>
            <a:r>
              <a:rPr kumimoji="0" lang="de-CH" altLang="de-DE" sz="12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+16.6 Mio. Fr. (+6.3%)  </a:t>
            </a:r>
            <a:endParaRPr kumimoji="0" lang="de-DE" altLang="de-DE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pSp>
        <p:nvGrpSpPr>
          <p:cNvPr id="28" name="Gruppieren 27"/>
          <p:cNvGrpSpPr/>
          <p:nvPr/>
        </p:nvGrpSpPr>
        <p:grpSpPr>
          <a:xfrm flipV="1">
            <a:off x="6104270" y="5425151"/>
            <a:ext cx="1592000" cy="900000"/>
            <a:chOff x="4912203" y="727492"/>
            <a:chExt cx="1592000" cy="900000"/>
          </a:xfrm>
        </p:grpSpPr>
        <p:cxnSp>
          <p:nvCxnSpPr>
            <p:cNvPr id="29" name="Gerader Verbinder 28"/>
            <p:cNvCxnSpPr/>
            <p:nvPr/>
          </p:nvCxnSpPr>
          <p:spPr>
            <a:xfrm flipH="1" flipV="1">
              <a:off x="5423501" y="727492"/>
              <a:ext cx="186" cy="900000"/>
            </a:xfrm>
            <a:prstGeom prst="line">
              <a:avLst/>
            </a:prstGeom>
            <a:ln w="635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r Verbinder 29"/>
            <p:cNvCxnSpPr/>
            <p:nvPr/>
          </p:nvCxnSpPr>
          <p:spPr>
            <a:xfrm>
              <a:off x="5178032" y="732971"/>
              <a:ext cx="0" cy="684000"/>
            </a:xfrm>
            <a:prstGeom prst="line">
              <a:avLst/>
            </a:prstGeom>
            <a:ln w="635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mit Pfeil 30"/>
            <p:cNvCxnSpPr/>
            <p:nvPr/>
          </p:nvCxnSpPr>
          <p:spPr>
            <a:xfrm flipH="1">
              <a:off x="5424203" y="812563"/>
              <a:ext cx="1080000" cy="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mit Pfeil 31"/>
            <p:cNvCxnSpPr/>
            <p:nvPr/>
          </p:nvCxnSpPr>
          <p:spPr>
            <a:xfrm>
              <a:off x="4912203" y="815331"/>
              <a:ext cx="264705" cy="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feld 32"/>
          <p:cNvSpPr txBox="1"/>
          <p:nvPr/>
        </p:nvSpPr>
        <p:spPr>
          <a:xfrm>
            <a:off x="6966261" y="6044806"/>
            <a:ext cx="74758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1100" b="1" dirty="0" smtClean="0">
                <a:latin typeface="Arial Narrow" panose="020B0606020202030204" pitchFamily="34" charset="0"/>
              </a:rPr>
              <a:t>+16.6 Mio. Fr.</a:t>
            </a:r>
            <a:endParaRPr lang="de-CH" sz="1100" b="1" dirty="0">
              <a:latin typeface="Arial Narrow" panose="020B0606020202030204" pitchFamily="34" charset="0"/>
            </a:endParaRPr>
          </a:p>
        </p:txBody>
      </p:sp>
      <p:sp>
        <p:nvSpPr>
          <p:cNvPr id="24" name="Rechteckige Legende 25"/>
          <p:cNvSpPr>
            <a:spLocks noChangeArrowheads="1"/>
          </p:cNvSpPr>
          <p:nvPr/>
        </p:nvSpPr>
        <p:spPr bwMode="auto">
          <a:xfrm>
            <a:off x="7536160" y="1368927"/>
            <a:ext cx="4233805" cy="835937"/>
          </a:xfrm>
          <a:prstGeom prst="wedgeRectCallout">
            <a:avLst>
              <a:gd name="adj1" fmla="val -145655"/>
              <a:gd name="adj2" fmla="val 233370"/>
            </a:avLst>
          </a:prstGeom>
          <a:solidFill>
            <a:schemeClr val="bg1">
              <a:lumMod val="95000"/>
              <a:alpha val="86000"/>
            </a:schemeClr>
          </a:solidFill>
          <a:ln w="317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  <p:txBody>
          <a:bodyPr vert="horz" wrap="square" lIns="108000" tIns="36000" rIns="18000" bIns="18000" numCol="1" anchor="ctr" anchorCtr="0" compatLnSpc="1">
            <a:prstTxWarp prst="textNoShape">
              <a:avLst/>
            </a:prstTxWarp>
          </a:bodyPr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de-CH" altLang="de-DE" sz="1200" b="1" dirty="0">
                <a:solidFill>
                  <a:srgbClr val="000000"/>
                </a:solidFill>
                <a:latin typeface="Arial Narrow" panose="020B0606020202030204" pitchFamily="34" charset="0"/>
              </a:rPr>
              <a:t>Sachaufwand +1.5 Mio. </a:t>
            </a:r>
            <a:r>
              <a:rPr lang="de-CH" altLang="de-DE" sz="1200" b="1" dirty="0">
                <a:latin typeface="Arial Narrow" panose="020B0606020202030204" pitchFamily="34" charset="0"/>
              </a:rPr>
              <a:t>Fr.</a:t>
            </a:r>
          </a:p>
          <a:p>
            <a:pPr marL="177800" indent="-177800">
              <a:lnSpc>
                <a:spcPct val="90000"/>
              </a:lnSpc>
              <a:spcAft>
                <a:spcPts val="0"/>
              </a:spcAft>
              <a:buFont typeface="Symbol" panose="05050102010706020507" pitchFamily="18" charset="2"/>
              <a:buChar char="-"/>
            </a:pPr>
            <a:r>
              <a:rPr lang="de-DE" sz="1200" dirty="0">
                <a:solidFill>
                  <a:srgbClr val="000000"/>
                </a:solidFill>
                <a:latin typeface="Arial Narrow" panose="020B0606020202030204" pitchFamily="34" charset="0"/>
              </a:rPr>
              <a:t>Verschiebung </a:t>
            </a:r>
            <a:r>
              <a:rPr lang="de-DE" sz="12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Tiefbau SH in Transferleistungen -4.8 Mio. Fr.</a:t>
            </a:r>
          </a:p>
          <a:p>
            <a:pPr marL="177800" indent="-177800">
              <a:lnSpc>
                <a:spcPct val="90000"/>
              </a:lnSpc>
              <a:spcAft>
                <a:spcPts val="0"/>
              </a:spcAft>
              <a:buFont typeface="Symbol" panose="05050102010706020507" pitchFamily="18" charset="2"/>
              <a:buChar char="-"/>
            </a:pPr>
            <a:r>
              <a:rPr lang="de-DE" altLang="de-DE" sz="12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Einmalige Corona-Effekte (</a:t>
            </a:r>
            <a:r>
              <a:rPr lang="de-DE" altLang="de-DE" sz="1200" dirty="0" err="1" smtClean="0">
                <a:solidFill>
                  <a:srgbClr val="000000"/>
                </a:solidFill>
                <a:latin typeface="Arial Narrow" panose="020B0606020202030204" pitchFamily="34" charset="0"/>
              </a:rPr>
              <a:t>Reservenaufbau</a:t>
            </a:r>
            <a:r>
              <a:rPr lang="de-DE" altLang="de-DE" sz="12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de-DE" altLang="de-DE" sz="1200" dirty="0" err="1" smtClean="0">
                <a:solidFill>
                  <a:srgbClr val="000000"/>
                </a:solidFill>
                <a:latin typeface="Arial Narrow" panose="020B0606020202030204" pitchFamily="34" charset="0"/>
              </a:rPr>
              <a:t>vbsh</a:t>
            </a:r>
            <a:r>
              <a:rPr lang="de-DE" altLang="de-DE" sz="12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): +5 Mio. Fr.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de-DE" altLang="de-DE" sz="12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Bereinigt um Sondereffekte ist der Sachaufwand nahezu stabil.</a:t>
            </a:r>
          </a:p>
        </p:txBody>
      </p:sp>
      <p:sp>
        <p:nvSpPr>
          <p:cNvPr id="6" name="Rechteck 5"/>
          <p:cNvSpPr/>
          <p:nvPr/>
        </p:nvSpPr>
        <p:spPr>
          <a:xfrm>
            <a:off x="3258015" y="3704860"/>
            <a:ext cx="97435" cy="208800"/>
          </a:xfrm>
          <a:prstGeom prst="rect">
            <a:avLst/>
          </a:prstGeom>
          <a:pattFill prst="dkDnDiag">
            <a:fgClr>
              <a:srgbClr val="C00000"/>
            </a:fgClr>
            <a:bgClr>
              <a:srgbClr val="FFB9B9"/>
            </a:bgClr>
          </a:pattFill>
          <a:ln w="12700">
            <a:solidFill>
              <a:schemeClr val="tx1"/>
            </a:solidFill>
          </a:ln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90000"/>
              </a:lnSpc>
              <a:spcAft>
                <a:spcPts val="0"/>
              </a:spcAft>
            </a:pPr>
            <a:endParaRPr lang="de-CH" sz="1100" b="1" dirty="0" smtClean="0"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hteck 33"/>
          <p:cNvSpPr/>
          <p:nvPr/>
        </p:nvSpPr>
        <p:spPr>
          <a:xfrm>
            <a:off x="3946336" y="4206534"/>
            <a:ext cx="420627" cy="208800"/>
          </a:xfrm>
          <a:prstGeom prst="rect">
            <a:avLst/>
          </a:prstGeom>
          <a:pattFill prst="dkDnDiag">
            <a:fgClr>
              <a:srgbClr val="C00000"/>
            </a:fgClr>
            <a:bgClr>
              <a:srgbClr val="FFB9B9"/>
            </a:bgClr>
          </a:pattFill>
          <a:ln w="12700">
            <a:solidFill>
              <a:schemeClr val="tx1"/>
            </a:solidFill>
          </a:ln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90000"/>
              </a:lnSpc>
              <a:spcAft>
                <a:spcPts val="0"/>
              </a:spcAft>
            </a:pPr>
            <a:endParaRPr lang="de-CH" sz="1100" b="1" dirty="0"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hteckige Legende 25"/>
          <p:cNvSpPr>
            <a:spLocks noChangeArrowheads="1"/>
          </p:cNvSpPr>
          <p:nvPr/>
        </p:nvSpPr>
        <p:spPr bwMode="auto">
          <a:xfrm>
            <a:off x="7536160" y="2348880"/>
            <a:ext cx="4221933" cy="890462"/>
          </a:xfrm>
          <a:prstGeom prst="wedgeRectCallout">
            <a:avLst>
              <a:gd name="adj1" fmla="val -123172"/>
              <a:gd name="adj2" fmla="val 162316"/>
            </a:avLst>
          </a:prstGeom>
          <a:solidFill>
            <a:schemeClr val="bg1">
              <a:lumMod val="95000"/>
              <a:alpha val="86000"/>
            </a:schemeClr>
          </a:solidFill>
          <a:ln w="317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  <p:txBody>
          <a:bodyPr vert="horz" wrap="square" lIns="108000" tIns="36000" rIns="18000" bIns="18000" numCol="1" anchor="ctr" anchorCtr="0" compatLnSpc="1">
            <a:prstTxWarp prst="textNoShape">
              <a:avLst/>
            </a:prstTxWarp>
          </a:bodyPr>
          <a:lstStyle/>
          <a:p>
            <a:pPr marL="180975" marR="0" lvl="0" indent="-180975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lang="de-CH" altLang="de-DE" sz="12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Personalaufwand: -20.7 Mio. Franken</a:t>
            </a:r>
          </a:p>
          <a:p>
            <a:pPr marL="171450" lvl="0" indent="-171450">
              <a:lnSpc>
                <a:spcPct val="90000"/>
              </a:lnSpc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177800" algn="l"/>
                <a:tab pos="1166813" algn="l"/>
              </a:tabLst>
            </a:pPr>
            <a:r>
              <a:rPr lang="de-CH" altLang="de-DE" sz="12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Verschiebung </a:t>
            </a:r>
            <a:r>
              <a:rPr lang="de-CH" altLang="de-DE" sz="1200" dirty="0" err="1" smtClean="0">
                <a:solidFill>
                  <a:srgbClr val="000000"/>
                </a:solidFill>
                <a:latin typeface="Arial Narrow" panose="020B0606020202030204" pitchFamily="34" charset="0"/>
              </a:rPr>
              <a:t>Besoldungen</a:t>
            </a:r>
            <a:r>
              <a:rPr lang="de-CH" altLang="de-DE" sz="12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Schulen in Transferaufwand -26.0 Mio. Fr.</a:t>
            </a:r>
          </a:p>
          <a:p>
            <a:pPr marL="171450" lvl="0" indent="-171450">
              <a:lnSpc>
                <a:spcPct val="90000"/>
              </a:lnSpc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177800" algn="l"/>
                <a:tab pos="1166813" algn="l"/>
              </a:tabLst>
            </a:pPr>
            <a:r>
              <a:rPr lang="de-CH" altLang="de-DE" sz="12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Lohnentwicklung 4.5%</a:t>
            </a:r>
          </a:p>
          <a:p>
            <a:pPr marL="171450" marR="0" lvl="0" indent="-17145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>
                <a:tab pos="177800" algn="l"/>
                <a:tab pos="1166813" algn="l"/>
              </a:tabLst>
            </a:pPr>
            <a:r>
              <a:rPr lang="de-CH" altLang="de-DE" sz="1200" dirty="0" err="1" smtClean="0">
                <a:solidFill>
                  <a:srgbClr val="000000"/>
                </a:solidFill>
                <a:latin typeface="Arial Narrow" panose="020B0606020202030204" pitchFamily="34" charset="0"/>
              </a:rPr>
              <a:t>Pensenmutationen</a:t>
            </a:r>
            <a:r>
              <a:rPr lang="de-CH" altLang="de-DE" sz="12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(netto +13.0 FTE) und andere Effekte </a:t>
            </a:r>
            <a:endParaRPr kumimoji="0" lang="de-DE" altLang="de-DE" sz="32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7" name="Rechteckige Legende 25"/>
          <p:cNvSpPr>
            <a:spLocks noChangeArrowheads="1"/>
          </p:cNvSpPr>
          <p:nvPr/>
        </p:nvSpPr>
        <p:spPr bwMode="auto">
          <a:xfrm>
            <a:off x="7536160" y="4296347"/>
            <a:ext cx="4241592" cy="1004861"/>
          </a:xfrm>
          <a:prstGeom prst="wedgeRectCallout">
            <a:avLst>
              <a:gd name="adj1" fmla="val -129034"/>
              <a:gd name="adj2" fmla="val 8793"/>
            </a:avLst>
          </a:prstGeom>
          <a:solidFill>
            <a:schemeClr val="bg1">
              <a:lumMod val="95000"/>
              <a:alpha val="86000"/>
            </a:schemeClr>
          </a:solidFill>
          <a:ln w="317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  <p:txBody>
          <a:bodyPr vert="horz" wrap="square" lIns="108000" tIns="36000" rIns="18000" bIns="18000" numCol="1" anchor="ctr" anchorCtr="0" compatLnSpc="1">
            <a:prstTxWarp prst="textNoShape">
              <a:avLst/>
            </a:prstTxWarp>
          </a:bodyPr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de-CH" altLang="de-DE" sz="12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Transferaufwand +35.1 Mio. Franken</a:t>
            </a:r>
            <a:endParaRPr lang="de-CH" altLang="de-DE" sz="1200" b="1" dirty="0" smtClean="0">
              <a:latin typeface="Arial Narrow" panose="020B0606020202030204" pitchFamily="34" charset="0"/>
            </a:endParaRPr>
          </a:p>
          <a:p>
            <a:pPr marL="177800" lvl="0" indent="-177800">
              <a:lnSpc>
                <a:spcPct val="90000"/>
              </a:lnSpc>
              <a:spcAft>
                <a:spcPts val="0"/>
              </a:spcAft>
              <a:buFont typeface="Symbol" panose="05050102010706020507" pitchFamily="18" charset="2"/>
              <a:buChar char="-"/>
            </a:pPr>
            <a:r>
              <a:rPr lang="de-DE" sz="12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Verschiebungen </a:t>
            </a:r>
            <a:r>
              <a:rPr lang="de-DE" sz="1200" dirty="0" err="1" smtClean="0">
                <a:solidFill>
                  <a:srgbClr val="000000"/>
                </a:solidFill>
                <a:latin typeface="Arial Narrow" panose="020B0606020202030204" pitchFamily="34" charset="0"/>
              </a:rPr>
              <a:t>Lehrerbesoldungen</a:t>
            </a:r>
            <a:r>
              <a:rPr lang="de-DE" sz="12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und Tiefbau SH</a:t>
            </a:r>
          </a:p>
          <a:p>
            <a:pPr marL="177800" lvl="0" indent="-177800">
              <a:lnSpc>
                <a:spcPct val="90000"/>
              </a:lnSpc>
              <a:spcAft>
                <a:spcPts val="0"/>
              </a:spcAft>
              <a:buFont typeface="Symbol" panose="05050102010706020507" pitchFamily="18" charset="2"/>
              <a:buChar char="-"/>
            </a:pPr>
            <a:r>
              <a:rPr lang="de-DE" sz="12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Erhöhung der Leistungen für Existenzsicherung aufgrund von </a:t>
            </a:r>
            <a:r>
              <a:rPr lang="de-DE" sz="1200" dirty="0" err="1" smtClean="0">
                <a:solidFill>
                  <a:srgbClr val="000000"/>
                </a:solidFill>
                <a:latin typeface="Arial Narrow" panose="020B0606020202030204" pitchFamily="34" charset="0"/>
              </a:rPr>
              <a:t>Dossierübertragung</a:t>
            </a:r>
            <a:r>
              <a:rPr lang="de-DE" sz="12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aus dem Asylwesen des Kantons</a:t>
            </a:r>
          </a:p>
          <a:p>
            <a:pPr marL="177800" lvl="0" indent="-177800">
              <a:lnSpc>
                <a:spcPct val="90000"/>
              </a:lnSpc>
              <a:spcAft>
                <a:spcPts val="0"/>
              </a:spcAft>
              <a:buFont typeface="Symbol" panose="05050102010706020507" pitchFamily="18" charset="2"/>
              <a:buChar char="-"/>
            </a:pPr>
            <a:r>
              <a:rPr lang="de-DE" sz="12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Höhere </a:t>
            </a:r>
            <a:r>
              <a:rPr lang="de-DE" sz="1200" dirty="0">
                <a:solidFill>
                  <a:srgbClr val="000000"/>
                </a:solidFill>
                <a:latin typeface="Arial Narrow" panose="020B0606020202030204" pitchFamily="34" charset="0"/>
              </a:rPr>
              <a:t>Abgeltung an die VBSH im </a:t>
            </a:r>
            <a:r>
              <a:rPr lang="de-DE" sz="12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Ortsverkehr </a:t>
            </a:r>
          </a:p>
        </p:txBody>
      </p:sp>
      <p:sp>
        <p:nvSpPr>
          <p:cNvPr id="38" name="Rechteck 37"/>
          <p:cNvSpPr/>
          <p:nvPr/>
        </p:nvSpPr>
        <p:spPr>
          <a:xfrm>
            <a:off x="3575720" y="4709773"/>
            <a:ext cx="97435" cy="208800"/>
          </a:xfrm>
          <a:prstGeom prst="rect">
            <a:avLst/>
          </a:prstGeom>
          <a:noFill/>
          <a:ln w="12700">
            <a:solidFill>
              <a:schemeClr val="tx1"/>
            </a:solidFill>
            <a:prstDash val="sysDash"/>
          </a:ln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90000"/>
              </a:lnSpc>
              <a:spcAft>
                <a:spcPts val="0"/>
              </a:spcAft>
            </a:pPr>
            <a:endParaRPr lang="de-CH" sz="1100" b="1" dirty="0" smtClean="0"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reihandform 1"/>
          <p:cNvSpPr/>
          <p:nvPr/>
        </p:nvSpPr>
        <p:spPr>
          <a:xfrm>
            <a:off x="3918377" y="4292828"/>
            <a:ext cx="985018" cy="559097"/>
          </a:xfrm>
          <a:custGeom>
            <a:avLst/>
            <a:gdLst>
              <a:gd name="connsiteX0" fmla="*/ 381000 w 835818"/>
              <a:gd name="connsiteY0" fmla="*/ 0 h 495300"/>
              <a:gd name="connsiteX1" fmla="*/ 835818 w 835818"/>
              <a:gd name="connsiteY1" fmla="*/ 0 h 495300"/>
              <a:gd name="connsiteX2" fmla="*/ 835818 w 835818"/>
              <a:gd name="connsiteY2" fmla="*/ 495300 h 495300"/>
              <a:gd name="connsiteX3" fmla="*/ 0 w 835818"/>
              <a:gd name="connsiteY3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5818" h="495300">
                <a:moveTo>
                  <a:pt x="381000" y="0"/>
                </a:moveTo>
                <a:lnTo>
                  <a:pt x="835818" y="0"/>
                </a:lnTo>
                <a:lnTo>
                  <a:pt x="835818" y="495300"/>
                </a:lnTo>
                <a:lnTo>
                  <a:pt x="0" y="495300"/>
                </a:lnTo>
              </a:path>
            </a:pathLst>
          </a:custGeom>
          <a:noFill/>
          <a:ln w="6350">
            <a:solidFill>
              <a:schemeClr val="tx1"/>
            </a:solidFill>
            <a:headEnd type="none"/>
            <a:tailEnd type="triangle"/>
          </a:ln>
        </p:spPr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" name="Freihandform 2"/>
          <p:cNvSpPr/>
          <p:nvPr/>
        </p:nvSpPr>
        <p:spPr>
          <a:xfrm>
            <a:off x="3362325" y="3814762"/>
            <a:ext cx="1412081" cy="966787"/>
          </a:xfrm>
          <a:custGeom>
            <a:avLst/>
            <a:gdLst>
              <a:gd name="connsiteX0" fmla="*/ 0 w 1412081"/>
              <a:gd name="connsiteY0" fmla="*/ 0 h 966787"/>
              <a:gd name="connsiteX1" fmla="*/ 1412081 w 1412081"/>
              <a:gd name="connsiteY1" fmla="*/ 0 h 966787"/>
              <a:gd name="connsiteX2" fmla="*/ 1412081 w 1412081"/>
              <a:gd name="connsiteY2" fmla="*/ 966787 h 966787"/>
              <a:gd name="connsiteX3" fmla="*/ 264319 w 1412081"/>
              <a:gd name="connsiteY3" fmla="*/ 966787 h 966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12081" h="966787">
                <a:moveTo>
                  <a:pt x="0" y="0"/>
                </a:moveTo>
                <a:lnTo>
                  <a:pt x="1412081" y="0"/>
                </a:lnTo>
                <a:lnTo>
                  <a:pt x="1412081" y="966787"/>
                </a:lnTo>
                <a:lnTo>
                  <a:pt x="264319" y="966787"/>
                </a:lnTo>
              </a:path>
            </a:pathLst>
          </a:custGeom>
          <a:noFill/>
          <a:ln w="6350">
            <a:solidFill>
              <a:schemeClr val="tx1"/>
            </a:solidFill>
            <a:tailEnd type="triangle"/>
          </a:ln>
        </p:spPr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5" name="Rechteck 4"/>
          <p:cNvSpPr/>
          <p:nvPr/>
        </p:nvSpPr>
        <p:spPr>
          <a:xfrm rot="10800000" flipV="1">
            <a:off x="4727849" y="4403777"/>
            <a:ext cx="2257698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 indent="-268288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tabLst>
                <a:tab pos="180340" algn="l"/>
              </a:tabLst>
            </a:pPr>
            <a:r>
              <a:rPr lang="de-CH" sz="1400" dirty="0">
                <a:effectLst>
                  <a:glow rad="127000">
                    <a:schemeClr val="bg1"/>
                  </a:glow>
                </a:effectLst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</a:t>
            </a:r>
            <a:r>
              <a:rPr lang="de-CH" sz="1400" dirty="0">
                <a:effectLst>
                  <a:glow rad="127000">
                    <a:schemeClr val="bg1"/>
                  </a:glow>
                </a:effectLst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	Verschiebung </a:t>
            </a:r>
            <a:r>
              <a:rPr lang="de-CH" sz="1400" dirty="0" err="1">
                <a:effectLst>
                  <a:glow rad="127000">
                    <a:schemeClr val="bg1"/>
                  </a:glow>
                </a:effectLst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Besoldungen</a:t>
            </a:r>
            <a:r>
              <a:rPr lang="de-CH" sz="1400" dirty="0">
                <a:effectLst>
                  <a:glow rad="127000">
                    <a:schemeClr val="bg1"/>
                  </a:glow>
                </a:effectLst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Schulen und </a:t>
            </a:r>
            <a:r>
              <a:rPr lang="de-CH" sz="1400" dirty="0" smtClean="0">
                <a:effectLst>
                  <a:glow rad="127000">
                    <a:schemeClr val="bg1"/>
                  </a:glow>
                </a:effectLst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Kindergärten:</a:t>
            </a:r>
            <a:br>
              <a:rPr lang="de-CH" sz="1400" dirty="0" smtClean="0">
                <a:effectLst>
                  <a:glow rad="127000">
                    <a:schemeClr val="bg1"/>
                  </a:glow>
                </a:effectLst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CH" sz="1400" dirty="0" smtClean="0">
                <a:effectLst>
                  <a:glow rad="127000">
                    <a:schemeClr val="bg1"/>
                  </a:glow>
                </a:effectLst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26.0 </a:t>
            </a:r>
            <a:r>
              <a:rPr lang="de-CH" sz="1400" dirty="0">
                <a:effectLst>
                  <a:glow rad="127000">
                    <a:schemeClr val="bg1"/>
                  </a:glow>
                </a:effectLst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Mio. Fr.</a:t>
            </a:r>
          </a:p>
        </p:txBody>
      </p:sp>
      <p:sp>
        <p:nvSpPr>
          <p:cNvPr id="26" name="Textfeld 1161"/>
          <p:cNvSpPr txBox="1"/>
          <p:nvPr/>
        </p:nvSpPr>
        <p:spPr>
          <a:xfrm>
            <a:off x="4693378" y="3875031"/>
            <a:ext cx="1998446" cy="37465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68288" indent="-268288" algn="l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tabLst>
                <a:tab pos="268288" algn="l"/>
              </a:tabLst>
            </a:pPr>
            <a:r>
              <a:rPr lang="de-CH" sz="1400" dirty="0">
                <a:effectLst>
                  <a:glow rad="127000">
                    <a:schemeClr val="bg1"/>
                  </a:glow>
                </a:effectLst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</a:t>
            </a:r>
            <a:r>
              <a:rPr lang="de-CH" sz="1400" dirty="0">
                <a:effectLst>
                  <a:glow rad="127000">
                    <a:schemeClr val="bg1"/>
                  </a:glow>
                </a:effectLst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	Verschiebung Leistungen Tiefbau SH: 4.8 Mio. Fr.</a:t>
            </a:r>
            <a:endParaRPr lang="de-CH" sz="2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11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4" grpId="0" animBg="1"/>
      <p:bldP spid="3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Abbilung 6: Abweichungsanalyse Ertrag, Budgetjahr 2021 und 2022 im Verlgleich"/>
          <p:cNvGraphicFramePr/>
          <p:nvPr>
            <p:extLst>
              <p:ext uri="{D42A27DB-BD31-4B8C-83A1-F6EECF244321}">
                <p14:modId xmlns:p14="http://schemas.microsoft.com/office/powerpoint/2010/main" val="3947919700"/>
              </p:ext>
            </p:extLst>
          </p:nvPr>
        </p:nvGraphicFramePr>
        <p:xfrm>
          <a:off x="442362" y="1726557"/>
          <a:ext cx="7381830" cy="46875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feld 13"/>
          <p:cNvSpPr txBox="1"/>
          <p:nvPr/>
        </p:nvSpPr>
        <p:spPr>
          <a:xfrm>
            <a:off x="10121050" y="697459"/>
            <a:ext cx="1677488" cy="234286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0" bIns="36000" rtlCol="0">
            <a:spAutoFit/>
          </a:bodyPr>
          <a:lstStyle>
            <a:defPPr>
              <a:defRPr lang="de-DE"/>
            </a:defPPr>
            <a:lvl1pPr algn="r">
              <a:defRPr sz="1050">
                <a:solidFill>
                  <a:srgbClr val="0070C0"/>
                </a:solidFill>
              </a:defRPr>
            </a:lvl1pPr>
          </a:lstStyle>
          <a:p>
            <a:r>
              <a:rPr lang="de-CH" sz="1000" dirty="0">
                <a:sym typeface="Webdings" panose="05030102010509060703" pitchFamily="18" charset="2"/>
              </a:rPr>
              <a:t> </a:t>
            </a:r>
            <a:r>
              <a:rPr lang="de-CH" sz="1000" dirty="0" smtClean="0">
                <a:sym typeface="Webdings" panose="05030102010509060703" pitchFamily="18" charset="2"/>
              </a:rPr>
              <a:t>Ralph Kolb</a:t>
            </a:r>
            <a:endParaRPr lang="de-CH" sz="1000" dirty="0"/>
          </a:p>
        </p:txBody>
      </p:sp>
      <p:sp>
        <p:nvSpPr>
          <p:cNvPr id="12" name="Textfeld 11"/>
          <p:cNvSpPr txBox="1"/>
          <p:nvPr/>
        </p:nvSpPr>
        <p:spPr>
          <a:xfrm>
            <a:off x="407368" y="980728"/>
            <a:ext cx="1094521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Budget 2023</a:t>
            </a:r>
            <a:br>
              <a:rPr lang="de-CH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</a:br>
            <a:r>
              <a:rPr lang="de-CH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Ertrag: Abweichungen zu Vorjahresbudget</a:t>
            </a:r>
            <a:endParaRPr lang="de-CH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9110288" y="495860"/>
            <a:ext cx="2678202" cy="226591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0" bIns="36000" rtlCol="0">
            <a:spAutoFit/>
          </a:bodyPr>
          <a:lstStyle>
            <a:defPPr>
              <a:defRPr lang="de-DE"/>
            </a:defPPr>
            <a:lvl1pPr algn="r">
              <a:defRPr sz="1050">
                <a:solidFill>
                  <a:srgbClr val="0070C0"/>
                </a:solidFill>
              </a:defRPr>
            </a:lvl1pPr>
          </a:lstStyle>
          <a:p>
            <a:r>
              <a:rPr lang="de-CH" sz="1000" dirty="0" smtClean="0">
                <a:sym typeface="Wingdings" panose="05000000000000000000" pitchFamily="2" charset="2"/>
              </a:rPr>
              <a:t></a:t>
            </a:r>
            <a:r>
              <a:rPr lang="de-CH" sz="1000" dirty="0" smtClean="0">
                <a:sym typeface="Webdings" panose="05030102010509060703" pitchFamily="18" charset="2"/>
              </a:rPr>
              <a:t> Botschaft, Kap. 3.1.4</a:t>
            </a:r>
            <a:endParaRPr lang="de-CH" sz="1000" dirty="0"/>
          </a:p>
        </p:txBody>
      </p:sp>
      <p:sp>
        <p:nvSpPr>
          <p:cNvPr id="21" name="Rechteckige Legende 25"/>
          <p:cNvSpPr>
            <a:spLocks noChangeArrowheads="1"/>
          </p:cNvSpPr>
          <p:nvPr/>
        </p:nvSpPr>
        <p:spPr bwMode="auto">
          <a:xfrm>
            <a:off x="8472264" y="6093296"/>
            <a:ext cx="3326274" cy="288032"/>
          </a:xfrm>
          <a:prstGeom prst="wedgeRectCallout">
            <a:avLst>
              <a:gd name="adj1" fmla="val -59686"/>
              <a:gd name="adj2" fmla="val 21013"/>
            </a:avLst>
          </a:prstGeom>
          <a:solidFill>
            <a:schemeClr val="bg1">
              <a:lumMod val="95000"/>
              <a:alpha val="86000"/>
            </a:schemeClr>
          </a:solidFill>
          <a:ln w="317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  <p:txBody>
          <a:bodyPr vert="horz" wrap="square" lIns="108000" tIns="36000" rIns="18000" bIns="1800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CH" altLang="de-DE" sz="12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Ertragssteigerung insgesamt +19.5 </a:t>
            </a:r>
            <a:r>
              <a:rPr kumimoji="0" lang="de-CH" altLang="de-DE" sz="12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Mio. Fr. (+7.5%)  </a:t>
            </a:r>
            <a:endParaRPr kumimoji="0" lang="de-DE" altLang="de-DE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cxnSp>
        <p:nvCxnSpPr>
          <p:cNvPr id="22" name="Gerader Verbinder 21"/>
          <p:cNvCxnSpPr/>
          <p:nvPr/>
        </p:nvCxnSpPr>
        <p:spPr>
          <a:xfrm>
            <a:off x="6778788" y="5726905"/>
            <a:ext cx="0" cy="72000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Gerader Verbinder 31"/>
          <p:cNvCxnSpPr/>
          <p:nvPr/>
        </p:nvCxnSpPr>
        <p:spPr>
          <a:xfrm>
            <a:off x="7140062" y="5496848"/>
            <a:ext cx="0" cy="93600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mit Pfeil 32"/>
          <p:cNvCxnSpPr/>
          <p:nvPr/>
        </p:nvCxnSpPr>
        <p:spPr>
          <a:xfrm flipH="1">
            <a:off x="7142974" y="6381328"/>
            <a:ext cx="900000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mit Pfeil 33"/>
          <p:cNvCxnSpPr/>
          <p:nvPr/>
        </p:nvCxnSpPr>
        <p:spPr>
          <a:xfrm>
            <a:off x="6511171" y="6381328"/>
            <a:ext cx="264705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feld 34"/>
          <p:cNvSpPr txBox="1"/>
          <p:nvPr/>
        </p:nvSpPr>
        <p:spPr>
          <a:xfrm>
            <a:off x="7320136" y="6196165"/>
            <a:ext cx="74758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1100" b="1" dirty="0" smtClean="0">
                <a:latin typeface="Arial Narrow" panose="020B0606020202030204" pitchFamily="34" charset="0"/>
              </a:rPr>
              <a:t>+19.5 Mio. Fr.</a:t>
            </a:r>
            <a:endParaRPr lang="de-CH" sz="1100" b="1" dirty="0">
              <a:latin typeface="Arial Narrow" panose="020B0606020202030204" pitchFamily="34" charset="0"/>
            </a:endParaRPr>
          </a:p>
        </p:txBody>
      </p:sp>
      <p:sp>
        <p:nvSpPr>
          <p:cNvPr id="36" name="Rechteckige Legende 25"/>
          <p:cNvSpPr>
            <a:spLocks noChangeArrowheads="1"/>
          </p:cNvSpPr>
          <p:nvPr/>
        </p:nvSpPr>
        <p:spPr bwMode="auto">
          <a:xfrm>
            <a:off x="7884825" y="4508069"/>
            <a:ext cx="3913713" cy="865147"/>
          </a:xfrm>
          <a:prstGeom prst="wedgeRectCallout">
            <a:avLst>
              <a:gd name="adj1" fmla="val -117343"/>
              <a:gd name="adj2" fmla="val -14563"/>
            </a:avLst>
          </a:prstGeom>
          <a:solidFill>
            <a:schemeClr val="bg1">
              <a:lumMod val="95000"/>
              <a:alpha val="86000"/>
            </a:schemeClr>
          </a:solidFill>
          <a:ln w="317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  <p:txBody>
          <a:bodyPr vert="horz" wrap="square" lIns="108000" tIns="36000" rIns="18000" bIns="18000" numCol="1" anchor="ctr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de-CH" altLang="de-DE" sz="1200" b="1" dirty="0" smtClean="0">
                <a:latin typeface="Arial Narrow" panose="020B0606020202030204" pitchFamily="34" charset="0"/>
              </a:rPr>
              <a:t>Fiskalertrag +11.0 </a:t>
            </a:r>
            <a:r>
              <a:rPr lang="de-CH" altLang="de-DE" sz="1200" b="1" dirty="0">
                <a:latin typeface="Arial Narrow" panose="020B0606020202030204" pitchFamily="34" charset="0"/>
              </a:rPr>
              <a:t>Mio. Fr.</a:t>
            </a:r>
          </a:p>
          <a:p>
            <a:pPr marL="171450" indent="-171450">
              <a:lnSpc>
                <a:spcPct val="90000"/>
              </a:lnSpc>
              <a:spcAft>
                <a:spcPts val="0"/>
              </a:spcAft>
              <a:buFont typeface="Symbol" panose="05050102010706020507" pitchFamily="18" charset="2"/>
              <a:buChar char="-"/>
            </a:pPr>
            <a:r>
              <a:rPr lang="de-DE" altLang="de-DE" sz="1200" dirty="0" smtClean="0">
                <a:latin typeface="Arial Narrow" panose="020B0606020202030204" pitchFamily="34" charset="0"/>
              </a:rPr>
              <a:t>Höhere Unternehmenssteuern (+11.0 Mio. Fr.)</a:t>
            </a:r>
          </a:p>
          <a:p>
            <a:pPr marL="171450" indent="-171450">
              <a:lnSpc>
                <a:spcPct val="90000"/>
              </a:lnSpc>
              <a:spcAft>
                <a:spcPts val="0"/>
              </a:spcAft>
              <a:buFont typeface="Symbol" panose="05050102010706020507" pitchFamily="18" charset="2"/>
              <a:buChar char="-"/>
            </a:pPr>
            <a:r>
              <a:rPr lang="de-DE" altLang="de-DE" sz="1200" dirty="0" smtClean="0">
                <a:latin typeface="Arial Narrow" panose="020B0606020202030204" pitchFamily="34" charset="0"/>
              </a:rPr>
              <a:t>Leicht tiefere Steuererträge von natürlichen Personen, auch infolge der Senkung des </a:t>
            </a:r>
            <a:r>
              <a:rPr lang="de-DE" altLang="de-DE" sz="1200" dirty="0" err="1" smtClean="0">
                <a:latin typeface="Arial Narrow" panose="020B0606020202030204" pitchFamily="34" charset="0"/>
              </a:rPr>
              <a:t>Steuerfusses</a:t>
            </a:r>
            <a:r>
              <a:rPr lang="de-DE" altLang="de-DE" sz="1200" dirty="0" smtClean="0">
                <a:latin typeface="Arial Narrow" panose="020B0606020202030204" pitchFamily="34" charset="0"/>
              </a:rPr>
              <a:t> von 93% auf 92%</a:t>
            </a:r>
            <a:endParaRPr lang="de-DE" altLang="de-DE" sz="1200" dirty="0">
              <a:latin typeface="Arial Narrow" panose="020B0606020202030204" pitchFamily="34" charset="0"/>
            </a:endParaRPr>
          </a:p>
        </p:txBody>
      </p:sp>
      <p:sp>
        <p:nvSpPr>
          <p:cNvPr id="37" name="Rechteckige Legende 25"/>
          <p:cNvSpPr>
            <a:spLocks noChangeArrowheads="1"/>
          </p:cNvSpPr>
          <p:nvPr/>
        </p:nvSpPr>
        <p:spPr bwMode="auto">
          <a:xfrm>
            <a:off x="7874777" y="1844824"/>
            <a:ext cx="3913713" cy="1224136"/>
          </a:xfrm>
          <a:prstGeom prst="wedgeRectCallout">
            <a:avLst>
              <a:gd name="adj1" fmla="val -165387"/>
              <a:gd name="adj2" fmla="val 98516"/>
            </a:avLst>
          </a:prstGeom>
          <a:solidFill>
            <a:schemeClr val="bg1">
              <a:lumMod val="95000"/>
              <a:alpha val="86000"/>
            </a:schemeClr>
          </a:solidFill>
          <a:ln w="317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  <p:txBody>
          <a:bodyPr vert="horz" wrap="square" lIns="108000" tIns="36000" rIns="18000" bIns="18000" numCol="1" anchor="ctr" anchorCtr="0" compatLnSpc="1">
            <a:prstTxWarp prst="textNoShape">
              <a:avLst/>
            </a:prstTxWarp>
          </a:bodyPr>
          <a:lstStyle/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r>
              <a:rPr lang="de-CH" altLang="de-DE" sz="12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Transferertrag +3.3 Mio. Fr. </a:t>
            </a:r>
          </a:p>
          <a:p>
            <a:pPr marL="177800" lvl="0" indent="-177800">
              <a:lnSpc>
                <a:spcPct val="90000"/>
              </a:lnSpc>
              <a:spcAft>
                <a:spcPts val="0"/>
              </a:spcAft>
              <a:buFont typeface="Symbol" panose="05050102010706020507" pitchFamily="18" charset="2"/>
              <a:buChar char="-"/>
            </a:pPr>
            <a:r>
              <a:rPr lang="de-DE" altLang="de-DE" sz="12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höhere Ablieferung durch SH POWER</a:t>
            </a:r>
          </a:p>
          <a:p>
            <a:pPr marL="177800" lvl="0" indent="-177800">
              <a:lnSpc>
                <a:spcPct val="90000"/>
              </a:lnSpc>
              <a:spcAft>
                <a:spcPts val="0"/>
              </a:spcAft>
              <a:buFont typeface="Symbol" panose="05050102010706020507" pitchFamily="18" charset="2"/>
              <a:buChar char="-"/>
            </a:pPr>
            <a:r>
              <a:rPr lang="de-DE" altLang="de-DE" sz="1200" dirty="0">
                <a:solidFill>
                  <a:srgbClr val="000000"/>
                </a:solidFill>
                <a:latin typeface="Arial Narrow" panose="020B0606020202030204" pitchFamily="34" charset="0"/>
              </a:rPr>
              <a:t>höherer Kantonsbeitrag </a:t>
            </a:r>
            <a:r>
              <a:rPr lang="de-DE" altLang="de-DE" sz="12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für Aufwendungen der Alterszentren Kirchhofplatz, </a:t>
            </a:r>
            <a:r>
              <a:rPr lang="de-DE" altLang="de-DE" sz="1200" dirty="0" err="1" smtClean="0">
                <a:solidFill>
                  <a:srgbClr val="000000"/>
                </a:solidFill>
                <a:latin typeface="Arial Narrow" panose="020B0606020202030204" pitchFamily="34" charset="0"/>
              </a:rPr>
              <a:t>Emmersberg</a:t>
            </a:r>
            <a:r>
              <a:rPr lang="de-DE" altLang="de-DE" sz="12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und Breite</a:t>
            </a:r>
          </a:p>
          <a:p>
            <a:pPr marL="177800" lvl="0" indent="-177800">
              <a:lnSpc>
                <a:spcPct val="90000"/>
              </a:lnSpc>
              <a:spcAft>
                <a:spcPts val="0"/>
              </a:spcAft>
              <a:buFont typeface="Symbol" panose="05050102010706020507" pitchFamily="18" charset="2"/>
              <a:buChar char="-"/>
            </a:pPr>
            <a:r>
              <a:rPr lang="de-DE" altLang="de-DE" sz="1200" dirty="0">
                <a:solidFill>
                  <a:srgbClr val="000000"/>
                </a:solidFill>
                <a:latin typeface="Arial Narrow" panose="020B0606020202030204" pitchFamily="34" charset="0"/>
              </a:rPr>
              <a:t>höherer Anteil </a:t>
            </a:r>
            <a:r>
              <a:rPr lang="de-DE" altLang="de-DE" sz="12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des Kantons für Existenzsicherung durch Statusänderung und Übernahme von Klienten</a:t>
            </a:r>
          </a:p>
        </p:txBody>
      </p:sp>
      <p:sp>
        <p:nvSpPr>
          <p:cNvPr id="38" name="Rechteckige Legende 25"/>
          <p:cNvSpPr>
            <a:spLocks noChangeArrowheads="1"/>
          </p:cNvSpPr>
          <p:nvPr/>
        </p:nvSpPr>
        <p:spPr bwMode="auto">
          <a:xfrm>
            <a:off x="7896200" y="3544744"/>
            <a:ext cx="3913713" cy="653319"/>
          </a:xfrm>
          <a:prstGeom prst="wedgeRectCallout">
            <a:avLst>
              <a:gd name="adj1" fmla="val -159444"/>
              <a:gd name="adj2" fmla="val 52684"/>
            </a:avLst>
          </a:prstGeom>
          <a:solidFill>
            <a:schemeClr val="bg1">
              <a:lumMod val="95000"/>
              <a:alpha val="86000"/>
            </a:schemeClr>
          </a:solidFill>
          <a:ln w="317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  <p:txBody>
          <a:bodyPr vert="horz" wrap="square" lIns="108000" tIns="36000" rIns="18000" bIns="18000" numCol="1" anchor="ctr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de-CH" altLang="de-DE" sz="1200" b="1" dirty="0" smtClean="0">
                <a:latin typeface="Arial Narrow" panose="020B0606020202030204" pitchFamily="34" charset="0"/>
              </a:rPr>
              <a:t>Entgelte +1.0 Mio. Fr.</a:t>
            </a:r>
          </a:p>
          <a:p>
            <a:pPr marL="171450" indent="-171450">
              <a:lnSpc>
                <a:spcPct val="90000"/>
              </a:lnSpc>
              <a:spcAft>
                <a:spcPts val="0"/>
              </a:spcAft>
              <a:buFont typeface="Symbol" panose="05050102010706020507" pitchFamily="18" charset="2"/>
              <a:buChar char="-"/>
            </a:pPr>
            <a:r>
              <a:rPr lang="de-DE" altLang="de-DE" sz="1200" dirty="0" smtClean="0">
                <a:latin typeface="Arial Narrow" panose="020B0606020202030204" pitchFamily="34" charset="0"/>
              </a:rPr>
              <a:t>höhere </a:t>
            </a:r>
            <a:r>
              <a:rPr lang="de-DE" altLang="de-DE" sz="1200" dirty="0">
                <a:latin typeface="Arial Narrow" panose="020B0606020202030204" pitchFamily="34" charset="0"/>
              </a:rPr>
              <a:t>Spital- und </a:t>
            </a:r>
            <a:r>
              <a:rPr lang="de-DE" altLang="de-DE" sz="1200" dirty="0" smtClean="0">
                <a:latin typeface="Arial Narrow" panose="020B0606020202030204" pitchFamily="34" charset="0"/>
              </a:rPr>
              <a:t>Heimtaxen</a:t>
            </a:r>
          </a:p>
          <a:p>
            <a:pPr marL="171450" indent="-171450">
              <a:lnSpc>
                <a:spcPct val="90000"/>
              </a:lnSpc>
              <a:spcAft>
                <a:spcPts val="0"/>
              </a:spcAft>
              <a:buFont typeface="Symbol" panose="05050102010706020507" pitchFamily="18" charset="2"/>
              <a:buChar char="-"/>
            </a:pPr>
            <a:r>
              <a:rPr lang="de-DE" altLang="de-DE" sz="1200" dirty="0">
                <a:latin typeface="Arial Narrow" panose="020B0606020202030204" pitchFamily="34" charset="0"/>
              </a:rPr>
              <a:t>h</a:t>
            </a:r>
            <a:r>
              <a:rPr lang="de-DE" altLang="de-DE" sz="1200" dirty="0" smtClean="0">
                <a:latin typeface="Arial Narrow" panose="020B0606020202030204" pitchFamily="34" charset="0"/>
              </a:rPr>
              <a:t>öhere Einnahmen aus Eintritten (Stadttheater und Museum)</a:t>
            </a:r>
            <a:endParaRPr lang="de-CH" altLang="de-DE" sz="12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67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6" grpId="0" animBg="1"/>
      <p:bldP spid="37" grpId="0" animBg="1"/>
      <p:bldP spid="3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Diagramm 12"/>
          <p:cNvGraphicFramePr/>
          <p:nvPr>
            <p:extLst>
              <p:ext uri="{D42A27DB-BD31-4B8C-83A1-F6EECF244321}">
                <p14:modId xmlns:p14="http://schemas.microsoft.com/office/powerpoint/2010/main" val="2870640306"/>
              </p:ext>
            </p:extLst>
          </p:nvPr>
        </p:nvGraphicFramePr>
        <p:xfrm>
          <a:off x="407368" y="1720041"/>
          <a:ext cx="7056784" cy="4127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feld 13"/>
          <p:cNvSpPr txBox="1"/>
          <p:nvPr/>
        </p:nvSpPr>
        <p:spPr>
          <a:xfrm>
            <a:off x="10121050" y="697459"/>
            <a:ext cx="1677488" cy="234286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0" bIns="36000" rtlCol="0">
            <a:spAutoFit/>
          </a:bodyPr>
          <a:lstStyle>
            <a:defPPr>
              <a:defRPr lang="de-DE"/>
            </a:defPPr>
            <a:lvl1pPr algn="r">
              <a:defRPr sz="1050">
                <a:solidFill>
                  <a:srgbClr val="0070C0"/>
                </a:solidFill>
              </a:defRPr>
            </a:lvl1pPr>
          </a:lstStyle>
          <a:p>
            <a:r>
              <a:rPr lang="de-CH" sz="1000" dirty="0">
                <a:sym typeface="Webdings" panose="05030102010509060703" pitchFamily="18" charset="2"/>
              </a:rPr>
              <a:t> </a:t>
            </a:r>
            <a:r>
              <a:rPr lang="de-CH" sz="1000" dirty="0" smtClean="0">
                <a:sym typeface="Webdings" panose="05030102010509060703" pitchFamily="18" charset="2"/>
              </a:rPr>
              <a:t>Gianni Dalla Vecchia</a:t>
            </a:r>
            <a:endParaRPr lang="de-CH" sz="1000" dirty="0"/>
          </a:p>
        </p:txBody>
      </p:sp>
      <p:sp>
        <p:nvSpPr>
          <p:cNvPr id="127" name="Textfeld 126"/>
          <p:cNvSpPr txBox="1"/>
          <p:nvPr/>
        </p:nvSpPr>
        <p:spPr>
          <a:xfrm>
            <a:off x="9110288" y="495860"/>
            <a:ext cx="2678202" cy="226591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0" bIns="36000" rtlCol="0">
            <a:spAutoFit/>
          </a:bodyPr>
          <a:lstStyle>
            <a:defPPr>
              <a:defRPr lang="de-DE"/>
            </a:defPPr>
            <a:lvl1pPr algn="r">
              <a:defRPr sz="1050">
                <a:solidFill>
                  <a:srgbClr val="0070C0"/>
                </a:solidFill>
              </a:defRPr>
            </a:lvl1pPr>
          </a:lstStyle>
          <a:p>
            <a:r>
              <a:rPr lang="de-CH" sz="1000" dirty="0" smtClean="0">
                <a:sym typeface="Wingdings" panose="05000000000000000000" pitchFamily="2" charset="2"/>
              </a:rPr>
              <a:t></a:t>
            </a:r>
            <a:r>
              <a:rPr lang="de-CH" sz="1000" dirty="0" smtClean="0">
                <a:sym typeface="Webdings" panose="05030102010509060703" pitchFamily="18" charset="2"/>
              </a:rPr>
              <a:t> Botschaft, Kap. 3.1.4.1</a:t>
            </a:r>
            <a:endParaRPr lang="de-CH" sz="1000" dirty="0"/>
          </a:p>
        </p:txBody>
      </p:sp>
      <p:sp>
        <p:nvSpPr>
          <p:cNvPr id="11" name="Textfeld 10"/>
          <p:cNvSpPr txBox="1"/>
          <p:nvPr/>
        </p:nvSpPr>
        <p:spPr>
          <a:xfrm>
            <a:off x="407368" y="980728"/>
            <a:ext cx="748883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Budget 2023</a:t>
            </a:r>
            <a:br>
              <a:rPr lang="de-CH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</a:br>
            <a:r>
              <a:rPr lang="de-CH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Steuererträge auf bleibend hohem Niveau erwartet</a:t>
            </a:r>
            <a:endParaRPr lang="de-CH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18" name="Rechteckige Legende 25"/>
          <p:cNvSpPr>
            <a:spLocks noChangeArrowheads="1"/>
          </p:cNvSpPr>
          <p:nvPr/>
        </p:nvSpPr>
        <p:spPr bwMode="auto">
          <a:xfrm>
            <a:off x="8292755" y="3352447"/>
            <a:ext cx="3542298" cy="1516713"/>
          </a:xfrm>
          <a:prstGeom prst="wedgeRectCallout">
            <a:avLst>
              <a:gd name="adj1" fmla="val -83534"/>
              <a:gd name="adj2" fmla="val -11904"/>
            </a:avLst>
          </a:prstGeom>
          <a:solidFill>
            <a:schemeClr val="bg1">
              <a:lumMod val="95000"/>
              <a:alpha val="86000"/>
            </a:schemeClr>
          </a:solidFill>
          <a:ln w="317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  <p:txBody>
          <a:bodyPr vert="horz" wrap="square" lIns="108000" tIns="36000" rIns="72000" bIns="18000" numCol="1" anchor="ctr" anchorCtr="0" compatLnSpc="1">
            <a:prstTxWarp prst="textNoShape">
              <a:avLst/>
            </a:prstTxWarp>
          </a:bodyPr>
          <a:lstStyle/>
          <a:p>
            <a:pPr marL="182563" lvl="0" indent="-182563">
              <a:lnSpc>
                <a:spcPct val="90000"/>
              </a:lnSpc>
              <a:spcAft>
                <a:spcPts val="0"/>
              </a:spcAft>
              <a:tabLst>
                <a:tab pos="182563" algn="l"/>
              </a:tabLst>
            </a:pPr>
            <a:r>
              <a:rPr lang="de-CH" altLang="de-DE" sz="14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Steuererträge </a:t>
            </a:r>
            <a:r>
              <a:rPr lang="de-CH" altLang="de-DE" sz="1400" b="1" dirty="0">
                <a:solidFill>
                  <a:srgbClr val="000000"/>
                </a:solidFill>
                <a:latin typeface="Arial Narrow" panose="020B0606020202030204" pitchFamily="34" charset="0"/>
              </a:rPr>
              <a:t>von ‹Natürlichen Personen›</a:t>
            </a:r>
            <a:endParaRPr lang="de-CH" altLang="de-DE" sz="1400" b="1" dirty="0" smtClean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marL="182563" marR="0" lvl="0" indent="-182563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2563" algn="l"/>
              </a:tabLst>
            </a:pPr>
            <a:r>
              <a:rPr lang="de-CH" altLang="de-DE" sz="1400" dirty="0" smtClean="0">
                <a:latin typeface="Arial Narrow" panose="020B0606020202030204" pitchFamily="34" charset="0"/>
              </a:rPr>
              <a:t>berücksichtigte Effekte und Grundlagen:</a:t>
            </a:r>
          </a:p>
          <a:p>
            <a:pPr marL="198438" lvl="0" indent="-198438">
              <a:lnSpc>
                <a:spcPct val="90000"/>
              </a:lnSpc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182563" algn="l"/>
              </a:tabLst>
            </a:pPr>
            <a:r>
              <a:rPr lang="de-DE" altLang="de-DE" sz="1400" dirty="0" smtClean="0">
                <a:latin typeface="Arial Narrow" panose="020B0606020202030204" pitchFamily="34" charset="0"/>
              </a:rPr>
              <a:t>Zuwanderung </a:t>
            </a:r>
            <a:r>
              <a:rPr lang="de-DE" altLang="de-DE" sz="1400" dirty="0">
                <a:latin typeface="Arial Narrow" panose="020B0606020202030204" pitchFamily="34" charset="0"/>
              </a:rPr>
              <a:t>(ca. </a:t>
            </a:r>
            <a:r>
              <a:rPr lang="de-DE" altLang="de-DE" sz="1400" dirty="0" smtClean="0">
                <a:latin typeface="Arial Narrow" panose="020B0606020202030204" pitchFamily="34" charset="0"/>
              </a:rPr>
              <a:t>100 Steuerpflichtige)</a:t>
            </a:r>
            <a:endParaRPr lang="de-DE" altLang="de-DE" sz="1400" dirty="0">
              <a:latin typeface="Arial Narrow" panose="020B0606020202030204" pitchFamily="34" charset="0"/>
            </a:endParaRPr>
          </a:p>
          <a:p>
            <a:pPr marL="198438" lvl="0" indent="-198438">
              <a:lnSpc>
                <a:spcPct val="90000"/>
              </a:lnSpc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182563" algn="l"/>
              </a:tabLst>
            </a:pPr>
            <a:r>
              <a:rPr lang="de-DE" altLang="de-DE" sz="1400" dirty="0" smtClean="0">
                <a:latin typeface="Arial Narrow" panose="020B0606020202030204" pitchFamily="34" charset="0"/>
              </a:rPr>
              <a:t>Minderertrag Vermögenssteuer aufgrund Börsenentwicklung</a:t>
            </a:r>
          </a:p>
          <a:p>
            <a:pPr marL="198438" lvl="0" indent="-198438">
              <a:lnSpc>
                <a:spcPct val="90000"/>
              </a:lnSpc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182563" algn="l"/>
              </a:tabLst>
            </a:pPr>
            <a:r>
              <a:rPr lang="de-DE" altLang="de-DE" sz="1400" dirty="0" smtClean="0">
                <a:latin typeface="Arial Narrow" panose="020B0606020202030204" pitchFamily="34" charset="0"/>
              </a:rPr>
              <a:t>Ertragsminderung aufgrund </a:t>
            </a:r>
            <a:r>
              <a:rPr lang="de-DE" altLang="de-DE" sz="1400" dirty="0" err="1" smtClean="0">
                <a:latin typeface="Arial Narrow" panose="020B0606020202030204" pitchFamily="34" charset="0"/>
              </a:rPr>
              <a:t>Steuerfusssenkung</a:t>
            </a:r>
            <a:r>
              <a:rPr lang="de-DE" altLang="de-DE" sz="1400" dirty="0" smtClean="0">
                <a:latin typeface="Arial Narrow" panose="020B0606020202030204" pitchFamily="34" charset="0"/>
              </a:rPr>
              <a:t/>
            </a:r>
            <a:br>
              <a:rPr lang="de-DE" altLang="de-DE" sz="1400" dirty="0" smtClean="0">
                <a:latin typeface="Arial Narrow" panose="020B0606020202030204" pitchFamily="34" charset="0"/>
              </a:rPr>
            </a:br>
            <a:r>
              <a:rPr lang="de-DE" altLang="de-DE" sz="1400" dirty="0" smtClean="0">
                <a:latin typeface="Arial Narrow" panose="020B0606020202030204" pitchFamily="34" charset="0"/>
              </a:rPr>
              <a:t>(kalkulatorisch: -834'000 Franken)</a:t>
            </a:r>
            <a:endParaRPr lang="de-DE" altLang="de-DE" sz="1400" dirty="0">
              <a:latin typeface="Arial Narrow" panose="020B0606020202030204" pitchFamily="34" charset="0"/>
            </a:endParaRPr>
          </a:p>
        </p:txBody>
      </p:sp>
      <p:sp>
        <p:nvSpPr>
          <p:cNvPr id="17" name="Rechteckige Legende 25"/>
          <p:cNvSpPr>
            <a:spLocks noChangeArrowheads="1"/>
          </p:cNvSpPr>
          <p:nvPr/>
        </p:nvSpPr>
        <p:spPr bwMode="auto">
          <a:xfrm>
            <a:off x="8292755" y="1988840"/>
            <a:ext cx="3542298" cy="1152128"/>
          </a:xfrm>
          <a:prstGeom prst="wedgeRectCallout">
            <a:avLst>
              <a:gd name="adj1" fmla="val -82542"/>
              <a:gd name="adj2" fmla="val 20432"/>
            </a:avLst>
          </a:prstGeom>
          <a:solidFill>
            <a:schemeClr val="bg1">
              <a:lumMod val="95000"/>
              <a:alpha val="86000"/>
            </a:schemeClr>
          </a:solidFill>
          <a:ln w="317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  <p:txBody>
          <a:bodyPr vert="horz" wrap="square" lIns="108000" tIns="36000" rIns="72000" bIns="18000" numCol="1" anchor="ctr" anchorCtr="0" compatLnSpc="1">
            <a:prstTxWarp prst="textNoShape">
              <a:avLst/>
            </a:prstTxWarp>
          </a:bodyPr>
          <a:lstStyle/>
          <a:p>
            <a:pPr marL="182563" indent="-182563">
              <a:lnSpc>
                <a:spcPct val="90000"/>
              </a:lnSpc>
              <a:spcAft>
                <a:spcPts val="0"/>
              </a:spcAft>
              <a:tabLst>
                <a:tab pos="182563" algn="l"/>
              </a:tabLst>
            </a:pPr>
            <a:r>
              <a:rPr lang="de-CH" altLang="de-DE" sz="1400" b="1" dirty="0">
                <a:solidFill>
                  <a:srgbClr val="000000"/>
                </a:solidFill>
                <a:latin typeface="Arial Narrow" panose="020B0606020202030204" pitchFamily="34" charset="0"/>
              </a:rPr>
              <a:t>Steuererträge von </a:t>
            </a:r>
            <a:r>
              <a:rPr lang="de-CH" altLang="de-DE" sz="14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‹Juristischen </a:t>
            </a:r>
            <a:r>
              <a:rPr lang="de-CH" altLang="de-DE" sz="1400" b="1" dirty="0">
                <a:solidFill>
                  <a:srgbClr val="000000"/>
                </a:solidFill>
                <a:latin typeface="Arial Narrow" panose="020B0606020202030204" pitchFamily="34" charset="0"/>
              </a:rPr>
              <a:t>Personen›</a:t>
            </a:r>
          </a:p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de-CH" altLang="de-DE" sz="1400" dirty="0" smtClean="0">
                <a:latin typeface="Arial Narrow" panose="020B0606020202030204" pitchFamily="34" charset="0"/>
              </a:rPr>
              <a:t>Die Unternehmenssteuern wurden basierend auf der Prognose 2022 und nach Rücksprache mit der kantonalen Steuerverwaltung mit 47.0 Mio. Franken eingesetzt (siehe auch Folie 8).</a:t>
            </a:r>
            <a:endParaRPr lang="de-DE" altLang="de-DE" sz="1400" dirty="0">
              <a:latin typeface="Arial Narrow" panose="020B0606020202030204" pitchFamily="34" charset="0"/>
            </a:endParaRPr>
          </a:p>
        </p:txBody>
      </p:sp>
      <p:sp>
        <p:nvSpPr>
          <p:cNvPr id="10" name="AutoShape 32"/>
          <p:cNvSpPr>
            <a:spLocks noChangeArrowheads="1"/>
          </p:cNvSpPr>
          <p:nvPr/>
        </p:nvSpPr>
        <p:spPr bwMode="auto">
          <a:xfrm flipV="1">
            <a:off x="3351122" y="5604093"/>
            <a:ext cx="144016" cy="72009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chemeClr val="tx1">
                <a:lumMod val="100000"/>
                <a:lumOff val="0"/>
              </a:schemeClr>
            </a:solidFill>
            <a:round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2235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Diagramm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4479572"/>
              </p:ext>
            </p:extLst>
          </p:nvPr>
        </p:nvGraphicFramePr>
        <p:xfrm>
          <a:off x="423043" y="2760185"/>
          <a:ext cx="9057333" cy="38371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feld 13"/>
          <p:cNvSpPr txBox="1"/>
          <p:nvPr/>
        </p:nvSpPr>
        <p:spPr>
          <a:xfrm>
            <a:off x="10121050" y="697459"/>
            <a:ext cx="1677488" cy="234286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0" bIns="36000" rtlCol="0">
            <a:spAutoFit/>
          </a:bodyPr>
          <a:lstStyle>
            <a:defPPr>
              <a:defRPr lang="de-DE"/>
            </a:defPPr>
            <a:lvl1pPr algn="r">
              <a:defRPr sz="1050">
                <a:solidFill>
                  <a:srgbClr val="0070C0"/>
                </a:solidFill>
              </a:defRPr>
            </a:lvl1pPr>
          </a:lstStyle>
          <a:p>
            <a:r>
              <a:rPr lang="de-CH" sz="1000" dirty="0">
                <a:sym typeface="Webdings" panose="05030102010509060703" pitchFamily="18" charset="2"/>
              </a:rPr>
              <a:t> </a:t>
            </a:r>
            <a:r>
              <a:rPr lang="de-CH" sz="1000" dirty="0" smtClean="0">
                <a:sym typeface="Webdings" panose="05030102010509060703" pitchFamily="18" charset="2"/>
              </a:rPr>
              <a:t>Gianni Dalla </a:t>
            </a:r>
            <a:r>
              <a:rPr lang="de-CH" sz="1000" dirty="0" err="1" smtClean="0">
                <a:sym typeface="Webdings" panose="05030102010509060703" pitchFamily="18" charset="2"/>
              </a:rPr>
              <a:t>Vecchia</a:t>
            </a:r>
            <a:endParaRPr lang="de-CH" sz="1000" dirty="0"/>
          </a:p>
        </p:txBody>
      </p:sp>
      <p:sp>
        <p:nvSpPr>
          <p:cNvPr id="127" name="Textfeld 126"/>
          <p:cNvSpPr txBox="1"/>
          <p:nvPr/>
        </p:nvSpPr>
        <p:spPr>
          <a:xfrm>
            <a:off x="9110288" y="495860"/>
            <a:ext cx="2678202" cy="226591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0" bIns="36000" rtlCol="0">
            <a:spAutoFit/>
          </a:bodyPr>
          <a:lstStyle>
            <a:defPPr>
              <a:defRPr lang="de-DE"/>
            </a:defPPr>
            <a:lvl1pPr algn="r">
              <a:defRPr sz="1050">
                <a:solidFill>
                  <a:srgbClr val="0070C0"/>
                </a:solidFill>
              </a:defRPr>
            </a:lvl1pPr>
          </a:lstStyle>
          <a:p>
            <a:r>
              <a:rPr lang="de-CH" sz="1000" dirty="0" smtClean="0">
                <a:sym typeface="Wingdings" panose="05000000000000000000" pitchFamily="2" charset="2"/>
              </a:rPr>
              <a:t></a:t>
            </a:r>
            <a:r>
              <a:rPr lang="de-CH" sz="1000" dirty="0" smtClean="0">
                <a:sym typeface="Webdings" panose="05030102010509060703" pitchFamily="18" charset="2"/>
              </a:rPr>
              <a:t> Botschaft, Kap. 3.1.4.1 und 8.3</a:t>
            </a:r>
            <a:endParaRPr lang="de-CH" sz="1000" dirty="0"/>
          </a:p>
        </p:txBody>
      </p:sp>
      <p:sp>
        <p:nvSpPr>
          <p:cNvPr id="16" name="Textfeld 15"/>
          <p:cNvSpPr txBox="1"/>
          <p:nvPr/>
        </p:nvSpPr>
        <p:spPr>
          <a:xfrm>
            <a:off x="440904" y="980728"/>
            <a:ext cx="903947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Unternehmenssteuern abgestützt auf aktuelle Prognose hoch eingesetzt</a:t>
            </a:r>
            <a:endParaRPr lang="de-CH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AutoShape 2"/>
          <p:cNvSpPr>
            <a:spLocks noChangeArrowheads="1"/>
          </p:cNvSpPr>
          <p:nvPr/>
        </p:nvSpPr>
        <p:spPr bwMode="auto">
          <a:xfrm>
            <a:off x="7104112" y="2010414"/>
            <a:ext cx="2247608" cy="749771"/>
          </a:xfrm>
          <a:prstGeom prst="wedgeRectCallout">
            <a:avLst>
              <a:gd name="adj1" fmla="val -29500"/>
              <a:gd name="adj2" fmla="val 113762"/>
            </a:avLst>
          </a:prstGeom>
          <a:solidFill>
            <a:schemeClr val="bg1">
              <a:lumMod val="95000"/>
              <a:alpha val="86000"/>
            </a:schemeClr>
          </a:solidFill>
          <a:ln w="317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  <p:txBody>
          <a:bodyPr vert="horz" wrap="square" lIns="108000" tIns="36000" rIns="72000" bIns="18000" numCol="1" anchor="ctr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de-DE" sz="1200" b="1" dirty="0" smtClean="0">
                <a:latin typeface="Arial Narrow" panose="020B0606020202030204" pitchFamily="34" charset="0"/>
              </a:rPr>
              <a:t>Basierend auf der guten Prognose 2022 wurden im Budget 2023 Erträge von 47 Mio. Fr. eingesetzt.</a:t>
            </a:r>
          </a:p>
        </p:txBody>
      </p:sp>
      <p:grpSp>
        <p:nvGrpSpPr>
          <p:cNvPr id="20" name="Gruppieren 19"/>
          <p:cNvGrpSpPr/>
          <p:nvPr/>
        </p:nvGrpSpPr>
        <p:grpSpPr>
          <a:xfrm>
            <a:off x="1271464" y="2276872"/>
            <a:ext cx="5328592" cy="2952330"/>
            <a:chOff x="1271464" y="2204864"/>
            <a:chExt cx="5328592" cy="2952330"/>
          </a:xfrm>
        </p:grpSpPr>
        <p:cxnSp>
          <p:nvCxnSpPr>
            <p:cNvPr id="13" name="Gerade Verbindung mit Pfeil 12"/>
            <p:cNvCxnSpPr/>
            <p:nvPr/>
          </p:nvCxnSpPr>
          <p:spPr>
            <a:xfrm flipV="1">
              <a:off x="1271464" y="3429000"/>
              <a:ext cx="5328592" cy="1728194"/>
            </a:xfrm>
            <a:prstGeom prst="straightConnector1">
              <a:avLst/>
            </a:prstGeom>
            <a:ln w="19050">
              <a:solidFill>
                <a:srgbClr val="008000"/>
              </a:solidFill>
              <a:prstDash val="dash"/>
              <a:tailEnd type="stealth" w="lg" len="lg"/>
            </a:ln>
            <a:effectLst>
              <a:glow rad="63500">
                <a:schemeClr val="bg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AutoShape 2"/>
            <p:cNvSpPr>
              <a:spLocks noChangeArrowheads="1"/>
            </p:cNvSpPr>
            <p:nvPr/>
          </p:nvSpPr>
          <p:spPr bwMode="auto">
            <a:xfrm>
              <a:off x="1415480" y="2204864"/>
              <a:ext cx="1944216" cy="1656184"/>
            </a:xfrm>
            <a:prstGeom prst="wedgeRectCallout">
              <a:avLst>
                <a:gd name="adj1" fmla="val 74358"/>
                <a:gd name="adj2" fmla="val 75150"/>
              </a:avLst>
            </a:prstGeom>
            <a:solidFill>
              <a:schemeClr val="bg1">
                <a:lumMod val="95000"/>
                <a:alpha val="86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</p:spPr>
          <p:txBody>
            <a:bodyPr vert="horz" wrap="square" lIns="108000" tIns="36000" rIns="72000" bIns="18000" numCol="1" anchor="ctr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90000"/>
                </a:lnSpc>
                <a:spcAft>
                  <a:spcPts val="800"/>
                </a:spcAft>
              </a:pPr>
              <a:r>
                <a:rPr lang="de-DE" sz="1200" b="1" dirty="0" smtClean="0">
                  <a:latin typeface="Arial Narrow" panose="020B0606020202030204" pitchFamily="34" charset="0"/>
                </a:rPr>
                <a:t>Die Unternehmenssteuer-erträge haben sich in den letzten zehn Jahren sehr erfreulich entwickelt.</a:t>
              </a:r>
            </a:p>
            <a:p>
              <a:pPr>
                <a:lnSpc>
                  <a:spcPct val="90000"/>
                </a:lnSpc>
                <a:spcAft>
                  <a:spcPts val="800"/>
                </a:spcAft>
              </a:pPr>
              <a:r>
                <a:rPr lang="de-DE" sz="1200" b="1" dirty="0" smtClean="0">
                  <a:latin typeface="Arial Narrow" panose="020B0606020202030204" pitchFamily="34" charset="0"/>
                </a:rPr>
                <a:t>Die Stadt ist mittlerweile angewiesen auf die Steuererträge </a:t>
              </a:r>
              <a:r>
                <a:rPr lang="de-DE" sz="1200" b="1" dirty="0" err="1" smtClean="0">
                  <a:latin typeface="Arial Narrow" panose="020B0606020202030204" pitchFamily="34" charset="0"/>
                </a:rPr>
                <a:t>grosser</a:t>
              </a:r>
              <a:r>
                <a:rPr lang="de-DE" sz="1200" b="1" dirty="0" smtClean="0">
                  <a:latin typeface="Arial Narrow" panose="020B0606020202030204" pitchFamily="34" charset="0"/>
                </a:rPr>
                <a:t>, internationaler Unternehmen.</a:t>
              </a:r>
            </a:p>
          </p:txBody>
        </p:sp>
      </p:grpSp>
      <p:sp>
        <p:nvSpPr>
          <p:cNvPr id="19" name="AutoShape 2"/>
          <p:cNvSpPr>
            <a:spLocks noChangeArrowheads="1"/>
          </p:cNvSpPr>
          <p:nvPr/>
        </p:nvSpPr>
        <p:spPr bwMode="auto">
          <a:xfrm>
            <a:off x="9740563" y="2010414"/>
            <a:ext cx="1969998" cy="4190307"/>
          </a:xfrm>
          <a:prstGeom prst="wedgeRectCallout">
            <a:avLst>
              <a:gd name="adj1" fmla="val -66678"/>
              <a:gd name="adj2" fmla="val -12631"/>
            </a:avLst>
          </a:prstGeom>
          <a:solidFill>
            <a:schemeClr val="bg1">
              <a:lumMod val="95000"/>
              <a:alpha val="86000"/>
            </a:schemeClr>
          </a:solidFill>
          <a:ln w="317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  <p:txBody>
          <a:bodyPr vert="horz" wrap="square" lIns="108000" tIns="36000" rIns="72000" bIns="18000" numCol="1" anchor="ctr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de-DE" sz="1200" b="1" dirty="0">
                <a:latin typeface="Arial Narrow" panose="020B0606020202030204" pitchFamily="34" charset="0"/>
              </a:rPr>
              <a:t>Im Finanzplan wird zunächst (2024) von gleich bleibenden und danach (ab 2025) dem Vorsichtsprinzip folgend von leicht tieferen Unternehmenssteuer-erträgen ausgegangen.</a:t>
            </a:r>
          </a:p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de-CH" sz="1200" b="1" dirty="0" smtClean="0">
                <a:latin typeface="Arial Narrow" panose="020B0606020202030204" pitchFamily="34" charset="0"/>
              </a:rPr>
              <a:t>Die </a:t>
            </a:r>
            <a:r>
              <a:rPr lang="de-CH" sz="1200" b="1" dirty="0">
                <a:latin typeface="Arial Narrow" panose="020B0606020202030204" pitchFamily="34" charset="0"/>
              </a:rPr>
              <a:t>Umsetzungswahr-</a:t>
            </a:r>
            <a:r>
              <a:rPr lang="de-CH" sz="1200" b="1" dirty="0" err="1">
                <a:latin typeface="Arial Narrow" panose="020B0606020202030204" pitchFamily="34" charset="0"/>
              </a:rPr>
              <a:t>scheinlichkeit</a:t>
            </a:r>
            <a:r>
              <a:rPr lang="de-CH" sz="1200" b="1" dirty="0">
                <a:latin typeface="Arial Narrow" panose="020B0606020202030204" pitchFamily="34" charset="0"/>
              </a:rPr>
              <a:t> der OECD-Mindeststeuer ist aufgrund der geopolitischen Lage eher </a:t>
            </a:r>
            <a:r>
              <a:rPr lang="de-CH" sz="1200" b="1" dirty="0" smtClean="0">
                <a:latin typeface="Arial Narrow" panose="020B0606020202030204" pitchFamily="34" charset="0"/>
              </a:rPr>
              <a:t>gesunken, und das zum </a:t>
            </a:r>
            <a:r>
              <a:rPr lang="de-CH" sz="1200" b="1" dirty="0">
                <a:latin typeface="Arial Narrow" panose="020B0606020202030204" pitchFamily="34" charset="0"/>
              </a:rPr>
              <a:t>Vorteil des </a:t>
            </a:r>
            <a:r>
              <a:rPr lang="de-CH" sz="1200" b="1" dirty="0" smtClean="0">
                <a:latin typeface="Arial Narrow" panose="020B0606020202030204" pitchFamily="34" charset="0"/>
              </a:rPr>
              <a:t>Standorts Schaffhausen. </a:t>
            </a:r>
            <a:r>
              <a:rPr lang="de-CH" sz="1200" b="1" dirty="0">
                <a:latin typeface="Arial Narrow" panose="020B0606020202030204" pitchFamily="34" charset="0"/>
              </a:rPr>
              <a:t>Zudem sind die Vorbereitungen (Bund und Kanton) weiter fortgeschritten. </a:t>
            </a:r>
            <a:endParaRPr lang="de-CH" sz="1200" b="1" dirty="0" smtClean="0">
              <a:latin typeface="Arial Narrow" panose="020B0606020202030204" pitchFamily="34" charset="0"/>
            </a:endParaRPr>
          </a:p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de-CH" sz="1200" b="1" dirty="0" smtClean="0">
                <a:latin typeface="Arial Narrow" panose="020B0606020202030204" pitchFamily="34" charset="0"/>
              </a:rPr>
              <a:t>Die Unternehmenssteuern bleiben volatil und ein </a:t>
            </a:r>
            <a:r>
              <a:rPr lang="de-CH" sz="1200" b="1" dirty="0" err="1" smtClean="0">
                <a:latin typeface="Arial Narrow" panose="020B0606020202030204" pitchFamily="34" charset="0"/>
              </a:rPr>
              <a:t>Klumpenrisiko</a:t>
            </a:r>
            <a:r>
              <a:rPr lang="de-CH" sz="1200" b="1" dirty="0" smtClean="0">
                <a:latin typeface="Arial Narrow" panose="020B0606020202030204" pitchFamily="34" charset="0"/>
              </a:rPr>
              <a:t>. Gleichzeitig sind sie wichtig für die Investitionsfähigkeit der Stadt Schaffhausen.</a:t>
            </a:r>
            <a:endParaRPr lang="de-CH" sz="1200" b="1" dirty="0">
              <a:latin typeface="Arial Narrow" panose="020B0606020202030204" pitchFamily="34" charset="0"/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407368" y="1469505"/>
            <a:ext cx="11391170" cy="30331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22" name="Textfeld 21"/>
          <p:cNvSpPr txBox="1"/>
          <p:nvPr/>
        </p:nvSpPr>
        <p:spPr>
          <a:xfrm>
            <a:off x="479376" y="1512216"/>
            <a:ext cx="554461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1400" b="1" dirty="0" smtClean="0">
                <a:latin typeface="Arial Narrow" panose="020B0606020202030204" pitchFamily="34" charset="0"/>
              </a:rPr>
              <a:t>Entwicklung Unternehmenssteuern seit 2012</a:t>
            </a:r>
            <a:endParaRPr lang="de-CH" sz="14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141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feld 13"/>
          <p:cNvSpPr txBox="1"/>
          <p:nvPr/>
        </p:nvSpPr>
        <p:spPr>
          <a:xfrm>
            <a:off x="10121050" y="697459"/>
            <a:ext cx="1677488" cy="234286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0" bIns="36000" rtlCol="0">
            <a:spAutoFit/>
          </a:bodyPr>
          <a:lstStyle>
            <a:defPPr>
              <a:defRPr lang="de-DE"/>
            </a:defPPr>
            <a:lvl1pPr algn="r">
              <a:defRPr sz="1050">
                <a:solidFill>
                  <a:srgbClr val="0070C0"/>
                </a:solidFill>
              </a:defRPr>
            </a:lvl1pPr>
          </a:lstStyle>
          <a:p>
            <a:r>
              <a:rPr lang="de-CH" sz="1000" dirty="0">
                <a:sym typeface="Webdings" panose="05030102010509060703" pitchFamily="18" charset="2"/>
              </a:rPr>
              <a:t> Daniel Preisig</a:t>
            </a:r>
            <a:endParaRPr lang="de-CH" sz="1000" dirty="0"/>
          </a:p>
        </p:txBody>
      </p:sp>
      <p:sp>
        <p:nvSpPr>
          <p:cNvPr id="127" name="Textfeld 126"/>
          <p:cNvSpPr txBox="1"/>
          <p:nvPr/>
        </p:nvSpPr>
        <p:spPr>
          <a:xfrm>
            <a:off x="9110288" y="495860"/>
            <a:ext cx="2678202" cy="226591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0" bIns="36000" rtlCol="0">
            <a:spAutoFit/>
          </a:bodyPr>
          <a:lstStyle>
            <a:defPPr>
              <a:defRPr lang="de-DE"/>
            </a:defPPr>
            <a:lvl1pPr algn="r">
              <a:defRPr sz="1050">
                <a:solidFill>
                  <a:srgbClr val="0070C0"/>
                </a:solidFill>
              </a:defRPr>
            </a:lvl1pPr>
          </a:lstStyle>
          <a:p>
            <a:r>
              <a:rPr lang="de-CH" sz="1000" dirty="0" smtClean="0">
                <a:sym typeface="Wingdings" panose="05000000000000000000" pitchFamily="2" charset="2"/>
              </a:rPr>
              <a:t></a:t>
            </a:r>
            <a:r>
              <a:rPr lang="de-CH" sz="1000" dirty="0" smtClean="0">
                <a:sym typeface="Webdings" panose="05030102010509060703" pitchFamily="18" charset="2"/>
              </a:rPr>
              <a:t> Botschaft, Kap. 3.2</a:t>
            </a:r>
            <a:endParaRPr lang="de-CH" sz="1000" dirty="0"/>
          </a:p>
        </p:txBody>
      </p:sp>
      <p:sp>
        <p:nvSpPr>
          <p:cNvPr id="15" name="Textfeld 14"/>
          <p:cNvSpPr txBox="1"/>
          <p:nvPr/>
        </p:nvSpPr>
        <p:spPr>
          <a:xfrm>
            <a:off x="407368" y="980728"/>
            <a:ext cx="1133297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Budget 2023: Mit Budget beantragte Investitionen (netto): 42.5 Mio. Franken</a:t>
            </a:r>
          </a:p>
          <a:p>
            <a:r>
              <a:rPr lang="de-CH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Grösste Investitionen bei den Verkehrsbetrieben (Darlehen), im Tiefbau und bei den Schulen</a:t>
            </a:r>
            <a:endParaRPr lang="de-CH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graphicFrame>
        <p:nvGraphicFramePr>
          <p:cNvPr id="22" name="Diagramm 21"/>
          <p:cNvGraphicFramePr/>
          <p:nvPr>
            <p:extLst>
              <p:ext uri="{D42A27DB-BD31-4B8C-83A1-F6EECF244321}">
                <p14:modId xmlns:p14="http://schemas.microsoft.com/office/powerpoint/2010/main" val="804689550"/>
              </p:ext>
            </p:extLst>
          </p:nvPr>
        </p:nvGraphicFramePr>
        <p:xfrm>
          <a:off x="5739948" y="1916832"/>
          <a:ext cx="5954518" cy="4467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2" name="Gruppieren 1"/>
          <p:cNvGrpSpPr/>
          <p:nvPr/>
        </p:nvGrpSpPr>
        <p:grpSpPr>
          <a:xfrm>
            <a:off x="407368" y="1977669"/>
            <a:ext cx="5746544" cy="3971611"/>
            <a:chOff x="407368" y="1977669"/>
            <a:chExt cx="5746544" cy="3971611"/>
          </a:xfrm>
        </p:grpSpPr>
        <p:sp>
          <p:nvSpPr>
            <p:cNvPr id="10" name="Freihandform 9"/>
            <p:cNvSpPr/>
            <p:nvPr/>
          </p:nvSpPr>
          <p:spPr>
            <a:xfrm>
              <a:off x="2135560" y="5373216"/>
              <a:ext cx="3944004" cy="576064"/>
            </a:xfrm>
            <a:custGeom>
              <a:avLst/>
              <a:gdLst>
                <a:gd name="connsiteX0" fmla="*/ 0 w 3886200"/>
                <a:gd name="connsiteY0" fmla="*/ 0 h 1234440"/>
                <a:gd name="connsiteX1" fmla="*/ 3886200 w 3886200"/>
                <a:gd name="connsiteY1" fmla="*/ 1234440 h 1234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86200" h="1234440">
                  <a:moveTo>
                    <a:pt x="0" y="0"/>
                  </a:moveTo>
                  <a:lnTo>
                    <a:pt x="3886200" y="1234440"/>
                  </a:lnTo>
                </a:path>
              </a:pathLst>
            </a:cu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4" name="Freihandform 3"/>
            <p:cNvSpPr/>
            <p:nvPr/>
          </p:nvSpPr>
          <p:spPr>
            <a:xfrm>
              <a:off x="2567608" y="2996952"/>
              <a:ext cx="3586304" cy="1191000"/>
            </a:xfrm>
            <a:custGeom>
              <a:avLst/>
              <a:gdLst>
                <a:gd name="connsiteX0" fmla="*/ 0 w 3886200"/>
                <a:gd name="connsiteY0" fmla="*/ 0 h 1234440"/>
                <a:gd name="connsiteX1" fmla="*/ 3886200 w 3886200"/>
                <a:gd name="connsiteY1" fmla="*/ 1234440 h 1234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86200" h="1234440">
                  <a:moveTo>
                    <a:pt x="0" y="0"/>
                  </a:moveTo>
                  <a:lnTo>
                    <a:pt x="3886200" y="1234440"/>
                  </a:lnTo>
                </a:path>
              </a:pathLst>
            </a:cu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txBody>
            <a:bodyPr rtlCol="0" anchor="ctr"/>
            <a:lstStyle/>
            <a:p>
              <a:pPr algn="ctr"/>
              <a:endParaRPr lang="de-CH"/>
            </a:p>
          </p:txBody>
        </p:sp>
        <p:graphicFrame>
          <p:nvGraphicFramePr>
            <p:cNvPr id="24" name="Diagramm 23"/>
            <p:cNvGraphicFramePr/>
            <p:nvPr>
              <p:extLst>
                <p:ext uri="{D42A27DB-BD31-4B8C-83A1-F6EECF244321}">
                  <p14:modId xmlns:p14="http://schemas.microsoft.com/office/powerpoint/2010/main" val="430841899"/>
                </p:ext>
              </p:extLst>
            </p:nvPr>
          </p:nvGraphicFramePr>
          <p:xfrm>
            <a:off x="407368" y="1977669"/>
            <a:ext cx="3879044" cy="397161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95317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sign1">
  <a:themeElements>
    <a:clrScheme name="Leere Prä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eere Prä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Design1" id="{9EC2F51B-5BAA-4CD6-B069-0987034A02D1}" vid="{8758931A-3C75-411D-9811-B79B94E9EB03}"/>
    </a:ext>
  </a:extLst>
</a:theme>
</file>

<file path=ppt/theme/theme2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 lIns="0" tIns="0" rIns="0" bIns="0">
        <a:spAutoFit/>
      </a:bodyPr>
      <a:lstStyle>
        <a:defPPr>
          <a:lnSpc>
            <a:spcPct val="90000"/>
          </a:lnSpc>
          <a:spcAft>
            <a:spcPts val="0"/>
          </a:spcAft>
          <a:defRPr sz="1100" b="1" dirty="0" smtClean="0">
            <a:latin typeface="Arial Narrow" panose="020B0606020202030204" pitchFamily="34" charset="0"/>
            <a:ea typeface="Times New Roman" panose="02020603050405020304" pitchFamily="18" charset="0"/>
            <a:cs typeface="Times New Roman" panose="02020603050405020304" pitchFamily="18" charset="0"/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3D58B39DB41EB4BB8F531A5AAED83D1" ma:contentTypeVersion="0" ma:contentTypeDescription="Ein neues Dokument erstellen." ma:contentTypeScope="" ma:versionID="18db629754661380fd8ca64b60f8378f">
  <xsd:schema xmlns:xsd="http://www.w3.org/2001/XMLSchema" xmlns:xs="http://www.w3.org/2001/XMLSchema" xmlns:p="http://schemas.microsoft.com/office/2006/metadata/properties" xmlns:ns2="b4d2b757-29eb-40f6-a27c-f2cea37ca625" targetNamespace="http://schemas.microsoft.com/office/2006/metadata/properties" ma:root="true" ma:fieldsID="0bfb1cb1fc6ab41d0562f7ef566f118c" ns2:_="">
    <xsd:import namespace="b4d2b757-29eb-40f6-a27c-f2cea37ca625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d2b757-29eb-40f6-a27c-f2cea37ca625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Wert der Dokument-ID" ma:description="Der Wert der diesem Element zugewiesenen Dokument-ID." ma:internalName="_dlc_DocId" ma:readOnly="true">
      <xsd:simpleType>
        <xsd:restriction base="dms:Text"/>
      </xsd:simpleType>
    </xsd:element>
    <xsd:element name="_dlc_DocIdUrl" ma:index="9" nillable="true" ma:displayName="Dokument-ID" ma:description="Permanenter Hyperlink zu diesem Dok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49131607-2BAA-4CAF-80CE-F1D0964D0FA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0168880-8ECC-43DF-96DD-CA016B7263C6}">
  <ds:schemaRefs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purl.org/dc/terms/"/>
    <ds:schemaRef ds:uri="b4d2b757-29eb-40f6-a27c-f2cea37ca625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CA90236-9F76-4B70-A998-C28E9F64410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4d2b757-29eb-40f6-a27c-f2cea37ca62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72EF93FF-962A-4612-B6E3-B19B65BA88EC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2524</Words>
  <Application>Microsoft Office PowerPoint</Application>
  <PresentationFormat>Breitbild</PresentationFormat>
  <Paragraphs>439</Paragraphs>
  <Slides>26</Slides>
  <Notes>26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26</vt:i4>
      </vt:variant>
    </vt:vector>
  </HeadingPairs>
  <TitlesOfParts>
    <vt:vector size="38" baseType="lpstr">
      <vt:lpstr>ＭＳ Ｐゴシック</vt:lpstr>
      <vt:lpstr>Arial</vt:lpstr>
      <vt:lpstr>Arial Narrow</vt:lpstr>
      <vt:lpstr>Arial Unicode MS</vt:lpstr>
      <vt:lpstr>Calibri</vt:lpstr>
      <vt:lpstr>Symbol</vt:lpstr>
      <vt:lpstr>Times New Roman</vt:lpstr>
      <vt:lpstr>Webdings</vt:lpstr>
      <vt:lpstr>Wingdings</vt:lpstr>
      <vt:lpstr>Wingdings 3</vt:lpstr>
      <vt:lpstr>Design1</vt:lpstr>
      <vt:lpstr>Benutzerdefiniertes 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--- ---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--- ---</dc:creator>
  <cp:lastModifiedBy>Kolb Ralph</cp:lastModifiedBy>
  <cp:revision>1212</cp:revision>
  <cp:lastPrinted>2021-08-25T06:23:47Z</cp:lastPrinted>
  <dcterms:created xsi:type="dcterms:W3CDTF">2008-01-30T09:17:41Z</dcterms:created>
  <dcterms:modified xsi:type="dcterms:W3CDTF">2022-08-25T11:52:16Z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0x01010063D58B39DB41EB4BB8F531A5AAED83D1</vt:lpwstr>
  </property>
</Properties>
</file>