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8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9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0.xml" ContentType="application/vnd.openxmlformats-officedocument.presentationml.notesSl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68" r:id="rId5"/>
    <p:sldMasterId id="2147483992" r:id="rId6"/>
  </p:sldMasterIdLst>
  <p:notesMasterIdLst>
    <p:notesMasterId r:id="rId22"/>
  </p:notesMasterIdLst>
  <p:handoutMasterIdLst>
    <p:handoutMasterId r:id="rId23"/>
  </p:handoutMasterIdLst>
  <p:sldIdLst>
    <p:sldId id="256" r:id="rId7"/>
    <p:sldId id="376" r:id="rId8"/>
    <p:sldId id="357" r:id="rId9"/>
    <p:sldId id="358" r:id="rId10"/>
    <p:sldId id="360" r:id="rId11"/>
    <p:sldId id="366" r:id="rId12"/>
    <p:sldId id="368" r:id="rId13"/>
    <p:sldId id="375" r:id="rId14"/>
    <p:sldId id="338" r:id="rId15"/>
    <p:sldId id="354" r:id="rId16"/>
    <p:sldId id="339" r:id="rId17"/>
    <p:sldId id="362" r:id="rId18"/>
    <p:sldId id="378" r:id="rId19"/>
    <p:sldId id="343" r:id="rId20"/>
    <p:sldId id="333" r:id="rId21"/>
  </p:sldIdLst>
  <p:sldSz cx="12192000" cy="6858000"/>
  <p:notesSz cx="6797675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F0C8"/>
    <a:srgbClr val="008000"/>
    <a:srgbClr val="339933"/>
    <a:srgbClr val="006600"/>
    <a:srgbClr val="336600"/>
    <a:srgbClr val="CCFF66"/>
    <a:srgbClr val="CCFF99"/>
    <a:srgbClr val="CCCC00"/>
    <a:srgbClr val="FDF08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83" autoAdjust="0"/>
    <p:restoredTop sz="91215" autoAdjust="0"/>
  </p:normalViewPr>
  <p:slideViewPr>
    <p:cSldViewPr>
      <p:cViewPr>
        <p:scale>
          <a:sx n="80" d="100"/>
          <a:sy n="80" d="100"/>
        </p:scale>
        <p:origin x="480" y="-27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3750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9.xml"/><Relationship Id="rId3" Type="http://schemas.openxmlformats.org/officeDocument/2006/relationships/slide" Target="slides/slide4.xml"/><Relationship Id="rId7" Type="http://schemas.openxmlformats.org/officeDocument/2006/relationships/slide" Target="slides/slide8.xml"/><Relationship Id="rId2" Type="http://schemas.openxmlformats.org/officeDocument/2006/relationships/slide" Target="slides/slide3.xml"/><Relationship Id="rId1" Type="http://schemas.openxmlformats.org/officeDocument/2006/relationships/slide" Target="slides/slide2.xml"/><Relationship Id="rId6" Type="http://schemas.openxmlformats.org/officeDocument/2006/relationships/slide" Target="slides/slide7.xml"/><Relationship Id="rId11" Type="http://schemas.openxmlformats.org/officeDocument/2006/relationships/slide" Target="slides/slide12.xml"/><Relationship Id="rId5" Type="http://schemas.openxmlformats.org/officeDocument/2006/relationships/slide" Target="slides/slide6.xml"/><Relationship Id="rId10" Type="http://schemas.openxmlformats.org/officeDocument/2006/relationships/slide" Target="slides/slide11.xml"/><Relationship Id="rId4" Type="http://schemas.openxmlformats.org/officeDocument/2006/relationships/slide" Target="slides/slide5.xml"/><Relationship Id="rId9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tdata.ktst.shnet.ch\oslw$\root\1\1\1\8186\5.%20Bericht%20zur%20Jahresrechnung\Ergebnis%20Reserve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tdata.ktst.shnet.ch\oslw$\root\1\1\1\8186\5.%20Bericht%20zur%20Jahresrechnung\Grundlagen\Berechnungen%20Grafik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tdata.ktst.shnet.ch\oslw$\root\1\1\1\8186\5.%20Bericht%20zur%20Jahresrechnung\Grundlagen\Berechnungen%20Grafik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tdata.ktst.shnet.ch\oslw$\root\1\1\1\8186\5.%20Bericht%20zur%20Jahresrechnung\Grundlagen\Berechnungen%20Grafik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abtdata.ktst.shnet.ch\oslw$\root\1\1\1\8186\5.%20Bericht%20zur%20Jahresrechnung\Grundlagen\Grafik%20Budgetvergleich%20Wasserfall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abtdata.ktst.shnet.ch\oslw$\root\1\1\1\8186\5.%20Bericht%20zur%20Jahresrechnung\Grafiken%201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tdata.ktst.shnet.ch\oslw$\root\1\1\1\8186\5.%20Bericht%20zur%20Jahresrechnung\Grundlagen\Berechnungen%20Grafik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tdata.ktst.shnet.ch\oslw$\root\1\1\1\8186\5.%20Bericht%20zur%20Jahresrechnung\Grundlagen\Berechnungen%20Grafik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tdata.ktst.shnet.ch\oslw$\root\1\1\1\8186\5.%20Bericht%20zur%20Jahresrechnung\Grundlagen\Schwankungsreserv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tdata.ktst.shnet.ch\oslw$\root\1\1\1\8186\5.%20Bericht%20zur%20Jahresrechnung\Grundlagen\Berechnungen%20Grafik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tdata.ktst.shnet.ch\oslw$\root\1\1\1\8186\5.%20Bericht%20zur%20Jahresrechnung\Grafiken%203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tdata.ktst.shnet.ch\oslw$\root\1\1\1\8186\5.%20Bericht%20zur%20Jahresrechnung\Grundlagen\Berechnungen%20Grafik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960131207251878E-2"/>
          <c:y val="6.0125164563641802E-2"/>
          <c:w val="0.90352975074581232"/>
          <c:h val="0.617911435039031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'Wasserfall FiPlan'!$A$3</c:f>
              <c:strCache>
                <c:ptCount val="1"/>
                <c:pt idx="0">
                  <c:v>BLANK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numRef>
              <c:f>'Wasserfall FiPlan'!$B$2:$AG$2</c:f>
              <c:numCache>
                <c:formatCode>General</c:formatCode>
                <c:ptCount val="32"/>
                <c:pt idx="0">
                  <c:v>2010</c:v>
                </c:pt>
                <c:pt idx="2">
                  <c:v>2011</c:v>
                </c:pt>
                <c:pt idx="4">
                  <c:v>2012</c:v>
                </c:pt>
                <c:pt idx="6">
                  <c:v>2013</c:v>
                </c:pt>
                <c:pt idx="8">
                  <c:v>2014</c:v>
                </c:pt>
                <c:pt idx="10">
                  <c:v>2015</c:v>
                </c:pt>
                <c:pt idx="13">
                  <c:v>2016</c:v>
                </c:pt>
                <c:pt idx="17">
                  <c:v>2017</c:v>
                </c:pt>
                <c:pt idx="21">
                  <c:v>2018</c:v>
                </c:pt>
                <c:pt idx="25">
                  <c:v>2019</c:v>
                </c:pt>
                <c:pt idx="29">
                  <c:v>2020</c:v>
                </c:pt>
              </c:numCache>
            </c:numRef>
          </c:cat>
          <c:val>
            <c:numRef>
              <c:f>'Wasserfall FiPlan'!$B$3:$AG$3</c:f>
              <c:numCache>
                <c:formatCode>General</c:formatCode>
                <c:ptCount val="32"/>
                <c:pt idx="12" formatCode="#,##0.0,,_ ;[Red]\-#,##0.0,,">
                  <c:v>0</c:v>
                </c:pt>
                <c:pt idx="13" formatCode="#,##0.0,,_ ;[Red]\-#,##0.0,,">
                  <c:v>15000000</c:v>
                </c:pt>
                <c:pt idx="14" formatCode="#,##0.0,,_ ;[Red]\-#,##0.0,,">
                  <c:v>0</c:v>
                </c:pt>
                <c:pt idx="16" formatCode="#,##0.0,,_ ;[Red]\-#,##0.0,,">
                  <c:v>0</c:v>
                </c:pt>
                <c:pt idx="17" formatCode="#,##0.0,,_ ;[Red]\-#,##0.0,,">
                  <c:v>13500000</c:v>
                </c:pt>
                <c:pt idx="18" formatCode="#,##0.0,,_ ;[Red]\-#,##0.0,,">
                  <c:v>0</c:v>
                </c:pt>
                <c:pt idx="20" formatCode="#,##0.0,,_ ;[Red]\-#,##0.0,,">
                  <c:v>0</c:v>
                </c:pt>
                <c:pt idx="21" formatCode="#,##0.0,,_ ;[Red]\-#,##0.0,,">
                  <c:v>-2900000</c:v>
                </c:pt>
                <c:pt idx="22" formatCode="#,##0.0,,_ ;[Red]\-#,##0.0,,">
                  <c:v>0</c:v>
                </c:pt>
                <c:pt idx="24" formatCode="#,##0.0,,_ ;[Red]\-#,##0.0,,">
                  <c:v>0</c:v>
                </c:pt>
                <c:pt idx="25" formatCode="#,##0.0,,_ ;[Red]\-#,##0.0,,">
                  <c:v>4800000</c:v>
                </c:pt>
                <c:pt idx="26" formatCode="#,##0.0,,_ ;[Red]\-#,##0.0,,">
                  <c:v>0</c:v>
                </c:pt>
                <c:pt idx="28" formatCode="#,##0.0,,_ ;[Red]\-#,##0.0,,">
                  <c:v>0</c:v>
                </c:pt>
                <c:pt idx="29" formatCode="#,##0.0,,_ ;[Red]\-#,##0.0,,">
                  <c:v>900000</c:v>
                </c:pt>
                <c:pt idx="30" formatCode="#,##0.0,,_ ;[Red]\-#,##0.0,,">
                  <c:v>900000</c:v>
                </c:pt>
                <c:pt idx="31" formatCode="#,##0.0,,_ ;[Red]\-#,##0.0,,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63-4A97-9C41-9A8D596AF309}"/>
            </c:ext>
          </c:extLst>
        </c:ser>
        <c:ser>
          <c:idx val="1"/>
          <c:order val="1"/>
          <c:tx>
            <c:strRef>
              <c:f>'Wasserfall FiPlan'!$A$4</c:f>
              <c:strCache>
                <c:ptCount val="1"/>
                <c:pt idx="0">
                  <c:v>Ergebnis vor Entnahme / Einlage</c:v>
                </c:pt>
              </c:strCache>
            </c:strRef>
          </c:tx>
          <c:spPr>
            <a:pattFill prst="dkDnDiag">
              <a:fgClr>
                <a:schemeClr val="bg1">
                  <a:lumMod val="50000"/>
                </a:schemeClr>
              </a:fgClr>
              <a:bgClr>
                <a:schemeClr val="bg1">
                  <a:lumMod val="85000"/>
                </a:schemeClr>
              </a:bgClr>
            </a:pattFill>
            <a:ln w="3175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90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'Wasserfall FiPlan'!$B$2:$AG$2</c:f>
              <c:numCache>
                <c:formatCode>General</c:formatCode>
                <c:ptCount val="32"/>
                <c:pt idx="0">
                  <c:v>2010</c:v>
                </c:pt>
                <c:pt idx="2">
                  <c:v>2011</c:v>
                </c:pt>
                <c:pt idx="4">
                  <c:v>2012</c:v>
                </c:pt>
                <c:pt idx="6">
                  <c:v>2013</c:v>
                </c:pt>
                <c:pt idx="8">
                  <c:v>2014</c:v>
                </c:pt>
                <c:pt idx="10">
                  <c:v>2015</c:v>
                </c:pt>
                <c:pt idx="13">
                  <c:v>2016</c:v>
                </c:pt>
                <c:pt idx="17">
                  <c:v>2017</c:v>
                </c:pt>
                <c:pt idx="21">
                  <c:v>2018</c:v>
                </c:pt>
                <c:pt idx="25">
                  <c:v>2019</c:v>
                </c:pt>
                <c:pt idx="29">
                  <c:v>2020</c:v>
                </c:pt>
              </c:numCache>
            </c:numRef>
          </c:cat>
          <c:val>
            <c:numRef>
              <c:f>'Wasserfall FiPlan'!$B$4:$AG$4</c:f>
              <c:numCache>
                <c:formatCode>General</c:formatCode>
                <c:ptCount val="32"/>
                <c:pt idx="12" formatCode="#,##0.0,,">
                  <c:v>35700000</c:v>
                </c:pt>
                <c:pt idx="16" formatCode="#,##0.0,,">
                  <c:v>31900000</c:v>
                </c:pt>
                <c:pt idx="20" formatCode="#,##0.0,,">
                  <c:v>-2900000</c:v>
                </c:pt>
                <c:pt idx="24" formatCode="#,##0.0,,">
                  <c:v>17700000</c:v>
                </c:pt>
                <c:pt idx="28" formatCode="#,##0.0,,">
                  <c:v>24500000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63-4A97-9C41-9A8D596AF309}"/>
            </c:ext>
          </c:extLst>
        </c:ser>
        <c:ser>
          <c:idx val="2"/>
          <c:order val="2"/>
          <c:tx>
            <c:strRef>
              <c:f>'Wasserfall FiPlan'!$A$5</c:f>
              <c:strCache>
                <c:ptCount val="1"/>
                <c:pt idx="0">
                  <c:v>Schwankungsreserve Unternehmenssteuern</c:v>
                </c:pt>
              </c:strCache>
            </c:strRef>
          </c:tx>
          <c:spPr>
            <a:pattFill prst="zigZag">
              <a:fgClr>
                <a:schemeClr val="accent1">
                  <a:lumMod val="75000"/>
                </a:schemeClr>
              </a:fgClr>
              <a:bgClr>
                <a:schemeClr val="accent1">
                  <a:lumMod val="40000"/>
                  <a:lumOff val="60000"/>
                </a:schemeClr>
              </a:bgClr>
            </a:pattFill>
            <a:ln w="3175">
              <a:solidFill>
                <a:schemeClr val="tx1"/>
              </a:solidFill>
            </a:ln>
            <a:effectLst/>
          </c:spPr>
          <c:invertIfNegative val="0"/>
          <c:dPt>
            <c:idx val="21"/>
            <c:invertIfNegative val="0"/>
            <c:bubble3D val="0"/>
            <c:spPr>
              <a:noFill/>
              <a:ln w="31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9663-4A97-9C41-9A8D596AF309}"/>
              </c:ext>
            </c:extLst>
          </c:dPt>
          <c:dLbls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-</a:t>
                    </a:r>
                    <a:fld id="{067AF83A-63C5-45B3-A8E5-BD637B994714}" type="VALUE">
                      <a:rPr lang="en-US" smtClean="0"/>
                      <a:pPr/>
                      <a:t>[WERT]</a:t>
                    </a:fld>
                    <a:endParaRPr lang="en-US" dirty="0" smtClean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663-4A97-9C41-9A8D596AF309}"/>
                </c:ext>
              </c:extLst>
            </c:dLbl>
            <c:dLbl>
              <c:idx val="17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-</a:t>
                    </a:r>
                    <a:fld id="{0B28D67F-0289-495F-B1A2-55C37FC142A2}" type="VALUE">
                      <a:rPr lang="en-US" smtClean="0"/>
                      <a:pPr/>
                      <a:t>[WERT]</a:t>
                    </a:fld>
                    <a:endParaRPr lang="en-US" dirty="0" smtClean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9663-4A97-9C41-9A8D596AF309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663-4A97-9C41-9A8D596AF309}"/>
                </c:ext>
              </c:extLst>
            </c:dLbl>
            <c:dLbl>
              <c:idx val="29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-</a:t>
                    </a:r>
                    <a:fld id="{8EB732F2-DA82-49CF-9ECC-F5EAE3EFF826}" type="VALUE">
                      <a:rPr lang="en-US" smtClean="0"/>
                      <a:pPr/>
                      <a:t>[WERT]</a:t>
                    </a:fld>
                    <a:endParaRPr lang="en-US" dirty="0" smtClean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9663-4A97-9C41-9A8D596AF3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90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'Wasserfall FiPlan'!$B$2:$AG$2</c:f>
              <c:numCache>
                <c:formatCode>General</c:formatCode>
                <c:ptCount val="32"/>
                <c:pt idx="0">
                  <c:v>2010</c:v>
                </c:pt>
                <c:pt idx="2">
                  <c:v>2011</c:v>
                </c:pt>
                <c:pt idx="4">
                  <c:v>2012</c:v>
                </c:pt>
                <c:pt idx="6">
                  <c:v>2013</c:v>
                </c:pt>
                <c:pt idx="8">
                  <c:v>2014</c:v>
                </c:pt>
                <c:pt idx="10">
                  <c:v>2015</c:v>
                </c:pt>
                <c:pt idx="13">
                  <c:v>2016</c:v>
                </c:pt>
                <c:pt idx="17">
                  <c:v>2017</c:v>
                </c:pt>
                <c:pt idx="21">
                  <c:v>2018</c:v>
                </c:pt>
                <c:pt idx="25">
                  <c:v>2019</c:v>
                </c:pt>
                <c:pt idx="29">
                  <c:v>2020</c:v>
                </c:pt>
              </c:numCache>
            </c:numRef>
          </c:cat>
          <c:val>
            <c:numRef>
              <c:f>'Wasserfall FiPlan'!$B$5:$AG$5</c:f>
              <c:numCache>
                <c:formatCode>General</c:formatCode>
                <c:ptCount val="32"/>
                <c:pt idx="13" formatCode="#,##0.0,,">
                  <c:v>20700000</c:v>
                </c:pt>
                <c:pt idx="17" formatCode="#,##0.0,,">
                  <c:v>18400000</c:v>
                </c:pt>
                <c:pt idx="21" formatCode="\-#,##0.0,,">
                  <c:v>3800000</c:v>
                </c:pt>
                <c:pt idx="29" formatCode="#,##0.0,,">
                  <c:v>23600000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63-4A97-9C41-9A8D596AF309}"/>
            </c:ext>
          </c:extLst>
        </c:ser>
        <c:ser>
          <c:idx val="3"/>
          <c:order val="3"/>
          <c:tx>
            <c:strRef>
              <c:f>'Wasserfall FiPlan'!$A$6</c:f>
              <c:strCache>
                <c:ptCount val="1"/>
                <c:pt idx="0">
                  <c:v>Corona-Reserve</c:v>
                </c:pt>
              </c:strCache>
            </c:strRef>
          </c:tx>
          <c:spPr>
            <a:pattFill prst="divot">
              <a:fgClr>
                <a:schemeClr val="accent4">
                  <a:lumMod val="75000"/>
                </a:schemeClr>
              </a:fgClr>
              <a:bgClr>
                <a:schemeClr val="accent4">
                  <a:lumMod val="40000"/>
                  <a:lumOff val="60000"/>
                </a:schemeClr>
              </a:bgClr>
            </a:pattFill>
            <a:ln w="3175">
              <a:solidFill>
                <a:schemeClr val="tx1"/>
              </a:solidFill>
            </a:ln>
            <a:effectLst/>
          </c:spPr>
          <c:invertIfNegative val="0"/>
          <c:dLbls>
            <c:dLbl>
              <c:idx val="25"/>
              <c:layout/>
              <c:tx>
                <c:rich>
                  <a:bodyPr rot="0" spcFirstLastPara="1" vertOverflow="ellipsis" vert="horz" wrap="square" anchor="ctr" anchorCtr="1"/>
                  <a:lstStyle/>
                  <a:p>
                    <a:pPr algn="ctr">
                      <a:defRPr sz="900" b="1" i="0" u="none" strike="noStrike" kern="1200" baseline="0">
                        <a:solidFill>
                          <a:sysClr val="windowText" lastClr="000000"/>
                        </a:solidFill>
                        <a:effectLst>
                          <a:glow rad="139700">
                            <a:schemeClr val="bg1"/>
                          </a:glow>
                        </a:effectLst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-</a:t>
                    </a:r>
                    <a:fld id="{21382857-B25B-4D47-9790-142D0CC052CD}" type="VALUE">
                      <a:rPr lang="en-US" smtClean="0"/>
                      <a:pPr algn="ctr">
                        <a:defRPr b="1">
                          <a:effectLst>
                            <a:glow rad="139700">
                              <a:schemeClr val="bg1"/>
                            </a:glow>
                          </a:effectLst>
                        </a:defRPr>
                      </a:pPr>
                      <a:t>[WERT]</a:t>
                    </a:fld>
                    <a:endParaRPr lang="en-US" dirty="0" smtClean="0"/>
                  </a:p>
                </c:rich>
              </c:tx>
              <c:numFmt formatCode="#,##0.0,,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ctr">
                    <a:defRPr sz="900" b="1" i="0" u="none" strike="noStrike" kern="1200" baseline="0">
                      <a:solidFill>
                        <a:sysClr val="windowText" lastClr="000000"/>
                      </a:solidFill>
                      <a:effectLst>
                        <a:glow rad="139700">
                          <a:schemeClr val="bg1"/>
                        </a:glo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663-4A97-9C41-9A8D596AF3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90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'Wasserfall FiPlan'!$B$2:$AG$2</c:f>
              <c:numCache>
                <c:formatCode>General</c:formatCode>
                <c:ptCount val="32"/>
                <c:pt idx="0">
                  <c:v>2010</c:v>
                </c:pt>
                <c:pt idx="2">
                  <c:v>2011</c:v>
                </c:pt>
                <c:pt idx="4">
                  <c:v>2012</c:v>
                </c:pt>
                <c:pt idx="6">
                  <c:v>2013</c:v>
                </c:pt>
                <c:pt idx="8">
                  <c:v>2014</c:v>
                </c:pt>
                <c:pt idx="10">
                  <c:v>2015</c:v>
                </c:pt>
                <c:pt idx="13">
                  <c:v>2016</c:v>
                </c:pt>
                <c:pt idx="17">
                  <c:v>2017</c:v>
                </c:pt>
                <c:pt idx="21">
                  <c:v>2018</c:v>
                </c:pt>
                <c:pt idx="25">
                  <c:v>2019</c:v>
                </c:pt>
                <c:pt idx="29">
                  <c:v>2020</c:v>
                </c:pt>
              </c:numCache>
            </c:numRef>
          </c:cat>
          <c:val>
            <c:numRef>
              <c:f>'Wasserfall FiPlan'!$B$6:$AG$6</c:f>
              <c:numCache>
                <c:formatCode>General</c:formatCode>
                <c:ptCount val="32"/>
                <c:pt idx="25" formatCode="#,##0.0,,">
                  <c:v>12900000</c:v>
                </c:pt>
                <c:pt idx="30" formatCode="#,##0.0,,">
                  <c:v>2100000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63-4A97-9C41-9A8D596AF309}"/>
            </c:ext>
          </c:extLst>
        </c:ser>
        <c:ser>
          <c:idx val="8"/>
          <c:order val="4"/>
          <c:tx>
            <c:strRef>
              <c:f>'Wasserfall FiPlan'!$A$7</c:f>
              <c:strCache>
                <c:ptCount val="1"/>
                <c:pt idx="0">
                  <c:v>Ergebnis nach Entnahme / Einlage</c:v>
                </c:pt>
              </c:strCache>
            </c:strRef>
          </c:tx>
          <c:spPr>
            <a:pattFill prst="ltUpDiag">
              <a:fgClr>
                <a:srgbClr val="006600"/>
              </a:fgClr>
              <a:bgClr>
                <a:srgbClr val="339933"/>
              </a:bgClr>
            </a:pattFill>
            <a:ln w="31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ltUpDiag">
                <a:fgClr>
                  <a:srgbClr val="C00000"/>
                </a:fgClr>
                <a:bgClr>
                  <a:srgbClr val="FF0000"/>
                </a:bgClr>
              </a:pattFill>
              <a:ln w="31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663-4A97-9C41-9A8D596AF309}"/>
              </c:ext>
            </c:extLst>
          </c:dPt>
          <c:dLbls>
            <c:dLbl>
              <c:idx val="0"/>
              <c:layout>
                <c:manualLayout>
                  <c:x val="-1.4225277952344604E-17"/>
                  <c:y val="3.4745446999700919E-3"/>
                </c:manualLayout>
              </c:layout>
              <c:numFmt formatCode="#,##0.0,,_ ;\-#,##0.0,,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effectLst>
                        <a:glow rad="139700">
                          <a:schemeClr val="bg1"/>
                        </a:glo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9663-4A97-9C41-9A8D596AF309}"/>
                </c:ext>
              </c:extLst>
            </c:dLbl>
            <c:numFmt formatCode="#,##0.0,,_ ;[Red]\-#,##0.0,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'Wasserfall FiPlan'!$B$2:$AG$2</c:f>
              <c:numCache>
                <c:formatCode>General</c:formatCode>
                <c:ptCount val="32"/>
                <c:pt idx="0">
                  <c:v>2010</c:v>
                </c:pt>
                <c:pt idx="2">
                  <c:v>2011</c:v>
                </c:pt>
                <c:pt idx="4">
                  <c:v>2012</c:v>
                </c:pt>
                <c:pt idx="6">
                  <c:v>2013</c:v>
                </c:pt>
                <c:pt idx="8">
                  <c:v>2014</c:v>
                </c:pt>
                <c:pt idx="10">
                  <c:v>2015</c:v>
                </c:pt>
                <c:pt idx="13">
                  <c:v>2016</c:v>
                </c:pt>
                <c:pt idx="17">
                  <c:v>2017</c:v>
                </c:pt>
                <c:pt idx="21">
                  <c:v>2018</c:v>
                </c:pt>
                <c:pt idx="25">
                  <c:v>2019</c:v>
                </c:pt>
                <c:pt idx="29">
                  <c:v>2020</c:v>
                </c:pt>
              </c:numCache>
            </c:numRef>
          </c:cat>
          <c:val>
            <c:numRef>
              <c:f>'Wasserfall FiPlan'!$B$7:$AG$7</c:f>
              <c:numCache>
                <c:formatCode>General</c:formatCode>
                <c:ptCount val="32"/>
                <c:pt idx="0">
                  <c:v>-2200000</c:v>
                </c:pt>
                <c:pt idx="2">
                  <c:v>2800000</c:v>
                </c:pt>
                <c:pt idx="4">
                  <c:v>400000</c:v>
                </c:pt>
                <c:pt idx="6">
                  <c:v>2300000</c:v>
                </c:pt>
                <c:pt idx="8">
                  <c:v>5200000</c:v>
                </c:pt>
                <c:pt idx="10">
                  <c:v>6500000</c:v>
                </c:pt>
                <c:pt idx="14" formatCode="#,##0.0,,">
                  <c:v>15000000</c:v>
                </c:pt>
                <c:pt idx="18" formatCode="#,##0.0,,">
                  <c:v>13600000</c:v>
                </c:pt>
                <c:pt idx="22" formatCode="#,##0.0,,">
                  <c:v>900000</c:v>
                </c:pt>
                <c:pt idx="26" formatCode="#,##0.0,,">
                  <c:v>4800000</c:v>
                </c:pt>
                <c:pt idx="31" formatCode="#,##0.0,,">
                  <c:v>3000000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663-4A97-9C41-9A8D596AF3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"/>
        <c:overlap val="100"/>
        <c:axId val="647357520"/>
        <c:axId val="647357128"/>
      </c:barChart>
      <c:catAx>
        <c:axId val="647357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647357128"/>
        <c:crosses val="autoZero"/>
        <c:auto val="1"/>
        <c:lblAlgn val="ctr"/>
        <c:lblOffset val="100"/>
        <c:noMultiLvlLbl val="0"/>
      </c:catAx>
      <c:valAx>
        <c:axId val="647357128"/>
        <c:scaling>
          <c:orientation val="minMax"/>
          <c:min val="-12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de-CH" dirty="0" smtClean="0"/>
                  <a:t>In Mio. Fr.</a:t>
                </a:r>
                <a:endParaRPr lang="de-CH" dirty="0"/>
              </a:p>
            </c:rich>
          </c:tx>
          <c:layout>
            <c:manualLayout>
              <c:xMode val="edge"/>
              <c:yMode val="edge"/>
              <c:x val="5.2383434668989348E-3"/>
              <c:y val="4.8427497425823633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#,##0,,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64735752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1.3985898089142515E-2"/>
          <c:y val="0.79821725483366701"/>
          <c:w val="0.9498066518098377"/>
          <c:h val="0.201782745166332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ysClr val="windowText" lastClr="000000"/>
          </a:solidFill>
          <a:latin typeface="Arial Narrow" panose="020B0606020202030204" pitchFamily="34" charset="0"/>
        </a:defRPr>
      </a:pPr>
      <a:endParaRPr lang="de-D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Finanzierung!$A$3</c:f>
              <c:strCache>
                <c:ptCount val="1"/>
                <c:pt idx="0">
                  <c:v>Selbstfinanzierung</c:v>
                </c:pt>
              </c:strCache>
            </c:strRef>
          </c:tx>
          <c:spPr>
            <a:pattFill prst="ltUpDiag">
              <a:fgClr>
                <a:srgbClr val="006600"/>
              </a:fgClr>
              <a:bgClr>
                <a:srgbClr val="008000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5"/>
              <c:layout>
                <c:manualLayout>
                  <c:x val="-8.0110807755383387E-3"/>
                  <c:y val="8.58205993553890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63F-4F5A-BECF-E096E4CDDE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Finanzierung!$H$2:$O$2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Finanzierung!$H$3:$O$3</c:f>
              <c:numCache>
                <c:formatCode>_ * .0,_ ;_ * \-.0,_ ;_ * "-"??_ ;_ @_ </c:formatCode>
                <c:ptCount val="8"/>
                <c:pt idx="0">
                  <c:v>15839</c:v>
                </c:pt>
                <c:pt idx="1">
                  <c:v>28358</c:v>
                </c:pt>
                <c:pt idx="2">
                  <c:v>30442</c:v>
                </c:pt>
                <c:pt idx="3">
                  <c:v>54246.192710000003</c:v>
                </c:pt>
                <c:pt idx="4">
                  <c:v>46300</c:v>
                </c:pt>
                <c:pt idx="5">
                  <c:v>11735.428029999975</c:v>
                </c:pt>
                <c:pt idx="6">
                  <c:v>33850</c:v>
                </c:pt>
                <c:pt idx="7">
                  <c:v>36329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3F-4F5A-BECF-E096E4CDDE15}"/>
            </c:ext>
          </c:extLst>
        </c:ser>
        <c:ser>
          <c:idx val="1"/>
          <c:order val="1"/>
          <c:tx>
            <c:strRef>
              <c:f>Finanzierung!$A$4</c:f>
              <c:strCache>
                <c:ptCount val="1"/>
                <c:pt idx="0">
                  <c:v>Nettoinvestitionen inkl. FV</c:v>
                </c:pt>
              </c:strCache>
            </c:strRef>
          </c:tx>
          <c:spPr>
            <a:pattFill prst="ltDnDiag">
              <a:fgClr>
                <a:schemeClr val="accent1">
                  <a:lumMod val="50000"/>
                </a:schemeClr>
              </a:fgClr>
              <a:bgClr>
                <a:schemeClr val="accent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5"/>
              <c:layout>
                <c:manualLayout>
                  <c:x val="4.8066484653229331E-3"/>
                  <c:y val="3.663334601273347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63F-4F5A-BECF-E096E4CDDE15}"/>
                </c:ext>
              </c:extLst>
            </c:dLbl>
            <c:dLbl>
              <c:idx val="6"/>
              <c:layout>
                <c:manualLayout>
                  <c:x val="0"/>
                  <c:y val="2.52283918515841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A63F-4F5A-BECF-E096E4CDDE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Finanzierung!$H$2:$O$2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Finanzierung!$H$4:$O$4</c:f>
              <c:numCache>
                <c:formatCode>_ * .0,_ ;_ * \-.0,_ ;_ * "-"??_ ;_ @_ </c:formatCode>
                <c:ptCount val="8"/>
                <c:pt idx="0">
                  <c:v>20076</c:v>
                </c:pt>
                <c:pt idx="1">
                  <c:v>20835</c:v>
                </c:pt>
                <c:pt idx="2">
                  <c:v>10212</c:v>
                </c:pt>
                <c:pt idx="3">
                  <c:v>12210.051660000003</c:v>
                </c:pt>
                <c:pt idx="4">
                  <c:v>14300</c:v>
                </c:pt>
                <c:pt idx="5">
                  <c:v>4145.8318800000006</c:v>
                </c:pt>
                <c:pt idx="6">
                  <c:v>19209</c:v>
                </c:pt>
                <c:pt idx="7">
                  <c:v>29623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3F-4F5A-BECF-E096E4CDDE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5"/>
        <c:overlap val="-15"/>
        <c:axId val="407552712"/>
        <c:axId val="407553104"/>
      </c:barChart>
      <c:lineChart>
        <c:grouping val="standard"/>
        <c:varyColors val="0"/>
        <c:ser>
          <c:idx val="2"/>
          <c:order val="2"/>
          <c:tx>
            <c:strRef>
              <c:f>Finanzierung!$A$5</c:f>
              <c:strCache>
                <c:ptCount val="1"/>
                <c:pt idx="0">
                  <c:v>Finanzierungsfehltbetrag / -überschuss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clip" horzOverflow="clip" vert="horz" wrap="square" lIns="18000" tIns="18288" rIns="18000" bIns="18288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Finanzierung!$H$2:$O$2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Finanzierung!$H$5:$O$5</c:f>
              <c:numCache>
                <c:formatCode>_ * .0,_ ;_ * \-.0,_ ;_ * "-"??_ ;_ @_ </c:formatCode>
                <c:ptCount val="8"/>
                <c:pt idx="0">
                  <c:v>-4237</c:v>
                </c:pt>
                <c:pt idx="1">
                  <c:v>7523</c:v>
                </c:pt>
                <c:pt idx="2">
                  <c:v>20230</c:v>
                </c:pt>
                <c:pt idx="3">
                  <c:v>42036.141049999998</c:v>
                </c:pt>
                <c:pt idx="4">
                  <c:v>31900</c:v>
                </c:pt>
                <c:pt idx="5">
                  <c:v>7589.5961499999758</c:v>
                </c:pt>
                <c:pt idx="6">
                  <c:v>14624</c:v>
                </c:pt>
                <c:pt idx="7">
                  <c:v>6706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63F-4F5A-BECF-E096E4CDDE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7552712"/>
        <c:axId val="407553104"/>
      </c:lineChart>
      <c:catAx>
        <c:axId val="407552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407553104"/>
        <c:crosses val="autoZero"/>
        <c:auto val="1"/>
        <c:lblAlgn val="ctr"/>
        <c:lblOffset val="50"/>
        <c:noMultiLvlLbl val="0"/>
      </c:catAx>
      <c:valAx>
        <c:axId val="407553104"/>
        <c:scaling>
          <c:orientation val="minMax"/>
          <c:max val="60000"/>
          <c:min val="-35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de-CH" sz="1050" dirty="0">
                    <a:solidFill>
                      <a:sysClr val="windowText" lastClr="000000"/>
                    </a:solidFill>
                  </a:rPr>
                  <a:t>Mio. Fr.</a:t>
                </a:r>
              </a:p>
            </c:rich>
          </c:tx>
          <c:layout>
            <c:manualLayout>
              <c:xMode val="edge"/>
              <c:yMode val="edge"/>
              <c:x val="1.4176530549028005E-2"/>
              <c:y val="2.9567349871308633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_ * .0,_ ;_ * \-.0,_ ;_ * &quot;-&quot;??_ ;_ 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407552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2952613132545819E-3"/>
          <c:y val="0.93453005473250295"/>
          <c:w val="0.7522813602588071"/>
          <c:h val="4.89447977664593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>
          <a:latin typeface="Arial Narrow" panose="020B0606020202030204" pitchFamily="34" charset="0"/>
        </a:defRPr>
      </a:pPr>
      <a:endParaRPr lang="de-D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657976602939896E-2"/>
          <c:y val="4.7924009498812647E-2"/>
          <c:w val="0.88913329243368222"/>
          <c:h val="0.7450412795935547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Schulden!$A$5</c:f>
              <c:strCache>
                <c:ptCount val="1"/>
                <c:pt idx="0">
                  <c:v>Langfristige Schulden </c:v>
                </c:pt>
              </c:strCache>
            </c:strRef>
          </c:tx>
          <c:spPr>
            <a:pattFill prst="ltUpDiag">
              <a:fgClr>
                <a:srgbClr val="C00000"/>
              </a:fgClr>
              <a:bgClr>
                <a:srgbClr val="FF0000"/>
              </a:bgClr>
            </a:pattFill>
            <a:ln w="9525">
              <a:solidFill>
                <a:schemeClr val="tx1"/>
              </a:solidFill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Schulden!$G$4:$P$4</c:f>
              <c:strCach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31.12.2018 (Abschluss HRM1)</c:v>
                </c:pt>
                <c:pt idx="7">
                  <c:v>01.01.2019 (Eröffnung HRM2)</c:v>
                </c:pt>
                <c:pt idx="8">
                  <c:v>2019</c:v>
                </c:pt>
                <c:pt idx="9">
                  <c:v>2020</c:v>
                </c:pt>
              </c:strCache>
            </c:strRef>
          </c:cat>
          <c:val>
            <c:numRef>
              <c:f>Schulden!$G$5:$P$5</c:f>
              <c:numCache>
                <c:formatCode>General</c:formatCode>
                <c:ptCount val="10"/>
                <c:pt idx="0">
                  <c:v>172.5</c:v>
                </c:pt>
                <c:pt idx="1">
                  <c:v>183</c:v>
                </c:pt>
                <c:pt idx="2">
                  <c:v>188</c:v>
                </c:pt>
                <c:pt idx="3">
                  <c:v>175</c:v>
                </c:pt>
                <c:pt idx="4">
                  <c:v>144</c:v>
                </c:pt>
                <c:pt idx="5">
                  <c:v>126.5</c:v>
                </c:pt>
                <c:pt idx="6">
                  <c:v>109</c:v>
                </c:pt>
                <c:pt idx="7">
                  <c:v>109</c:v>
                </c:pt>
                <c:pt idx="8">
                  <c:v>93.7</c:v>
                </c:pt>
                <c:pt idx="9" formatCode="0.0">
                  <c:v>72.174999999999997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E5-478E-8FB6-D8DB7547A710}"/>
            </c:ext>
          </c:extLst>
        </c:ser>
        <c:ser>
          <c:idx val="1"/>
          <c:order val="1"/>
          <c:tx>
            <c:strRef>
              <c:f>Schulden!$A$6</c:f>
              <c:strCache>
                <c:ptCount val="1"/>
                <c:pt idx="0">
                  <c:v>Kurzfristige Schulden</c:v>
                </c:pt>
              </c:strCache>
            </c:strRef>
          </c:tx>
          <c:spPr>
            <a:pattFill prst="dkDnDiag">
              <a:fgClr>
                <a:srgbClr val="FF0000"/>
              </a:fgClr>
              <a:bgClr>
                <a:srgbClr val="FF9999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2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baseline="0">
                      <a:solidFill>
                        <a:sysClr val="windowText" lastClr="000000"/>
                      </a:solidFill>
                      <a:effectLst>
                        <a:glow rad="139700">
                          <a:schemeClr val="bg1"/>
                        </a:glo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5E5-478E-8FB6-D8DB7547A7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Schulden!$G$4:$P$4</c:f>
              <c:strCach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31.12.2018 (Abschluss HRM1)</c:v>
                </c:pt>
                <c:pt idx="7">
                  <c:v>01.01.2019 (Eröffnung HRM2)</c:v>
                </c:pt>
                <c:pt idx="8">
                  <c:v>2019</c:v>
                </c:pt>
                <c:pt idx="9">
                  <c:v>2020</c:v>
                </c:pt>
              </c:strCache>
            </c:strRef>
          </c:cat>
          <c:val>
            <c:numRef>
              <c:f>Schulden!$G$6:$P$6</c:f>
              <c:numCache>
                <c:formatCode>General</c:formatCode>
                <c:ptCount val="10"/>
                <c:pt idx="0">
                  <c:v>27.8</c:v>
                </c:pt>
                <c:pt idx="1">
                  <c:v>20.399999999999999</c:v>
                </c:pt>
                <c:pt idx="2">
                  <c:v>22.367999999999999</c:v>
                </c:pt>
                <c:pt idx="3" formatCode="0.0">
                  <c:v>30.582000000000001</c:v>
                </c:pt>
                <c:pt idx="4" formatCode="0.0">
                  <c:v>27.192480070000002</c:v>
                </c:pt>
                <c:pt idx="5" formatCode="0.0">
                  <c:v>24.065238820000001</c:v>
                </c:pt>
                <c:pt idx="6" formatCode="0.0">
                  <c:v>45.488385880000003</c:v>
                </c:pt>
                <c:pt idx="7" formatCode="#,##0.0">
                  <c:v>37.192979890000004</c:v>
                </c:pt>
                <c:pt idx="8" formatCode="#,##0.0">
                  <c:v>57.717844880000001</c:v>
                </c:pt>
                <c:pt idx="9" formatCode="0.0">
                  <c:v>54.330304040000001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E5-478E-8FB6-D8DB7547A710}"/>
            </c:ext>
          </c:extLst>
        </c:ser>
        <c:ser>
          <c:idx val="2"/>
          <c:order val="2"/>
          <c:tx>
            <c:strRef>
              <c:f>Schulden!$A$7</c:f>
              <c:strCache>
                <c:ptCount val="1"/>
                <c:pt idx="0">
                  <c:v>Laufende Verbindlichkeiten</c:v>
                </c:pt>
              </c:strCache>
            </c:strRef>
          </c:tx>
          <c:spPr>
            <a:pattFill prst="dkUpDiag">
              <a:fgClr>
                <a:srgbClr val="FF00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5E5-478E-8FB6-D8DB7547A71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5E5-478E-8FB6-D8DB7547A71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5E5-478E-8FB6-D8DB7547A71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5E5-478E-8FB6-D8DB7547A710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5E5-478E-8FB6-D8DB7547A710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5E5-478E-8FB6-D8DB7547A710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5E5-478E-8FB6-D8DB7547A7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Schulden!$G$4:$P$4</c:f>
              <c:strCach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31.12.2018 (Abschluss HRM1)</c:v>
                </c:pt>
                <c:pt idx="7">
                  <c:v>01.01.2019 (Eröffnung HRM2)</c:v>
                </c:pt>
                <c:pt idx="8">
                  <c:v>2019</c:v>
                </c:pt>
                <c:pt idx="9">
                  <c:v>2020</c:v>
                </c:pt>
              </c:strCache>
            </c:strRef>
          </c:cat>
          <c:val>
            <c:numRef>
              <c:f>Schulden!$G$7:$P$7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 formatCode="0.0">
                  <c:v>0</c:v>
                </c:pt>
                <c:pt idx="4" formatCode="0.0">
                  <c:v>0</c:v>
                </c:pt>
                <c:pt idx="5" formatCode="0.0">
                  <c:v>0</c:v>
                </c:pt>
                <c:pt idx="6" formatCode="0.0">
                  <c:v>0</c:v>
                </c:pt>
                <c:pt idx="7" formatCode="#,##0.0">
                  <c:v>62.125384149999995</c:v>
                </c:pt>
                <c:pt idx="8" formatCode="#,##0.0">
                  <c:v>67.331059519999997</c:v>
                </c:pt>
                <c:pt idx="9" formatCode="0.0">
                  <c:v>69.841281159999994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5E5-478E-8FB6-D8DB7547A7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overlap val="100"/>
        <c:axId val="407745064"/>
        <c:axId val="407745456"/>
      </c:barChart>
      <c:lineChart>
        <c:grouping val="standard"/>
        <c:varyColors val="0"/>
        <c:ser>
          <c:idx val="3"/>
          <c:order val="3"/>
          <c:tx>
            <c:strRef>
              <c:f>Schulden!$A$8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solidFill>
                <a:schemeClr val="lt1"/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clip" horzOverflow="clip" vert="horz" wrap="square" lIns="36000" tIns="18288" rIns="36000" bIns="18288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Schulden!$G$4:$P$4</c:f>
              <c:strCach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31.12.2018 (Abschluss HRM1)</c:v>
                </c:pt>
                <c:pt idx="7">
                  <c:v>01.01.2019 (Eröffnung HRM2)</c:v>
                </c:pt>
                <c:pt idx="8">
                  <c:v>2019</c:v>
                </c:pt>
                <c:pt idx="9">
                  <c:v>2020</c:v>
                </c:pt>
              </c:strCache>
            </c:strRef>
          </c:cat>
          <c:val>
            <c:numRef>
              <c:f>Schulden!$G$8:$P$8</c:f>
              <c:numCache>
                <c:formatCode>0.0</c:formatCode>
                <c:ptCount val="10"/>
                <c:pt idx="0">
                  <c:v>200.3</c:v>
                </c:pt>
                <c:pt idx="1">
                  <c:v>203.4</c:v>
                </c:pt>
                <c:pt idx="2">
                  <c:v>210.36799999999999</c:v>
                </c:pt>
                <c:pt idx="3">
                  <c:v>205.58199999999999</c:v>
                </c:pt>
                <c:pt idx="4">
                  <c:v>171.19248006999999</c:v>
                </c:pt>
                <c:pt idx="5">
                  <c:v>150.56523881999999</c:v>
                </c:pt>
                <c:pt idx="6">
                  <c:v>154.48838588000001</c:v>
                </c:pt>
                <c:pt idx="7">
                  <c:v>208.31836404000001</c:v>
                </c:pt>
                <c:pt idx="8">
                  <c:v>218.74890440000001</c:v>
                </c:pt>
                <c:pt idx="9">
                  <c:v>196.34658519999999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D5E5-478E-8FB6-D8DB7547A7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7746240"/>
        <c:axId val="407745848"/>
      </c:lineChart>
      <c:catAx>
        <c:axId val="407745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407745456"/>
        <c:crosses val="autoZero"/>
        <c:auto val="1"/>
        <c:lblAlgn val="ctr"/>
        <c:lblOffset val="100"/>
        <c:noMultiLvlLbl val="0"/>
      </c:catAx>
      <c:valAx>
        <c:axId val="407745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de-CH" sz="1050" dirty="0"/>
                  <a:t>Mio. Fr.</a:t>
                </a:r>
              </a:p>
            </c:rich>
          </c:tx>
          <c:layout>
            <c:manualLayout>
              <c:xMode val="edge"/>
              <c:yMode val="edge"/>
              <c:x val="1.3593667979002624E-2"/>
              <c:y val="1.677393709244992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407745064"/>
        <c:crosses val="autoZero"/>
        <c:crossBetween val="between"/>
      </c:valAx>
      <c:valAx>
        <c:axId val="407745848"/>
        <c:scaling>
          <c:orientation val="minMax"/>
        </c:scaling>
        <c:delete val="1"/>
        <c:axPos val="r"/>
        <c:numFmt formatCode="0.0" sourceLinked="1"/>
        <c:majorTickMark val="out"/>
        <c:minorTickMark val="none"/>
        <c:tickLblPos val="nextTo"/>
        <c:crossAx val="407746240"/>
        <c:crosses val="max"/>
        <c:crossBetween val="between"/>
      </c:valAx>
      <c:catAx>
        <c:axId val="4077462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077458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Arial Narrow" panose="020B0606020202030204" pitchFamily="34" charset="0"/>
        </a:defRPr>
      </a:pPr>
      <a:endParaRPr lang="de-DE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204910905720043E-2"/>
          <c:y val="3.1656821025205131E-2"/>
          <c:w val="0.80635118133276662"/>
          <c:h val="0.73425045501433917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Schulden!$A$28</c:f>
              <c:strCache>
                <c:ptCount val="1"/>
                <c:pt idx="0">
                  <c:v>Nettoschuld je Einwohner II (ohne Darlehen)</c:v>
                </c:pt>
              </c:strCache>
            </c:strRef>
          </c:tx>
          <c:spPr>
            <a:pattFill prst="ltUpDiag">
              <a:fgClr>
                <a:srgbClr val="336600"/>
              </a:fgClr>
              <a:bgClr>
                <a:srgbClr val="DDF0C8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ltUpDiag">
                <a:fgClr>
                  <a:srgbClr val="C00000"/>
                </a:fgClr>
                <a:bgClr>
                  <a:srgbClr val="FF0000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BBBC-4B2B-B91D-A6F07539D884}"/>
              </c:ext>
            </c:extLst>
          </c:dPt>
          <c:dPt>
            <c:idx val="1"/>
            <c:invertIfNegative val="0"/>
            <c:bubble3D val="0"/>
            <c:spPr>
              <a:pattFill prst="ltUpDiag">
                <a:fgClr>
                  <a:srgbClr val="C00000"/>
                </a:fgClr>
                <a:bgClr>
                  <a:srgbClr val="FF0000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BBC-4B2B-B91D-A6F07539D884}"/>
              </c:ext>
            </c:extLst>
          </c:dPt>
          <c:dPt>
            <c:idx val="2"/>
            <c:invertIfNegative val="0"/>
            <c:bubble3D val="0"/>
            <c:spPr>
              <a:pattFill prst="ltUpDiag">
                <a:fgClr>
                  <a:srgbClr val="C00000"/>
                </a:fgClr>
                <a:bgClr>
                  <a:srgbClr val="FF0000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BBBC-4B2B-B91D-A6F07539D884}"/>
              </c:ext>
            </c:extLst>
          </c:dPt>
          <c:dPt>
            <c:idx val="3"/>
            <c:invertIfNegative val="0"/>
            <c:bubble3D val="0"/>
            <c:spPr>
              <a:pattFill prst="ltUpDiag">
                <a:fgClr>
                  <a:srgbClr val="336600"/>
                </a:fgClr>
                <a:bgClr>
                  <a:srgbClr val="DDF0C8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BBC-4B2B-B91D-A6F07539D884}"/>
              </c:ext>
            </c:extLst>
          </c:dPt>
          <c:dPt>
            <c:idx val="4"/>
            <c:invertIfNegative val="0"/>
            <c:bubble3D val="0"/>
            <c:spPr>
              <a:pattFill prst="ltUpDiag">
                <a:fgClr>
                  <a:srgbClr val="336600"/>
                </a:fgClr>
                <a:bgClr>
                  <a:srgbClr val="DDF0C8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BBC-4B2B-B91D-A6F07539D884}"/>
              </c:ext>
            </c:extLst>
          </c:dPt>
          <c:dPt>
            <c:idx val="5"/>
            <c:invertIfNegative val="0"/>
            <c:bubble3D val="0"/>
            <c:spPr>
              <a:pattFill prst="ltUpDiag">
                <a:fgClr>
                  <a:srgbClr val="336600"/>
                </a:fgClr>
                <a:bgClr>
                  <a:srgbClr val="DDF0C8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BBC-4B2B-B91D-A6F07539D884}"/>
              </c:ext>
            </c:extLst>
          </c:dPt>
          <c:dPt>
            <c:idx val="6"/>
            <c:invertIfNegative val="0"/>
            <c:bubble3D val="0"/>
            <c:spPr>
              <a:pattFill prst="ltUpDiag">
                <a:fgClr>
                  <a:srgbClr val="336600"/>
                </a:fgClr>
                <a:bgClr>
                  <a:srgbClr val="DDF0C8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BBC-4B2B-B91D-A6F07539D884}"/>
              </c:ext>
            </c:extLst>
          </c:dPt>
          <c:dPt>
            <c:idx val="7"/>
            <c:invertIfNegative val="0"/>
            <c:bubble3D val="0"/>
            <c:spPr>
              <a:pattFill prst="ltUpDiag">
                <a:fgClr>
                  <a:srgbClr val="336600"/>
                </a:fgClr>
                <a:bgClr>
                  <a:srgbClr val="DDF0C8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BBC-4B2B-B91D-A6F07539D884}"/>
              </c:ext>
            </c:extLst>
          </c:dPt>
          <c:dPt>
            <c:idx val="8"/>
            <c:invertIfNegative val="0"/>
            <c:bubble3D val="0"/>
            <c:spPr>
              <a:pattFill prst="ltUpDiag">
                <a:fgClr>
                  <a:srgbClr val="336600"/>
                </a:fgClr>
                <a:bgClr>
                  <a:srgbClr val="DDF0C8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BBC-4B2B-B91D-A6F07539D884}"/>
              </c:ext>
            </c:extLst>
          </c:dPt>
          <c:dLbls>
            <c:dLbl>
              <c:idx val="0"/>
              <c:layout>
                <c:manualLayout>
                  <c:x val="-1.4708423889873019E-17"/>
                  <c:y val="0.1343485328825496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BBBC-4B2B-B91D-A6F07539D884}"/>
                </c:ext>
              </c:extLst>
            </c:dLbl>
            <c:dLbl>
              <c:idx val="1"/>
              <c:layout>
                <c:manualLayout>
                  <c:x val="0"/>
                  <c:y val="0.1240831933635416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BBBC-4B2B-B91D-A6F07539D884}"/>
                </c:ext>
              </c:extLst>
            </c:dLbl>
            <c:dLbl>
              <c:idx val="2"/>
              <c:layout>
                <c:manualLayout>
                  <c:x val="-4.9616025839103623E-17"/>
                  <c:y val="7.111396562717796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BBBC-4B2B-B91D-A6F07539D884}"/>
                </c:ext>
              </c:extLst>
            </c:dLbl>
            <c:dLbl>
              <c:idx val="3"/>
              <c:layout>
                <c:manualLayout>
                  <c:x val="-4.9616025839103623E-17"/>
                  <c:y val="-1.64776013167845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BBC-4B2B-B91D-A6F07539D884}"/>
                </c:ext>
              </c:extLst>
            </c:dLbl>
            <c:dLbl>
              <c:idx val="4"/>
              <c:layout>
                <c:manualLayout>
                  <c:x val="-8.9501667501305229E-6"/>
                  <c:y val="-1.0244932307190415E-2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050" b="1" i="0" u="none" strike="noStrike" kern="1200" baseline="0">
                      <a:solidFill>
                        <a:sysClr val="windowText" lastClr="000000"/>
                      </a:solidFill>
                      <a:effectLst>
                        <a:glow rad="139700">
                          <a:schemeClr val="bg1"/>
                        </a:glow>
                      </a:effectLst>
                      <a:latin typeface="Arial Narrow" panose="020B060602020203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BBC-4B2B-B91D-A6F07539D884}"/>
                </c:ext>
              </c:extLst>
            </c:dLbl>
            <c:dLbl>
              <c:idx val="5"/>
              <c:layout>
                <c:manualLayout>
                  <c:x val="-2.4707910700789426E-3"/>
                  <c:y val="0.1516160705123704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BBC-4B2B-B91D-A6F07539D8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Schulden!$H$25:$P$25</c:f>
              <c:strCach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31.12.2018 (Abschluss HRM1)</c:v>
                </c:pt>
                <c:pt idx="6">
                  <c:v>01.01.2019 (Eröffnung HRM2)</c:v>
                </c:pt>
                <c:pt idx="7">
                  <c:v>2019</c:v>
                </c:pt>
                <c:pt idx="8">
                  <c:v>2020</c:v>
                </c:pt>
              </c:strCache>
            </c:strRef>
          </c:cat>
          <c:val>
            <c:numRef>
              <c:f>Schulden!$H$28:$P$28</c:f>
              <c:numCache>
                <c:formatCode>#,##0</c:formatCode>
                <c:ptCount val="9"/>
                <c:pt idx="0">
                  <c:v>1892.1727924697445</c:v>
                </c:pt>
                <c:pt idx="1">
                  <c:v>1271.2010451121548</c:v>
                </c:pt>
                <c:pt idx="2">
                  <c:v>681.96303377947743</c:v>
                </c:pt>
                <c:pt idx="3">
                  <c:v>-487</c:v>
                </c:pt>
                <c:pt idx="4" formatCode="0">
                  <c:v>-1135</c:v>
                </c:pt>
                <c:pt idx="5" formatCode="0">
                  <c:v>-884</c:v>
                </c:pt>
                <c:pt idx="6">
                  <c:v>-6468</c:v>
                </c:pt>
                <c:pt idx="7">
                  <c:v>-6860</c:v>
                </c:pt>
                <c:pt idx="8" formatCode="0">
                  <c:v>-7166.3043791079499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BBBC-4B2B-B91D-A6F07539D88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4"/>
        <c:axId val="407744280"/>
        <c:axId val="407123840"/>
      </c:barChart>
      <c:lineChart>
        <c:grouping val="standard"/>
        <c:varyColors val="0"/>
        <c:ser>
          <c:idx val="0"/>
          <c:order val="0"/>
          <c:tx>
            <c:strRef>
              <c:f>Schulden!$A$26</c:f>
              <c:strCache>
                <c:ptCount val="1"/>
                <c:pt idx="0">
                  <c:v>Nettoschuld I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Schulden!$H$25:$P$25</c:f>
              <c:strCach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31.12.2018 (Abschluss HRM1)</c:v>
                </c:pt>
                <c:pt idx="6">
                  <c:v>01.01.2019 (Eröffnung HRM2)</c:v>
                </c:pt>
                <c:pt idx="7">
                  <c:v>2019</c:v>
                </c:pt>
                <c:pt idx="8">
                  <c:v>2020</c:v>
                </c:pt>
              </c:strCache>
            </c:strRef>
          </c:cat>
          <c:val>
            <c:numRef>
              <c:f>Schulden!$H$26:$P$26</c:f>
              <c:numCache>
                <c:formatCode>_ * .0,_ ;_ * \-.0,_ ;_ * "-"??_ ;_ @_ </c:formatCode>
                <c:ptCount val="9"/>
                <c:pt idx="0">
                  <c:v>113543</c:v>
                </c:pt>
                <c:pt idx="1">
                  <c:v>91734</c:v>
                </c:pt>
                <c:pt idx="2">
                  <c:v>69610</c:v>
                </c:pt>
                <c:pt idx="3">
                  <c:v>26405.579600000001</c:v>
                </c:pt>
                <c:pt idx="4">
                  <c:v>2258</c:v>
                </c:pt>
                <c:pt idx="5">
                  <c:v>-4874</c:v>
                </c:pt>
                <c:pt idx="6">
                  <c:v>-194187.57708000002</c:v>
                </c:pt>
                <c:pt idx="7">
                  <c:v>-193909.38486000002</c:v>
                </c:pt>
                <c:pt idx="8">
                  <c:v>-200289.62059999999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BBBC-4B2B-B91D-A6F07539D884}"/>
            </c:ext>
          </c:extLst>
        </c:ser>
        <c:ser>
          <c:idx val="1"/>
          <c:order val="1"/>
          <c:tx>
            <c:strRef>
              <c:f>Schulden!$A$27</c:f>
              <c:strCache>
                <c:ptCount val="1"/>
                <c:pt idx="0">
                  <c:v>Nettoschuld II (ohne Darlehen)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dPt>
            <c:idx val="5"/>
            <c:marker>
              <c:symbol val="circle"/>
              <c:size val="5"/>
              <c:spPr>
                <a:solidFill>
                  <a:srgbClr val="7030A0"/>
                </a:solidFill>
                <a:ln w="9525">
                  <a:solidFill>
                    <a:srgbClr val="7030A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7030A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2-BBBC-4B2B-B91D-A6F07539D884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rgbClr val="7030A0"/>
                </a:solidFill>
                <a:ln w="9525">
                  <a:solidFill>
                    <a:srgbClr val="7030A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3-BBBC-4B2B-B91D-A6F07539D884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rgbClr val="7030A0"/>
                </a:solidFill>
                <a:ln w="9525">
                  <a:solidFill>
                    <a:srgbClr val="7030A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4-BBBC-4B2B-B91D-A6F07539D884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rgbClr val="7030A0"/>
                </a:solidFill>
                <a:ln w="9525">
                  <a:solidFill>
                    <a:srgbClr val="7030A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5-BBBC-4B2B-B91D-A6F07539D884}"/>
              </c:ext>
            </c:extLst>
          </c:dPt>
          <c:dLbls>
            <c:dLbl>
              <c:idx val="2"/>
              <c:layout>
                <c:manualLayout>
                  <c:x val="-4.370227531082424E-2"/>
                  <c:y val="6.4646464646464646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BBBC-4B2B-B91D-A6F07539D884}"/>
                </c:ext>
              </c:extLst>
            </c:dLbl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Schulden!$H$25:$P$25</c:f>
              <c:strCach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31.12.2018 (Abschluss HRM1)</c:v>
                </c:pt>
                <c:pt idx="6">
                  <c:v>01.01.2019 (Eröffnung HRM2)</c:v>
                </c:pt>
                <c:pt idx="7">
                  <c:v>2019</c:v>
                </c:pt>
                <c:pt idx="8">
                  <c:v>2020</c:v>
                </c:pt>
              </c:strCache>
            </c:strRef>
          </c:cat>
          <c:val>
            <c:numRef>
              <c:f>Schulden!$H$27:$P$27</c:f>
              <c:numCache>
                <c:formatCode>_ * .0,_ ;_ * \-.0,_ ;_ * "-"??_ ;_ @_ </c:formatCode>
                <c:ptCount val="9"/>
                <c:pt idx="0">
                  <c:v>67543</c:v>
                </c:pt>
                <c:pt idx="1">
                  <c:v>45734</c:v>
                </c:pt>
                <c:pt idx="2">
                  <c:v>24610</c:v>
                </c:pt>
                <c:pt idx="3">
                  <c:v>-17594.420399999999</c:v>
                </c:pt>
                <c:pt idx="4">
                  <c:v>-41242</c:v>
                </c:pt>
                <c:pt idx="5">
                  <c:v>-32374</c:v>
                </c:pt>
                <c:pt idx="6">
                  <c:v>-237005.74468</c:v>
                </c:pt>
                <c:pt idx="7">
                  <c:v>-251361.77746000001</c:v>
                </c:pt>
                <c:pt idx="8">
                  <c:v>-264945.43919999996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BBBC-4B2B-B91D-A6F07539D88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07553888"/>
        <c:axId val="407554280"/>
      </c:lineChart>
      <c:catAx>
        <c:axId val="407553888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407554280"/>
        <c:crosses val="autoZero"/>
        <c:auto val="1"/>
        <c:lblAlgn val="ctr"/>
        <c:lblOffset val="100"/>
        <c:noMultiLvlLbl val="0"/>
      </c:catAx>
      <c:valAx>
        <c:axId val="407554280"/>
        <c:scaling>
          <c:orientation val="maxMin"/>
          <c:max val="200000"/>
          <c:min val="-300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CH" sz="1050" dirty="0"/>
                  <a:t> Nettoschuld in Mio. Fr. mit/ohne Darlehen an eigene Betriebe</a:t>
                </a:r>
              </a:p>
            </c:rich>
          </c:tx>
          <c:layout>
            <c:manualLayout>
              <c:xMode val="edge"/>
              <c:yMode val="edge"/>
              <c:x val="8.8849171825097911E-3"/>
              <c:y val="2.0720601701673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_ * .0,_ ;_ * \-.0,_ ;_ * &quot;-&quot;??_ ;_ 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407553888"/>
        <c:crosses val="autoZero"/>
        <c:crossBetween val="between"/>
      </c:valAx>
      <c:valAx>
        <c:axId val="407123840"/>
        <c:scaling>
          <c:orientation val="maxMin"/>
          <c:max val="5000"/>
          <c:min val="-75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CH" sz="1050" dirty="0"/>
                  <a:t>Nettoschuld in</a:t>
                </a:r>
                <a:r>
                  <a:rPr lang="de-CH" sz="1050" baseline="0" dirty="0"/>
                  <a:t> </a:t>
                </a:r>
                <a:r>
                  <a:rPr lang="de-CH" sz="1050" dirty="0"/>
                  <a:t>Fr. je Einwohner</a:t>
                </a:r>
              </a:p>
            </c:rich>
          </c:tx>
          <c:layout>
            <c:manualLayout>
              <c:xMode val="edge"/>
              <c:yMode val="edge"/>
              <c:x val="0.96001414551893072"/>
              <c:y val="2.455409090198373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407744280"/>
        <c:crosses val="max"/>
        <c:crossBetween val="between"/>
        <c:majorUnit val="2500"/>
      </c:valAx>
      <c:catAx>
        <c:axId val="40774428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4071238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8711602186397878E-2"/>
          <c:y val="0.87250849270086794"/>
          <c:w val="0.44621038818811265"/>
          <c:h val="0.127491507299132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ysClr val="windowText" lastClr="000000"/>
          </a:solidFill>
          <a:latin typeface="Arial Narrow" panose="020B0606020202030204" pitchFamily="34" charset="0"/>
          <a:cs typeface="Arial" panose="020B0604020202020204" pitchFamily="34" charset="0"/>
        </a:defRPr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155548466072577"/>
          <c:y val="2.792680078946972E-2"/>
          <c:w val="0.87750086891466694"/>
          <c:h val="0.62639540363229729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 w="25400">
              <a:noFill/>
            </a:ln>
          </c:spPr>
          <c:invertIfNegative val="0"/>
          <c:cat>
            <c:strRef>
              <c:f>'schon gelayoutete Version (2)'!$D$4:$D$19</c:f>
              <c:strCache>
                <c:ptCount val="16"/>
                <c:pt idx="0">
                  <c:v>Budget 2020 wie beschlossen von GSR an Budgetdebatte</c:v>
                </c:pt>
                <c:pt idx="1">
                  <c:v>von GSR beschlossene Nachtragskredite</c:v>
                </c:pt>
                <c:pt idx="2">
                  <c:v>von SR beschlossene Exekutivkredite</c:v>
                </c:pt>
                <c:pt idx="3">
                  <c:v>neues Budget 2020 inkl. NK/EK</c:v>
                </c:pt>
                <c:pt idx="4">
                  <c:v>tieferer Personalaufwand</c:v>
                </c:pt>
                <c:pt idx="5">
                  <c:v>tieferer Sachaufwand</c:v>
                </c:pt>
                <c:pt idx="6">
                  <c:v>tieferer Beitrag an Prämienverbilligung</c:v>
                </c:pt>
                <c:pt idx="7">
                  <c:v>tiefere Parkgebührenerträge</c:v>
                </c:pt>
                <c:pt idx="8">
                  <c:v>höherer Aufwand Existenzsicherung aufgrund Covid-19</c:v>
                </c:pt>
                <c:pt idx="9">
                  <c:v>Entnahme Coronareserve</c:v>
                </c:pt>
                <c:pt idx="10">
                  <c:v>Diverses netto</c:v>
                </c:pt>
                <c:pt idx="11">
                  <c:v>höherer Ausgleich Bundessteuerprovision (STAF)</c:v>
                </c:pt>
                <c:pt idx="12">
                  <c:v>tiefere Steuererträge von natürlichen Personen</c:v>
                </c:pt>
                <c:pt idx="13">
                  <c:v>höhere Unternehmenssteuererträge</c:v>
                </c:pt>
                <c:pt idx="14">
                  <c:v>Einlage in Schwankungsreserve</c:v>
                </c:pt>
                <c:pt idx="15">
                  <c:v>Gesamtergebnis 2020</c:v>
                </c:pt>
              </c:strCache>
            </c:strRef>
          </c:cat>
          <c:val>
            <c:numRef>
              <c:f>'schon gelayoutete Version (2)'!$G$4:$G$19</c:f>
              <c:numCache>
                <c:formatCode>General</c:formatCode>
                <c:ptCount val="16"/>
                <c:pt idx="0">
                  <c:v>0</c:v>
                </c:pt>
                <c:pt idx="1">
                  <c:v>-0.3</c:v>
                </c:pt>
                <c:pt idx="2" formatCode="_(* #,##0.00_);_(* \(#,##0.00\);_(* &quot;-&quot;??_);_(@_)">
                  <c:v>-1.1000000000000001</c:v>
                </c:pt>
                <c:pt idx="4" formatCode="_(* #,##0.00_);_(* \(#,##0.00\);_(* &quot;-&quot;??_);_(@_)">
                  <c:v>-2.3000000000000003</c:v>
                </c:pt>
                <c:pt idx="5" formatCode="_(* #,##0.00_);_(* \(#,##0.00\);_(* &quot;-&quot;??_);_(@_)">
                  <c:v>5.4</c:v>
                </c:pt>
                <c:pt idx="6">
                  <c:v>5.2</c:v>
                </c:pt>
                <c:pt idx="7" formatCode="_(* #,##0.00_);_(* \(#,##0.00\);_(* &quot;-&quot;??_);_(@_)">
                  <c:v>6.4</c:v>
                </c:pt>
                <c:pt idx="8" formatCode="_(* #,##0.00_);_(* \(#,##0.00\);_(* &quot;-&quot;??_);_(@_)">
                  <c:v>6.1</c:v>
                </c:pt>
                <c:pt idx="9" formatCode="_(* #,##0.00_);_(* \(#,##0.00\);_(* &quot;-&quot;??_);_(@_)">
                  <c:v>6.1</c:v>
                </c:pt>
                <c:pt idx="10" formatCode="_(* #,##0.00_);_(* \(#,##0.00\);_(* &quot;-&quot;??_);_(@_)">
                  <c:v>7</c:v>
                </c:pt>
                <c:pt idx="11" formatCode="_(* #,##0.00_);_(* \(#,##0.00\);_(* &quot;-&quot;??_);_(@_)">
                  <c:v>7</c:v>
                </c:pt>
                <c:pt idx="12" formatCode="_(* #,##0.00_);_(* \(#,##0.00\);_(* &quot;-&quot;??_);_(@_)">
                  <c:v>3</c:v>
                </c:pt>
                <c:pt idx="13" formatCode="_(* #,##0.00_);_(* \(#,##0.00\);_(* &quot;-&quot;??_);_(@_)">
                  <c:v>3</c:v>
                </c:pt>
                <c:pt idx="14" formatCode="_(* #,##0.00_);_(* \(#,##0.00\);_(* &quot;-&quot;??_);_(@_)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39-4974-9F4B-32CD13FEAABC}"/>
            </c:ext>
          </c:extLst>
        </c:ser>
        <c:ser>
          <c:idx val="1"/>
          <c:order val="1"/>
          <c:spPr>
            <a:gradFill flip="none" rotWithShape="1">
              <a:gsLst>
                <a:gs pos="0">
                  <a:srgbClr val="33CC33"/>
                </a:gs>
                <a:gs pos="100000">
                  <a:srgbClr val="008000"/>
                </a:gs>
              </a:gsLst>
              <a:lin ang="5400000" scaled="0"/>
              <a:tileRect/>
            </a:gradFill>
            <a:ln w="3175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dkDnDiag">
                <a:fgClr>
                  <a:schemeClr val="bg1">
                    <a:lumMod val="50000"/>
                  </a:schemeClr>
                </a:fgClr>
                <a:bgClr>
                  <a:schemeClr val="bg1">
                    <a:lumMod val="85000"/>
                  </a:schemeClr>
                </a:bgClr>
              </a:patt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7839-4974-9F4B-32CD13FEAABC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5400000" scaled="0"/>
                <a:tileRect/>
              </a:grad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7839-4974-9F4B-32CD13FEAABC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5400000" scaled="0"/>
                <a:tileRect/>
              </a:grad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6-7839-4974-9F4B-32CD13FEAABC}"/>
              </c:ext>
            </c:extLst>
          </c:dPt>
          <c:dPt>
            <c:idx val="3"/>
            <c:invertIfNegative val="0"/>
            <c:bubble3D val="0"/>
            <c:spPr>
              <a:pattFill prst="dkDnDiag">
                <a:fgClr>
                  <a:schemeClr val="bg1">
                    <a:lumMod val="50000"/>
                  </a:schemeClr>
                </a:fgClr>
                <a:bgClr>
                  <a:schemeClr val="bg1">
                    <a:lumMod val="85000"/>
                  </a:schemeClr>
                </a:bgClr>
              </a:patt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8-7839-4974-9F4B-32CD13FEAABC}"/>
              </c:ext>
            </c:extLst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8000"/>
                  </a:gs>
                  <a:gs pos="100000">
                    <a:srgbClr val="33CC33"/>
                  </a:gs>
                </a:gsLst>
                <a:lin ang="16200000" scaled="0"/>
                <a:tileRect/>
              </a:grad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A-7839-4974-9F4B-32CD13FEAABC}"/>
              </c:ext>
            </c:extLst>
          </c:dPt>
          <c:dPt>
            <c:idx val="5"/>
            <c:invertIfNegative val="0"/>
            <c:bubble3D val="0"/>
            <c:spPr>
              <a:noFill/>
              <a:ln w="3175">
                <a:noFill/>
              </a:ln>
            </c:spPr>
            <c:extLst>
              <c:ext xmlns:c16="http://schemas.microsoft.com/office/drawing/2014/chart" uri="{C3380CC4-5D6E-409C-BE32-E72D297353CC}">
                <c16:uniqueId val="{0000000C-7839-4974-9F4B-32CD13FEAAB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7839-4974-9F4B-32CD13FEAABC}"/>
              </c:ext>
            </c:extLst>
          </c:dPt>
          <c:dPt>
            <c:idx val="7"/>
            <c:invertIfNegative val="0"/>
            <c:bubble3D val="0"/>
            <c:spPr>
              <a:gradFill>
                <a:gsLst>
                  <a:gs pos="0">
                    <a:srgbClr val="FF0000"/>
                  </a:gs>
                  <a:gs pos="100000">
                    <a:srgbClr val="C00000"/>
                  </a:gs>
                </a:gsLst>
                <a:lin ang="16200000" scaled="0"/>
              </a:grad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7839-4974-9F4B-32CD13FEAABC}"/>
              </c:ext>
            </c:extLst>
          </c:dPt>
          <c:dPt>
            <c:idx val="8"/>
            <c:invertIfNegative val="0"/>
            <c:bubble3D val="0"/>
            <c:spPr>
              <a:gradFill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5400000" scaled="0"/>
              </a:grad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1-7839-4974-9F4B-32CD13FEAABC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7839-4974-9F4B-32CD13FEAABC}"/>
              </c:ext>
            </c:extLst>
          </c:dPt>
          <c:dPt>
            <c:idx val="10"/>
            <c:invertIfNegative val="0"/>
            <c:bubble3D val="0"/>
            <c:spPr>
              <a:gradFill flip="none" rotWithShape="1">
                <a:gsLst>
                  <a:gs pos="0">
                    <a:srgbClr val="FF0000"/>
                  </a:gs>
                  <a:gs pos="100000">
                    <a:srgbClr val="C00000"/>
                  </a:gs>
                </a:gsLst>
                <a:lin ang="16200000" scaled="0"/>
                <a:tileRect/>
              </a:grad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4-7839-4974-9F4B-32CD13FEAABC}"/>
              </c:ext>
            </c:extLst>
          </c:dPt>
          <c:dPt>
            <c:idx val="11"/>
            <c:invertIfNegative val="0"/>
            <c:bubble3D val="0"/>
            <c:spPr>
              <a:gradFill>
                <a:gsLst>
                  <a:gs pos="0">
                    <a:srgbClr val="008000"/>
                  </a:gs>
                  <a:gs pos="100000">
                    <a:srgbClr val="33CC33"/>
                  </a:gs>
                </a:gsLst>
                <a:lin ang="16200000" scaled="0"/>
              </a:grad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6-7839-4974-9F4B-32CD13FEAABC}"/>
              </c:ext>
            </c:extLst>
          </c:dPt>
          <c:dPt>
            <c:idx val="12"/>
            <c:invertIfNegative val="0"/>
            <c:bubble3D val="0"/>
            <c:spPr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5400000" scaled="0"/>
                <a:tileRect/>
              </a:grad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8-7839-4974-9F4B-32CD13FEAABC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7839-4974-9F4B-32CD13FEAABC}"/>
              </c:ext>
            </c:extLst>
          </c:dPt>
          <c:dPt>
            <c:idx val="14"/>
            <c:invertIfNegative val="0"/>
            <c:bubble3D val="0"/>
            <c:spPr>
              <a:gradFill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5400000" scaled="0"/>
              </a:grad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B-7839-4974-9F4B-32CD13FEAABC}"/>
              </c:ext>
            </c:extLst>
          </c:dPt>
          <c:dPt>
            <c:idx val="15"/>
            <c:invertIfNegative val="0"/>
            <c:bubble3D val="0"/>
            <c:spPr>
              <a:pattFill prst="dkUpDiag">
                <a:fgClr>
                  <a:schemeClr val="bg1">
                    <a:lumMod val="50000"/>
                  </a:schemeClr>
                </a:fgClr>
                <a:bgClr>
                  <a:schemeClr val="bg1">
                    <a:lumMod val="85000"/>
                  </a:schemeClr>
                </a:bgClr>
              </a:patt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D-7839-4974-9F4B-32CD13FEAABC}"/>
              </c:ext>
            </c:extLst>
          </c:dPt>
          <c:dPt>
            <c:idx val="18"/>
            <c:invertIfNegative val="0"/>
            <c:bubble3D val="0"/>
            <c:spPr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5400000" scaled="0"/>
                <a:tileRect/>
              </a:grad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F-7839-4974-9F4B-32CD13FEAABC}"/>
              </c:ext>
            </c:extLst>
          </c:dPt>
          <c:dLbls>
            <c:dLbl>
              <c:idx val="0"/>
              <c:layout/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rgbClr val="000000"/>
                      </a:solidFill>
                      <a:effectLst>
                        <a:glow rad="165100">
                          <a:schemeClr val="bg1"/>
                        </a:glow>
                      </a:effectLst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839-4974-9F4B-32CD13FEAABC}"/>
                </c:ext>
              </c:extLst>
            </c:dLbl>
            <c:dLbl>
              <c:idx val="1"/>
              <c:layout/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rgbClr val="000000"/>
                      </a:solidFill>
                      <a:effectLst>
                        <a:glow rad="165100">
                          <a:schemeClr val="bg1"/>
                        </a:glow>
                      </a:effectLst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839-4974-9F4B-32CD13FEAABC}"/>
                </c:ext>
              </c:extLst>
            </c:dLbl>
            <c:dLbl>
              <c:idx val="2"/>
              <c:layout/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rgbClr val="000000"/>
                      </a:solidFill>
                      <a:effectLst>
                        <a:glow rad="165100">
                          <a:schemeClr val="bg1"/>
                        </a:glow>
                      </a:effectLst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7839-4974-9F4B-32CD13FEAABC}"/>
                </c:ext>
              </c:extLst>
            </c:dLbl>
            <c:dLbl>
              <c:idx val="3"/>
              <c:layout/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rgbClr val="000000"/>
                      </a:solidFill>
                      <a:effectLst>
                        <a:glow rad="165100">
                          <a:schemeClr val="bg1"/>
                        </a:glow>
                      </a:effectLst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7839-4974-9F4B-32CD13FEAABC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pPr>
                      <a:defRPr sz="900" b="1" i="0" u="none" strike="noStrike" baseline="0">
                        <a:solidFill>
                          <a:srgbClr val="000000"/>
                        </a:solidFill>
                        <a:effectLst>
                          <a:glow rad="165100">
                            <a:schemeClr val="bg1"/>
                          </a:glow>
                        </a:effectLst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900" dirty="0"/>
                      <a:t>+2.1</a:t>
                    </a:r>
                  </a:p>
                </c:rich>
              </c:tx>
              <c:numFmt formatCode="\-#,##0.0" sourceLinked="0"/>
              <c:spPr>
                <a:noFill/>
                <a:ln w="25400"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7839-4974-9F4B-32CD13FEAAB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839-4974-9F4B-32CD13FEAABC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pPr>
                      <a:defRPr sz="900" b="1" i="0" u="none" strike="noStrike" baseline="0">
                        <a:solidFill>
                          <a:srgbClr val="000000"/>
                        </a:solidFill>
                        <a:effectLst>
                          <a:glow rad="165100">
                            <a:schemeClr val="bg1"/>
                          </a:glow>
                        </a:effectLst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900" dirty="0"/>
                      <a:t>+</a:t>
                    </a:r>
                    <a:fld id="{CAF24190-6583-4AFB-B934-A60488E8D157}" type="VALUE">
                      <a:rPr lang="en-US" sz="900"/>
                      <a:pPr>
                        <a:defRPr sz="900" b="1" i="0" u="none" strike="noStrike" baseline="0">
                          <a:solidFill>
                            <a:srgbClr val="000000"/>
                          </a:solidFill>
                          <a:effectLst>
                            <a:glow rad="165100">
                              <a:schemeClr val="bg1"/>
                            </a:glow>
                          </a:effectLst>
                          <a:latin typeface="Arial"/>
                          <a:ea typeface="Arial"/>
                          <a:cs typeface="Arial"/>
                        </a:defRPr>
                      </a:pPr>
                      <a:t>[WERT]</a:t>
                    </a:fld>
                    <a:endParaRPr lang="en-US" sz="900" dirty="0"/>
                  </a:p>
                </c:rich>
              </c:tx>
              <c:numFmt formatCode="#,##0.0" sourceLinked="0"/>
              <c:spPr>
                <a:noFill/>
                <a:ln w="25400"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7839-4974-9F4B-32CD13FEAABC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dirty="0"/>
                      <a:t>-</a:t>
                    </a:r>
                    <a:fld id="{467F9EBD-2C87-48FD-A60C-A3F480F9F219}" type="VALUE">
                      <a:rPr lang="en-US"/>
                      <a:pPr/>
                      <a:t>[WERT]</a:t>
                    </a:fld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7839-4974-9F4B-32CD13FEAABC}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dirty="0"/>
                      <a:t>-</a:t>
                    </a:r>
                    <a:fld id="{C27ACFEC-5E9D-4808-8E31-F238D71063DD}" type="VALUE">
                      <a:rPr lang="en-US"/>
                      <a:pPr/>
                      <a:t>[WERT]</a:t>
                    </a:fld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7839-4974-9F4B-32CD13FEAABC}"/>
                </c:ext>
              </c:extLst>
            </c:dLbl>
            <c:dLbl>
              <c:idx val="10"/>
              <c:numFmt formatCode="\-#,##0.0" sourceLinked="0"/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900" b="1" i="0" u="none" strike="noStrike" baseline="0">
                      <a:solidFill>
                        <a:srgbClr val="000000"/>
                      </a:solidFill>
                      <a:effectLst>
                        <a:glow rad="165100">
                          <a:schemeClr val="bg1"/>
                        </a:glow>
                      </a:effectLst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7839-4974-9F4B-32CD13FEAABC}"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 dirty="0"/>
                      <a:t>-</a:t>
                    </a:r>
                    <a:fld id="{98051057-7DA9-4FE8-A5EE-2E0AB574DBFA}" type="VALUE">
                      <a:rPr lang="en-US"/>
                      <a:pPr/>
                      <a:t>[WERT]</a:t>
                    </a:fld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8-7839-4974-9F4B-32CD13FEAABC}"/>
                </c:ext>
              </c:extLst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 dirty="0"/>
                      <a:t>-</a:t>
                    </a:r>
                    <a:fld id="{C5E6EDF3-D63A-44F1-B35B-2EF27B4909E4}" type="VALUE">
                      <a:rPr lang="en-US"/>
                      <a:pPr/>
                      <a:t>[WERT]</a:t>
                    </a:fld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B-7839-4974-9F4B-32CD13FEAABC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r>
                      <a:rPr lang="en-US" dirty="0"/>
                      <a:t>+</a:t>
                    </a:r>
                    <a:fld id="{F8411491-3C2F-4850-87CB-2AA4D5EE2547}" type="VALUE">
                      <a:rPr lang="en-US"/>
                      <a:pPr/>
                      <a:t>[WERT]</a:t>
                    </a:fld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0-7839-4974-9F4B-32CD13FEAABC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r>
                      <a:rPr lang="en-US" dirty="0"/>
                      <a:t>-</a:t>
                    </a:r>
                    <a:fld id="{91656426-EBED-4A92-AC87-A78D9DDFAECC}" type="VALUE">
                      <a:rPr lang="en-US"/>
                      <a:pPr/>
                      <a:t>[WERT]</a:t>
                    </a:fld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F-7839-4974-9F4B-32CD13FEAABC}"/>
                </c:ext>
              </c:extLst>
            </c:dLbl>
            <c:numFmt formatCode="#,##0.0" sourceLinked="0"/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0" u="none" strike="noStrike" baseline="0">
                    <a:solidFill>
                      <a:srgbClr val="000000"/>
                    </a:solidFill>
                    <a:effectLst>
                      <a:glow rad="165100">
                        <a:schemeClr val="bg1"/>
                      </a:glow>
                    </a:effectLst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'schon gelayoutete Version (2)'!$D$4:$D$19</c:f>
              <c:strCache>
                <c:ptCount val="16"/>
                <c:pt idx="0">
                  <c:v>Budget 2020 wie beschlossen von GSR an Budgetdebatte</c:v>
                </c:pt>
                <c:pt idx="1">
                  <c:v>von GSR beschlossene Nachtragskredite</c:v>
                </c:pt>
                <c:pt idx="2">
                  <c:v>von SR beschlossene Exekutivkredite</c:v>
                </c:pt>
                <c:pt idx="3">
                  <c:v>neues Budget 2020 inkl. NK/EK</c:v>
                </c:pt>
                <c:pt idx="4">
                  <c:v>tieferer Personalaufwand</c:v>
                </c:pt>
                <c:pt idx="5">
                  <c:v>tieferer Sachaufwand</c:v>
                </c:pt>
                <c:pt idx="6">
                  <c:v>tieferer Beitrag an Prämienverbilligung</c:v>
                </c:pt>
                <c:pt idx="7">
                  <c:v>tiefere Parkgebührenerträge</c:v>
                </c:pt>
                <c:pt idx="8">
                  <c:v>höherer Aufwand Existenzsicherung aufgrund Covid-19</c:v>
                </c:pt>
                <c:pt idx="9">
                  <c:v>Entnahme Coronareserve</c:v>
                </c:pt>
                <c:pt idx="10">
                  <c:v>Diverses netto</c:v>
                </c:pt>
                <c:pt idx="11">
                  <c:v>höherer Ausgleich Bundessteuerprovision (STAF)</c:v>
                </c:pt>
                <c:pt idx="12">
                  <c:v>tiefere Steuererträge von natürlichen Personen</c:v>
                </c:pt>
                <c:pt idx="13">
                  <c:v>höhere Unternehmenssteuererträge</c:v>
                </c:pt>
                <c:pt idx="14">
                  <c:v>Einlage in Schwankungsreserve</c:v>
                </c:pt>
                <c:pt idx="15">
                  <c:v>Gesamtergebnis 2020</c:v>
                </c:pt>
              </c:strCache>
            </c:strRef>
          </c:cat>
          <c:val>
            <c:numRef>
              <c:f>'schon gelayoutete Version (2)'!$H$4:$H$19</c:f>
              <c:numCache>
                <c:formatCode>_(* #,##0.00_);_(* \(#,##0.00\);_(* "-"??_);_(@_)</c:formatCode>
                <c:ptCount val="16"/>
                <c:pt idx="0" formatCode="General">
                  <c:v>-0.3</c:v>
                </c:pt>
                <c:pt idx="1">
                  <c:v>-0.8</c:v>
                </c:pt>
                <c:pt idx="2">
                  <c:v>-3.3</c:v>
                </c:pt>
                <c:pt idx="3">
                  <c:v>-4.4000000000000004</c:v>
                </c:pt>
                <c:pt idx="4">
                  <c:v>-2.1</c:v>
                </c:pt>
                <c:pt idx="5" formatCode="General">
                  <c:v>-7.5</c:v>
                </c:pt>
                <c:pt idx="6">
                  <c:v>2.2000000000000002</c:v>
                </c:pt>
                <c:pt idx="7" formatCode="_(* #,##0.0_);_(* \(#,##0.0\);_(* &quot;-&quot;_);_(@_)">
                  <c:v>1</c:v>
                </c:pt>
                <c:pt idx="8" formatCode="_(* #,##0.0_);_(* \(#,##0.0\);_(* &quot;-&quot;_);_(@_)">
                  <c:v>0.3</c:v>
                </c:pt>
                <c:pt idx="9" formatCode="_(* #,##0.0_);_(* \(#,##0.0\);_(* &quot;-&quot;_);_(@_)">
                  <c:v>2.1</c:v>
                </c:pt>
                <c:pt idx="10" formatCode="_(* #,##0.0_);_(* \(#,##0.0\);_(* &quot;-&quot;_);_(@_)">
                  <c:v>1.2</c:v>
                </c:pt>
                <c:pt idx="11" formatCode="_(* #,##0.0_);_(* \(#,##0.0\);_(* &quot;-&quot;_);_(@_)">
                  <c:v>1.8</c:v>
                </c:pt>
                <c:pt idx="12" formatCode="_(* #,##0.0_);_(* \(#,##0.0\);_(* &quot;-&quot;_);_(@_)">
                  <c:v>5.8</c:v>
                </c:pt>
                <c:pt idx="13" formatCode="_(* #,##0.0_);_(* \(#,##0.0\);_(* &quot;-&quot;_);_(@_)">
                  <c:v>23.6</c:v>
                </c:pt>
                <c:pt idx="14">
                  <c:v>23.6</c:v>
                </c:pt>
                <c:pt idx="15" formatCode="_(* #,##0.0_);_(* \(#,##0.0\);_(* &quot;-&quot;_);_(@_)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7839-4974-9F4B-32CD13FEAABC}"/>
            </c:ext>
          </c:extLst>
        </c:ser>
        <c:ser>
          <c:idx val="2"/>
          <c:order val="2"/>
          <c:spPr>
            <a:solidFill>
              <a:srgbClr val="C0C0C0"/>
            </a:solidFill>
            <a:ln w="25400">
              <a:noFill/>
            </a:ln>
          </c:spPr>
          <c:invertIfNegative val="0"/>
          <c:cat>
            <c:strRef>
              <c:f>'schon gelayoutete Version (2)'!$D$4:$D$19</c:f>
              <c:strCache>
                <c:ptCount val="16"/>
                <c:pt idx="0">
                  <c:v>Budget 2020 wie beschlossen von GSR an Budgetdebatte</c:v>
                </c:pt>
                <c:pt idx="1">
                  <c:v>von GSR beschlossene Nachtragskredite</c:v>
                </c:pt>
                <c:pt idx="2">
                  <c:v>von SR beschlossene Exekutivkredite</c:v>
                </c:pt>
                <c:pt idx="3">
                  <c:v>neues Budget 2020 inkl. NK/EK</c:v>
                </c:pt>
                <c:pt idx="4">
                  <c:v>tieferer Personalaufwand</c:v>
                </c:pt>
                <c:pt idx="5">
                  <c:v>tieferer Sachaufwand</c:v>
                </c:pt>
                <c:pt idx="6">
                  <c:v>tieferer Beitrag an Prämienverbilligung</c:v>
                </c:pt>
                <c:pt idx="7">
                  <c:v>tiefere Parkgebührenerträge</c:v>
                </c:pt>
                <c:pt idx="8">
                  <c:v>höherer Aufwand Existenzsicherung aufgrund Covid-19</c:v>
                </c:pt>
                <c:pt idx="9">
                  <c:v>Entnahme Coronareserve</c:v>
                </c:pt>
                <c:pt idx="10">
                  <c:v>Diverses netto</c:v>
                </c:pt>
                <c:pt idx="11">
                  <c:v>höherer Ausgleich Bundessteuerprovision (STAF)</c:v>
                </c:pt>
                <c:pt idx="12">
                  <c:v>tiefere Steuererträge von natürlichen Personen</c:v>
                </c:pt>
                <c:pt idx="13">
                  <c:v>höhere Unternehmenssteuererträge</c:v>
                </c:pt>
                <c:pt idx="14">
                  <c:v>Einlage in Schwankungsreserve</c:v>
                </c:pt>
                <c:pt idx="15">
                  <c:v>Gesamtergebnis 2020</c:v>
                </c:pt>
              </c:strCache>
            </c:strRef>
          </c:cat>
          <c:val>
            <c:numRef>
              <c:f>'schon gelayoutete Version (2)'!$J$4:$J$19</c:f>
              <c:numCache>
                <c:formatCode>General</c:formatCode>
                <c:ptCount val="16"/>
                <c:pt idx="0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7839-4974-9F4B-32CD13FEAA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402203320"/>
        <c:axId val="402203712"/>
      </c:barChart>
      <c:catAx>
        <c:axId val="402203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12700">
            <a:solidFill>
              <a:schemeClr val="tx1"/>
            </a:solidFill>
            <a:prstDash val="solid"/>
          </a:ln>
        </c:spPr>
        <c:txPr>
          <a:bodyPr rot="-5400000" vert="horz" anchor="b" anchorCtr="1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de-DE"/>
          </a:p>
        </c:txPr>
        <c:crossAx val="402203712"/>
        <c:crossesAt val="0"/>
        <c:auto val="1"/>
        <c:lblAlgn val="ctr"/>
        <c:lblOffset val="250"/>
        <c:tickLblSkip val="1"/>
        <c:tickMarkSkip val="1"/>
        <c:noMultiLvlLbl val="0"/>
      </c:catAx>
      <c:valAx>
        <c:axId val="402203712"/>
        <c:scaling>
          <c:orientation val="minMax"/>
          <c:max val="30"/>
          <c:min val="-5"/>
        </c:scaling>
        <c:delete val="0"/>
        <c:axPos val="l"/>
        <c:majorGridlines>
          <c:spPr>
            <a:ln w="6350">
              <a:solidFill>
                <a:schemeClr val="bg1">
                  <a:lumMod val="65000"/>
                </a:schemeClr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900" b="0" i="0" u="none" strike="noStrike" baseline="0">
                    <a:solidFill>
                      <a:srgbClr val="000000"/>
                    </a:solidFill>
                    <a:latin typeface="Arial Narrow"/>
                    <a:ea typeface="Arial Narrow"/>
                    <a:cs typeface="Arial Narrow"/>
                  </a:defRPr>
                </a:pPr>
                <a:r>
                  <a:rPr lang="de-CH" sz="1000" dirty="0" smtClean="0">
                    <a:effectLst/>
                  </a:rPr>
                  <a:t>Ergebnis in Mio. Franken</a:t>
                </a:r>
              </a:p>
              <a:p>
                <a:pPr>
                  <a:defRPr sz="900" b="0" i="0" u="none" strike="noStrike" baseline="0">
                    <a:solidFill>
                      <a:srgbClr val="000000"/>
                    </a:solidFill>
                    <a:latin typeface="Arial Narrow"/>
                    <a:ea typeface="Arial Narrow"/>
                    <a:cs typeface="Arial Narrow"/>
                  </a:defRPr>
                </a:pPr>
                <a:r>
                  <a:rPr lang="de-CH" sz="1000" dirty="0" smtClean="0">
                    <a:effectLst/>
                    <a:sym typeface="Wingdings 3" panose="05040102010807070707" pitchFamily="18" charset="2"/>
                  </a:rPr>
                  <a:t></a:t>
                </a:r>
                <a:r>
                  <a:rPr lang="de-CH" sz="1000" dirty="0" smtClean="0">
                    <a:effectLst/>
                  </a:rPr>
                  <a:t> Verbesserung ggü. Budget; </a:t>
                </a:r>
                <a:r>
                  <a:rPr lang="de-CH" sz="1000" dirty="0" smtClean="0">
                    <a:effectLst/>
                    <a:sym typeface="Wingdings 3" panose="05040102010807070707" pitchFamily="18" charset="2"/>
                  </a:rPr>
                  <a:t></a:t>
                </a:r>
                <a:r>
                  <a:rPr lang="de-CH" sz="1000" dirty="0" smtClean="0">
                    <a:effectLst/>
                  </a:rPr>
                  <a:t> Verschlechterungen ggü. Budget</a:t>
                </a:r>
                <a:endParaRPr lang="de-CH" sz="10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6.6702578408719109E-3"/>
              <c:y val="5.2695655907786078E-3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spPr>
          <a:ln w="635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de-DE"/>
          </a:p>
        </c:txPr>
        <c:crossAx val="402203320"/>
        <c:crossesAt val="1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1050" b="0" i="0" u="none" strike="noStrike" baseline="0">
          <a:solidFill>
            <a:srgbClr val="808080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Tabelle1!$A$3</c:f>
              <c:strCache>
                <c:ptCount val="1"/>
                <c:pt idx="0">
                  <c:v>Personalaufwand [Mio. Fr.]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chemeClr val="tx2">
                  <a:lumMod val="60000"/>
                  <a:lumOff val="40000"/>
                </a:schemeClr>
              </a:solidFill>
              <a:ln w="25400">
                <a:solidFill>
                  <a:schemeClr val="accent1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7.0768488785147854E-2"/>
                  <c:y val="-5.34002471482091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FBA-4BD8-9311-DB995820E7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Tabelle1!$D$1:$K$1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Tabelle1!$D$3:$K$3</c:f>
              <c:numCache>
                <c:formatCode>General</c:formatCode>
                <c:ptCount val="8"/>
                <c:pt idx="0">
                  <c:v>103.9</c:v>
                </c:pt>
                <c:pt idx="1">
                  <c:v>104.1</c:v>
                </c:pt>
                <c:pt idx="2">
                  <c:v>104.2</c:v>
                </c:pt>
                <c:pt idx="3">
                  <c:v>105</c:v>
                </c:pt>
                <c:pt idx="4">
                  <c:v>106.2</c:v>
                </c:pt>
                <c:pt idx="5">
                  <c:v>106.7</c:v>
                </c:pt>
                <c:pt idx="6">
                  <c:v>107.4</c:v>
                </c:pt>
                <c:pt idx="7">
                  <c:v>111.4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096-46C9-8099-B22A8B6DBE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5253704"/>
        <c:axId val="365254088"/>
      </c:lineChart>
      <c:catAx>
        <c:axId val="365253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365254088"/>
        <c:crosses val="autoZero"/>
        <c:auto val="1"/>
        <c:lblAlgn val="ctr"/>
        <c:lblOffset val="100"/>
        <c:noMultiLvlLbl val="0"/>
      </c:catAx>
      <c:valAx>
        <c:axId val="365254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de-CH" dirty="0" smtClean="0"/>
                  <a:t>Mio. Fr.</a:t>
                </a:r>
                <a:endParaRPr lang="de-CH" dirty="0"/>
              </a:p>
            </c:rich>
          </c:tx>
          <c:layout>
            <c:manualLayout>
              <c:xMode val="edge"/>
              <c:yMode val="edge"/>
              <c:x val="8.7364702229680204E-3"/>
              <c:y val="2.211965386454602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365253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  <a:latin typeface="Arial Narrow" panose="020B0606020202030204" pitchFamily="34" charset="0"/>
        </a:defRPr>
      </a:pPr>
      <a:endParaRPr lang="de-D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Personal!$A$30</c:f>
              <c:strCache>
                <c:ptCount val="1"/>
                <c:pt idx="0">
                  <c:v>Ø-Besoldung je Mitarbeiter (in Tausend Franken)</c:v>
                </c:pt>
              </c:strCache>
            </c:strRef>
          </c:tx>
          <c:spPr>
            <a:pattFill prst="ltUpDiag">
              <a:fgClr>
                <a:schemeClr val="bg1">
                  <a:lumMod val="50000"/>
                </a:schemeClr>
              </a:fgClr>
              <a:bgClr>
                <a:schemeClr val="bg1">
                  <a:lumMod val="75000"/>
                </a:schemeClr>
              </a:bgClr>
            </a:pattFill>
            <a:ln w="9525" cap="flat" cmpd="sng" algn="ctr">
              <a:solidFill>
                <a:schemeClr val="tx1"/>
              </a:solidFill>
              <a:round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Personal!$B$2:$H$2</c:f>
              <c:numCache>
                <c:formatCode>m/d/yyyy</c:formatCode>
                <c:ptCount val="7"/>
                <c:pt idx="0">
                  <c:v>40543</c:v>
                </c:pt>
                <c:pt idx="1">
                  <c:v>40908</c:v>
                </c:pt>
                <c:pt idx="2">
                  <c:v>41274</c:v>
                </c:pt>
                <c:pt idx="3">
                  <c:v>41639</c:v>
                </c:pt>
                <c:pt idx="4">
                  <c:v>42004</c:v>
                </c:pt>
                <c:pt idx="5">
                  <c:v>42369</c:v>
                </c:pt>
                <c:pt idx="6">
                  <c:v>42735</c:v>
                </c:pt>
              </c:numCache>
            </c:numRef>
          </c:cat>
          <c:val>
            <c:numRef>
              <c:f>Personal!$D$30:$L$30</c:f>
              <c:numCache>
                <c:formatCode>#,##0_);[Red]\(#,##0\)</c:formatCode>
                <c:ptCount val="9"/>
                <c:pt idx="0">
                  <c:v>75.949481668334442</c:v>
                </c:pt>
                <c:pt idx="1">
                  <c:v>74.540298308058951</c:v>
                </c:pt>
                <c:pt idx="2">
                  <c:v>73.991748671660247</c:v>
                </c:pt>
                <c:pt idx="3">
                  <c:v>76.075935919877992</c:v>
                </c:pt>
                <c:pt idx="4">
                  <c:v>77.190155638308056</c:v>
                </c:pt>
                <c:pt idx="5">
                  <c:v>76.912621959105934</c:v>
                </c:pt>
                <c:pt idx="6">
                  <c:v>77.349058722036418</c:v>
                </c:pt>
                <c:pt idx="7">
                  <c:v>79.455892814797238</c:v>
                </c:pt>
                <c:pt idx="8">
                  <c:v>78.470306524985631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2F-4A15-9A82-95EBBBDEE2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axId val="407551536"/>
        <c:axId val="407551144"/>
      </c:barChart>
      <c:lineChart>
        <c:grouping val="standard"/>
        <c:varyColors val="0"/>
        <c:ser>
          <c:idx val="0"/>
          <c:order val="0"/>
          <c:tx>
            <c:strRef>
              <c:f>Personal!$A$26</c:f>
              <c:strCache>
                <c:ptCount val="1"/>
                <c:pt idx="0">
                  <c:v>Entwicklung Vollzeitstellen (FTE)</c:v>
                </c:pt>
              </c:strCache>
            </c:strRef>
          </c:tx>
          <c:spPr>
            <a:ln w="31750" cap="rnd">
              <a:solidFill>
                <a:srgbClr val="33660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/>
              <c:tx>
                <c:rich>
                  <a:bodyPr/>
                  <a:lstStyle/>
                  <a:p>
                    <a:fld id="{AC7FF86D-6EBC-457F-89D4-751FCCCF431E}" type="VALUE">
                      <a:rPr lang="en-US"/>
                      <a:pPr/>
                      <a:t>[WERT]</a:t>
                    </a:fld>
                    <a:endParaRPr lang="de-CH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F2F-4A15-9A82-95EBBBDEE2FE}"/>
                </c:ext>
              </c:extLst>
            </c:dLbl>
            <c:numFmt formatCode="#,##0.0" sourceLinked="0"/>
            <c:spPr>
              <a:solidFill>
                <a:srgbClr val="336600"/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60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Personal!$D$2:$L$2</c:f>
              <c:numCache>
                <c:formatCode>m/d/yyyy</c:formatCode>
                <c:ptCount val="9"/>
                <c:pt idx="0">
                  <c:v>41274</c:v>
                </c:pt>
                <c:pt idx="1">
                  <c:v>41639</c:v>
                </c:pt>
                <c:pt idx="2">
                  <c:v>42004</c:v>
                </c:pt>
                <c:pt idx="3">
                  <c:v>42369</c:v>
                </c:pt>
                <c:pt idx="4">
                  <c:v>42735</c:v>
                </c:pt>
                <c:pt idx="5">
                  <c:v>43100</c:v>
                </c:pt>
                <c:pt idx="6">
                  <c:v>43465</c:v>
                </c:pt>
                <c:pt idx="7">
                  <c:v>43830</c:v>
                </c:pt>
                <c:pt idx="8">
                  <c:v>44196</c:v>
                </c:pt>
              </c:numCache>
            </c:numRef>
          </c:cat>
          <c:val>
            <c:numRef>
              <c:f>Personal!$D$26:$L$26</c:f>
              <c:numCache>
                <c:formatCode>#,##0</c:formatCode>
                <c:ptCount val="9"/>
                <c:pt idx="0">
                  <c:v>817.51710000000094</c:v>
                </c:pt>
                <c:pt idx="1">
                  <c:v>844.30840000000057</c:v>
                </c:pt>
                <c:pt idx="2">
                  <c:v>857.12260000000026</c:v>
                </c:pt>
                <c:pt idx="3">
                  <c:v>843.61762000000033</c:v>
                </c:pt>
                <c:pt idx="4" formatCode="#,##0.0">
                  <c:v>837.8399999999998</c:v>
                </c:pt>
                <c:pt idx="5" formatCode="#,##0.0">
                  <c:v>850.49</c:v>
                </c:pt>
                <c:pt idx="6" formatCode="#,##0.0">
                  <c:v>846.19</c:v>
                </c:pt>
                <c:pt idx="7" formatCode="#,##0.0">
                  <c:v>843.4</c:v>
                </c:pt>
                <c:pt idx="8" formatCode="#,##0.0">
                  <c:v>870.5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F2F-4A15-9A82-95EBBBDEE2FE}"/>
            </c:ext>
          </c:extLst>
        </c:ser>
        <c:ser>
          <c:idx val="2"/>
          <c:order val="2"/>
          <c:tx>
            <c:strRef>
              <c:f>Personal!$A$32</c:f>
              <c:strCache>
                <c:ptCount val="1"/>
                <c:pt idx="0">
                  <c:v>Entwicklung Anzahl Mitarbeiter (HC)</c:v>
                </c:pt>
              </c:strCache>
            </c:strRef>
          </c:tx>
          <c:spPr>
            <a:ln w="3175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dirty="0"/>
                      <a:t>1'316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F2F-4A15-9A82-95EBBBDEE2FE}"/>
                </c:ext>
              </c:extLst>
            </c:dLbl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Personal!$D$2:$L$2</c:f>
              <c:numCache>
                <c:formatCode>m/d/yyyy</c:formatCode>
                <c:ptCount val="9"/>
                <c:pt idx="0">
                  <c:v>41274</c:v>
                </c:pt>
                <c:pt idx="1">
                  <c:v>41639</c:v>
                </c:pt>
                <c:pt idx="2">
                  <c:v>42004</c:v>
                </c:pt>
                <c:pt idx="3">
                  <c:v>42369</c:v>
                </c:pt>
                <c:pt idx="4">
                  <c:v>42735</c:v>
                </c:pt>
                <c:pt idx="5">
                  <c:v>43100</c:v>
                </c:pt>
                <c:pt idx="6">
                  <c:v>43465</c:v>
                </c:pt>
                <c:pt idx="7">
                  <c:v>43830</c:v>
                </c:pt>
                <c:pt idx="8">
                  <c:v>44196</c:v>
                </c:pt>
              </c:numCache>
            </c:numRef>
          </c:cat>
          <c:val>
            <c:numRef>
              <c:f>Personal!$D$32:$L$32</c:f>
              <c:numCache>
                <c:formatCode>#,##0</c:formatCode>
                <c:ptCount val="9"/>
                <c:pt idx="0">
                  <c:v>1298</c:v>
                </c:pt>
                <c:pt idx="1">
                  <c:v>1342</c:v>
                </c:pt>
                <c:pt idx="2">
                  <c:v>1340</c:v>
                </c:pt>
                <c:pt idx="3">
                  <c:v>1332</c:v>
                </c:pt>
                <c:pt idx="4">
                  <c:v>1291</c:v>
                </c:pt>
                <c:pt idx="5">
                  <c:v>1317</c:v>
                </c:pt>
                <c:pt idx="6">
                  <c:v>1293</c:v>
                </c:pt>
                <c:pt idx="7">
                  <c:v>1289</c:v>
                </c:pt>
                <c:pt idx="8">
                  <c:v>1317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F2F-4A15-9A82-95EBBBDEE2F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04859864"/>
        <c:axId val="407550752"/>
      </c:lineChart>
      <c:catAx>
        <c:axId val="404859864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407550752"/>
        <c:crosses val="autoZero"/>
        <c:auto val="0"/>
        <c:lblAlgn val="ctr"/>
        <c:lblOffset val="100"/>
        <c:noMultiLvlLbl val="1"/>
      </c:catAx>
      <c:valAx>
        <c:axId val="40755075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de-CH" b="0" dirty="0">
                    <a:solidFill>
                      <a:sysClr val="windowText" lastClr="000000"/>
                    </a:solidFill>
                  </a:rPr>
                  <a:t>FTE bzw. HC</a:t>
                </a:r>
              </a:p>
            </c:rich>
          </c:tx>
          <c:layout>
            <c:manualLayout>
              <c:xMode val="edge"/>
              <c:yMode val="edge"/>
              <c:x val="1.4279775661351185E-2"/>
              <c:y val="3.181269243496773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404859864"/>
        <c:crosses val="autoZero"/>
        <c:crossBetween val="between"/>
      </c:valAx>
      <c:valAx>
        <c:axId val="407551144"/>
        <c:scaling>
          <c:orientation val="minMax"/>
          <c:max val="100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de-CH" b="0" dirty="0">
                    <a:solidFill>
                      <a:sysClr val="windowText" lastClr="000000"/>
                    </a:solidFill>
                  </a:rPr>
                  <a:t>Jahreseinkommen in Tausend Fr.</a:t>
                </a:r>
              </a:p>
            </c:rich>
          </c:tx>
          <c:layout>
            <c:manualLayout>
              <c:xMode val="edge"/>
              <c:yMode val="edge"/>
              <c:x val="0.95648748359191127"/>
              <c:y val="3.925471016056629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407551536"/>
        <c:crosses val="max"/>
        <c:crossBetween val="between"/>
      </c:valAx>
      <c:catAx>
        <c:axId val="40755153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407551144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bg1"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 Narrow" panose="020B0606020202030204" pitchFamily="34" charset="0"/>
        </a:defRPr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Steuern!$A$2</c:f>
              <c:strCache>
                <c:ptCount val="1"/>
                <c:pt idx="0">
                  <c:v>Steuern Natürliche Personen (inkl. Grenzgänger-, Quellen- und Straf-/Nachsteuern)</c:v>
                </c:pt>
              </c:strCache>
            </c:strRef>
          </c:tx>
          <c:spPr>
            <a:pattFill prst="ltUpDiag">
              <a:fgClr>
                <a:srgbClr val="006600"/>
              </a:fgClr>
              <a:bgClr>
                <a:srgbClr val="008000"/>
              </a:bgClr>
            </a:pattFill>
            <a:ln w="9525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Steuern!$G$1:$N$1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Steuern!$G$2:$N$2</c:f>
              <c:numCache>
                <c:formatCode>#,##0.0</c:formatCode>
                <c:ptCount val="8"/>
                <c:pt idx="0">
                  <c:v>95.6</c:v>
                </c:pt>
                <c:pt idx="1">
                  <c:v>101.6</c:v>
                </c:pt>
                <c:pt idx="2">
                  <c:v>101.2</c:v>
                </c:pt>
                <c:pt idx="3">
                  <c:v>104</c:v>
                </c:pt>
                <c:pt idx="4">
                  <c:v>101.5</c:v>
                </c:pt>
                <c:pt idx="5">
                  <c:v>105.20304827</c:v>
                </c:pt>
                <c:pt idx="6">
                  <c:v>107.40058101</c:v>
                </c:pt>
                <c:pt idx="7" formatCode="0.0">
                  <c:v>99.498658150000011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AD-4AEF-AF75-D1BB83E6574E}"/>
            </c:ext>
          </c:extLst>
        </c:ser>
        <c:ser>
          <c:idx val="1"/>
          <c:order val="1"/>
          <c:tx>
            <c:strRef>
              <c:f>Steuern!$A$3</c:f>
              <c:strCache>
                <c:ptCount val="1"/>
                <c:pt idx="0">
                  <c:v>Grundstückgewinnsteuer</c:v>
                </c:pt>
              </c:strCache>
            </c:strRef>
          </c:tx>
          <c:spPr>
            <a:solidFill>
              <a:srgbClr val="00B050"/>
            </a:solidFill>
            <a:ln w="9525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Steuern!$G$1:$N$1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Steuern!$G$3:$N$3</c:f>
              <c:numCache>
                <c:formatCode>#,##0.0</c:formatCode>
                <c:ptCount val="8"/>
                <c:pt idx="0">
                  <c:v>2.1</c:v>
                </c:pt>
                <c:pt idx="1">
                  <c:v>2.4</c:v>
                </c:pt>
                <c:pt idx="2">
                  <c:v>1.4</c:v>
                </c:pt>
                <c:pt idx="3">
                  <c:v>3.4</c:v>
                </c:pt>
                <c:pt idx="4">
                  <c:v>3.2</c:v>
                </c:pt>
                <c:pt idx="5">
                  <c:v>3.0411912000000001</c:v>
                </c:pt>
                <c:pt idx="6">
                  <c:v>4.1085932500000002</c:v>
                </c:pt>
                <c:pt idx="7" formatCode="0.0">
                  <c:v>3.0580265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AD-4AEF-AF75-D1BB83E6574E}"/>
            </c:ext>
          </c:extLst>
        </c:ser>
        <c:ser>
          <c:idx val="2"/>
          <c:order val="2"/>
          <c:tx>
            <c:strRef>
              <c:f>Steuern!$A$4</c:f>
              <c:strCache>
                <c:ptCount val="1"/>
                <c:pt idx="0">
                  <c:v>Unternehmenssteuern</c:v>
                </c:pt>
              </c:strCache>
            </c:strRef>
          </c:tx>
          <c:spPr>
            <a:pattFill prst="zigZag">
              <a:fgClr>
                <a:srgbClr val="00B050"/>
              </a:fgClr>
              <a:bgClr>
                <a:srgbClr val="92D050"/>
              </a:bgClr>
            </a:pattFill>
            <a:ln w="9525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Steuern!$G$1:$N$1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Steuern!$G$4:$N$4</c:f>
              <c:numCache>
                <c:formatCode>#,##0.0</c:formatCode>
                <c:ptCount val="8"/>
                <c:pt idx="0">
                  <c:v>20.8</c:v>
                </c:pt>
                <c:pt idx="1">
                  <c:v>21.1</c:v>
                </c:pt>
                <c:pt idx="2">
                  <c:v>28.5</c:v>
                </c:pt>
                <c:pt idx="3">
                  <c:v>49.2</c:v>
                </c:pt>
                <c:pt idx="4">
                  <c:v>46.9</c:v>
                </c:pt>
                <c:pt idx="5">
                  <c:v>24.749006550000001</c:v>
                </c:pt>
                <c:pt idx="6">
                  <c:v>41.434287849999997</c:v>
                </c:pt>
                <c:pt idx="7" formatCode="0.0">
                  <c:v>52.111426950000002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AD-4AEF-AF75-D1BB83E657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100"/>
        <c:axId val="407121488"/>
        <c:axId val="407121880"/>
      </c:barChart>
      <c:lineChart>
        <c:grouping val="standard"/>
        <c:varyColors val="0"/>
        <c:ser>
          <c:idx val="3"/>
          <c:order val="3"/>
          <c:tx>
            <c:strRef>
              <c:f>Steuern!$A$5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solidFill>
                <a:schemeClr val="lt1"/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clip" horzOverflow="clip" vert="horz" wrap="square" lIns="36000" tIns="18288" rIns="36000" bIns="18288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Steuern!$G$1:$N$1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Steuern!$G$5:$N$5</c:f>
              <c:numCache>
                <c:formatCode>#,##0.0</c:formatCode>
                <c:ptCount val="8"/>
                <c:pt idx="0">
                  <c:v>118.49999999999999</c:v>
                </c:pt>
                <c:pt idx="1">
                  <c:v>125.1</c:v>
                </c:pt>
                <c:pt idx="2">
                  <c:v>131.10000000000002</c:v>
                </c:pt>
                <c:pt idx="3">
                  <c:v>156.60000000000002</c:v>
                </c:pt>
                <c:pt idx="4">
                  <c:v>151.5</c:v>
                </c:pt>
                <c:pt idx="5">
                  <c:v>132.99324601999999</c:v>
                </c:pt>
                <c:pt idx="6">
                  <c:v>152.94346210999998</c:v>
                </c:pt>
                <c:pt idx="7">
                  <c:v>154.6681116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1AD-4AEF-AF75-D1BB83E657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7121488"/>
        <c:axId val="407121880"/>
      </c:lineChart>
      <c:catAx>
        <c:axId val="407121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407121880"/>
        <c:crosses val="autoZero"/>
        <c:auto val="1"/>
        <c:lblAlgn val="ctr"/>
        <c:lblOffset val="100"/>
        <c:noMultiLvlLbl val="0"/>
      </c:catAx>
      <c:valAx>
        <c:axId val="40712188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CH" sz="1050" dirty="0">
                    <a:solidFill>
                      <a:sysClr val="windowText" lastClr="000000"/>
                    </a:solidFill>
                  </a:rPr>
                  <a:t>Mio. Fr.</a:t>
                </a:r>
              </a:p>
            </c:rich>
          </c:tx>
          <c:layout>
            <c:manualLayout>
              <c:xMode val="edge"/>
              <c:yMode val="edge"/>
              <c:x val="8.0373262085976123E-3"/>
              <c:y val="3.738138291147726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#,##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407121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 Narrow" panose="020B0606020202030204" pitchFamily="34" charset="0"/>
          <a:cs typeface="Arial" panose="020B0604020202020204" pitchFamily="34" charset="0"/>
        </a:defRPr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003873057009066E-2"/>
          <c:y val="3.354843028451971E-2"/>
          <c:w val="0.89946084098466506"/>
          <c:h val="0.798879070306962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Tabelle4!$A$4</c:f>
              <c:strCache>
                <c:ptCount val="1"/>
                <c:pt idx="0">
                  <c:v>Unternehmenssteuern</c:v>
                </c:pt>
              </c:strCache>
            </c:strRef>
          </c:tx>
          <c:spPr>
            <a:pattFill prst="ltUpDiag">
              <a:fgClr>
                <a:srgbClr val="006600"/>
              </a:fgClr>
              <a:bgClr>
                <a:srgbClr val="009900"/>
              </a:bgClr>
            </a:pattFill>
            <a:ln w="3175">
              <a:solidFill>
                <a:schemeClr val="tx1"/>
              </a:solidFill>
            </a:ln>
            <a:effectLst/>
          </c:spPr>
          <c:invertIfNegative val="0"/>
          <c:dPt>
            <c:idx val="11"/>
            <c:invertIfNegative val="0"/>
            <c:bubble3D val="0"/>
            <c:spPr>
              <a:pattFill prst="diagBrick">
                <a:fgClr>
                  <a:srgbClr val="339933"/>
                </a:fgClr>
                <a:bgClr>
                  <a:srgbClr val="DDF0C8"/>
                </a:bgClr>
              </a:pattFill>
              <a:ln w="31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00E-426A-8F62-8B541E612D5E}"/>
              </c:ext>
            </c:extLst>
          </c:dPt>
          <c:dPt>
            <c:idx val="12"/>
            <c:invertIfNegative val="0"/>
            <c:bubble3D val="0"/>
            <c:spPr>
              <a:pattFill prst="zigZag">
                <a:fgClr>
                  <a:schemeClr val="bg1">
                    <a:lumMod val="50000"/>
                  </a:schemeClr>
                </a:fgClr>
                <a:bgClr>
                  <a:schemeClr val="bg1">
                    <a:lumMod val="75000"/>
                  </a:schemeClr>
                </a:bgClr>
              </a:pattFill>
              <a:ln w="31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00E-426A-8F62-8B541E612D5E}"/>
              </c:ext>
            </c:extLst>
          </c:dPt>
          <c:dPt>
            <c:idx val="13"/>
            <c:invertIfNegative val="0"/>
            <c:bubble3D val="0"/>
            <c:spPr>
              <a:pattFill prst="zigZag">
                <a:fgClr>
                  <a:schemeClr val="bg1">
                    <a:lumMod val="50000"/>
                  </a:schemeClr>
                </a:fgClr>
                <a:bgClr>
                  <a:schemeClr val="bg1">
                    <a:lumMod val="75000"/>
                  </a:schemeClr>
                </a:bgClr>
              </a:pattFill>
              <a:ln w="31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00E-426A-8F62-8B541E612D5E}"/>
              </c:ext>
            </c:extLst>
          </c:dPt>
          <c:dPt>
            <c:idx val="14"/>
            <c:invertIfNegative val="0"/>
            <c:bubble3D val="0"/>
            <c:spPr>
              <a:pattFill prst="zigZag">
                <a:fgClr>
                  <a:schemeClr val="bg1">
                    <a:lumMod val="50000"/>
                  </a:schemeClr>
                </a:fgClr>
                <a:bgClr>
                  <a:schemeClr val="bg1">
                    <a:lumMod val="75000"/>
                  </a:schemeClr>
                </a:bgClr>
              </a:pattFill>
              <a:ln w="31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00E-426A-8F62-8B541E612D5E}"/>
              </c:ext>
            </c:extLst>
          </c:dPt>
          <c:dPt>
            <c:idx val="15"/>
            <c:invertIfNegative val="0"/>
            <c:bubble3D val="0"/>
            <c:spPr>
              <a:pattFill prst="zigZag">
                <a:fgClr>
                  <a:schemeClr val="bg1">
                    <a:lumMod val="50000"/>
                  </a:schemeClr>
                </a:fgClr>
                <a:bgClr>
                  <a:schemeClr val="bg1">
                    <a:lumMod val="75000"/>
                  </a:schemeClr>
                </a:bgClr>
              </a:pattFill>
              <a:ln w="31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00E-426A-8F62-8B541E612D5E}"/>
              </c:ext>
            </c:extLst>
          </c:dPt>
          <c:dLbls>
            <c:dLbl>
              <c:idx val="15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effectLst>
                        <a:glow rad="127000">
                          <a:schemeClr val="bg1"/>
                        </a:glo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700E-426A-8F62-8B541E612D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Tabelle4!$C$3:$R$3</c:f>
              <c:numCache>
                <c:formatCode>General</c:formatCode>
                <c:ptCount val="1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</c:numCache>
            </c:numRef>
          </c:cat>
          <c:val>
            <c:numRef>
              <c:f>Tabelle4!$C$4:$R$4</c:f>
              <c:numCache>
                <c:formatCode>General</c:formatCode>
                <c:ptCount val="16"/>
                <c:pt idx="0">
                  <c:v>21.6</c:v>
                </c:pt>
                <c:pt idx="1">
                  <c:v>20</c:v>
                </c:pt>
                <c:pt idx="2">
                  <c:v>17.100000000000001</c:v>
                </c:pt>
                <c:pt idx="3">
                  <c:v>15.9</c:v>
                </c:pt>
                <c:pt idx="4">
                  <c:v>20.8</c:v>
                </c:pt>
                <c:pt idx="5">
                  <c:v>21.1</c:v>
                </c:pt>
                <c:pt idx="6">
                  <c:v>28.5</c:v>
                </c:pt>
                <c:pt idx="7">
                  <c:v>49.2</c:v>
                </c:pt>
                <c:pt idx="8">
                  <c:v>46.9</c:v>
                </c:pt>
                <c:pt idx="9" formatCode="0.0">
                  <c:v>24.749006550000001</c:v>
                </c:pt>
                <c:pt idx="10" formatCode="0.0">
                  <c:v>41.4</c:v>
                </c:pt>
                <c:pt idx="11">
                  <c:v>52.1</c:v>
                </c:pt>
                <c:pt idx="12" formatCode="0.0">
                  <c:v>30.3</c:v>
                </c:pt>
                <c:pt idx="13" formatCode="0.0">
                  <c:v>30.3</c:v>
                </c:pt>
                <c:pt idx="14" formatCode="0.0">
                  <c:v>30.3</c:v>
                </c:pt>
                <c:pt idx="15">
                  <c:v>30.3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00E-426A-8F62-8B541E612D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"/>
        <c:overlap val="30"/>
        <c:axId val="407124232"/>
        <c:axId val="407124624"/>
      </c:barChart>
      <c:catAx>
        <c:axId val="407124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407124624"/>
        <c:crosses val="autoZero"/>
        <c:auto val="1"/>
        <c:lblAlgn val="ctr"/>
        <c:lblOffset val="100"/>
        <c:noMultiLvlLbl val="0"/>
      </c:catAx>
      <c:valAx>
        <c:axId val="407124624"/>
        <c:scaling>
          <c:orientation val="minMax"/>
          <c:max val="55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de-CH" dirty="0">
                    <a:solidFill>
                      <a:sysClr val="windowText" lastClr="000000"/>
                    </a:solidFill>
                  </a:rPr>
                  <a:t>Mio. Franken</a:t>
                </a:r>
              </a:p>
            </c:rich>
          </c:tx>
          <c:layout>
            <c:manualLayout>
              <c:xMode val="edge"/>
              <c:yMode val="edge"/>
              <c:x val="4.8762458736708036E-3"/>
              <c:y val="1.883597256338572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407124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 Narrow" panose="020B0606020202030204" pitchFamily="34" charset="0"/>
        </a:defRPr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97547606517272"/>
          <c:y val="4.4291588076205306E-2"/>
          <c:w val="0.8500245239348273"/>
          <c:h val="0.89850336101468065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'Wasserfall FiPlan'!$A$3</c:f>
              <c:strCache>
                <c:ptCount val="1"/>
                <c:pt idx="0">
                  <c:v>BLANK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numRef>
              <c:f>'Wasserfall FiPlan'!$H$2:$K$2</c:f>
              <c:numCache>
                <c:formatCode>General</c:formatCode>
                <c:ptCount val="4"/>
              </c:numCache>
            </c:numRef>
          </c:cat>
          <c:val>
            <c:numRef>
              <c:f>'Wasserfall FiPlan'!$H$3:$K$3</c:f>
              <c:numCache>
                <c:formatCode>#,##0.0,,_ ;[Red]\-#,##0.0,,</c:formatCode>
                <c:ptCount val="4"/>
                <c:pt idx="0">
                  <c:v>0</c:v>
                </c:pt>
                <c:pt idx="1">
                  <c:v>20856659.140000004</c:v>
                </c:pt>
                <c:pt idx="2">
                  <c:v>28656660.140000004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3F-4A9E-9784-673815B7E859}"/>
            </c:ext>
          </c:extLst>
        </c:ser>
        <c:ser>
          <c:idx val="2"/>
          <c:order val="1"/>
          <c:tx>
            <c:strRef>
              <c:f>'Wasserfall FiPlan'!$A$4</c:f>
              <c:strCache>
                <c:ptCount val="1"/>
                <c:pt idx="0">
                  <c:v>Nettoinvestitionen Verwaltungsvermögen</c:v>
                </c:pt>
              </c:strCache>
            </c:strRef>
          </c:tx>
          <c:spPr>
            <a:pattFill prst="ltUpDiag">
              <a:fgClr>
                <a:schemeClr val="accent1">
                  <a:lumMod val="75000"/>
                </a:schemeClr>
              </a:fgClr>
              <a:bgClr>
                <a:schemeClr val="accent1">
                  <a:lumMod val="40000"/>
                  <a:lumOff val="60000"/>
                </a:schemeClr>
              </a:bgClr>
            </a:pattFill>
            <a:ln w="3175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90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'Wasserfall FiPlan'!$H$2:$K$2</c:f>
              <c:numCache>
                <c:formatCode>General</c:formatCode>
                <c:ptCount val="4"/>
              </c:numCache>
            </c:numRef>
          </c:cat>
          <c:val>
            <c:numRef>
              <c:f>'Wasserfall FiPlan'!$H$4:$K$4</c:f>
              <c:numCache>
                <c:formatCode>General</c:formatCode>
                <c:ptCount val="4"/>
                <c:pt idx="0" formatCode="#,##0.0,,">
                  <c:v>20856659.140000004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3F-4A9E-9784-673815B7E859}"/>
            </c:ext>
          </c:extLst>
        </c:ser>
        <c:ser>
          <c:idx val="3"/>
          <c:order val="2"/>
          <c:tx>
            <c:strRef>
              <c:f>'Wasserfall FiPlan'!$A$5</c:f>
              <c:strCache>
                <c:ptCount val="1"/>
                <c:pt idx="0">
                  <c:v>Darlehensvergaben (+) und -rückzahlungen (-)</c:v>
                </c:pt>
              </c:strCache>
            </c:strRef>
          </c:tx>
          <c:spPr>
            <a:pattFill prst="zigZag">
              <a:fgClr>
                <a:srgbClr val="336600"/>
              </a:fgClr>
              <a:bgClr>
                <a:srgbClr val="DDF0C8"/>
              </a:bgClr>
            </a:pattFill>
            <a:ln w="3175">
              <a:solidFill>
                <a:schemeClr val="tx1"/>
              </a:solidFill>
            </a:ln>
            <a:effectLst/>
          </c:spPr>
          <c:invertIfNegative val="0"/>
          <c:dLbls>
            <c:numFmt formatCode="#,##0.0,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90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'Wasserfall FiPlan'!$H$2:$K$2</c:f>
              <c:numCache>
                <c:formatCode>General</c:formatCode>
                <c:ptCount val="4"/>
              </c:numCache>
            </c:numRef>
          </c:cat>
          <c:val>
            <c:numRef>
              <c:f>'Wasserfall FiPlan'!$H$5:$K$5</c:f>
              <c:numCache>
                <c:formatCode>#,##0.0,,</c:formatCode>
                <c:ptCount val="4"/>
                <c:pt idx="1">
                  <c:v>7800001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3F-4A9E-9784-673815B7E859}"/>
            </c:ext>
          </c:extLst>
        </c:ser>
        <c:ser>
          <c:idx val="8"/>
          <c:order val="3"/>
          <c:tx>
            <c:strRef>
              <c:f>'Wasserfall FiPlan'!$A$6</c:f>
              <c:strCache>
                <c:ptCount val="1"/>
                <c:pt idx="0">
                  <c:v>Nettoinvestitionen Finanzvermögen</c:v>
                </c:pt>
              </c:strCache>
            </c:strRef>
          </c:tx>
          <c:spPr>
            <a:pattFill prst="pct80">
              <a:fgClr>
                <a:schemeClr val="accent2">
                  <a:lumMod val="40000"/>
                  <a:lumOff val="60000"/>
                </a:schemeClr>
              </a:fgClr>
              <a:bgClr>
                <a:schemeClr val="accent2">
                  <a:lumMod val="75000"/>
                </a:schemeClr>
              </a:bgClr>
            </a:pattFill>
            <a:ln w="3175">
              <a:solidFill>
                <a:schemeClr val="tx1"/>
              </a:solidFill>
            </a:ln>
            <a:effectLst/>
          </c:spPr>
          <c:invertIfNegative val="0"/>
          <c:dLbls>
            <c:dLbl>
              <c:idx val="2"/>
              <c:numFmt formatCode="#,##0.0,,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ctr">
                    <a:defRPr sz="900" b="1" i="0" u="none" strike="noStrike" kern="1200" baseline="0">
                      <a:solidFill>
                        <a:sysClr val="windowText" lastClr="000000"/>
                      </a:solidFill>
                      <a:effectLst>
                        <a:glow rad="139700">
                          <a:schemeClr val="bg1"/>
                        </a:glo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23F-4A9E-9784-673815B7E8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90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'Wasserfall FiPlan'!$H$2:$K$2</c:f>
              <c:numCache>
                <c:formatCode>General</c:formatCode>
                <c:ptCount val="4"/>
              </c:numCache>
            </c:numRef>
          </c:cat>
          <c:val>
            <c:numRef>
              <c:f>'Wasserfall FiPlan'!$H$6:$K$6</c:f>
              <c:numCache>
                <c:formatCode>General</c:formatCode>
                <c:ptCount val="4"/>
                <c:pt idx="2" formatCode="#,##0.0,,">
                  <c:v>966038.5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23F-4A9E-9784-673815B7E859}"/>
            </c:ext>
          </c:extLst>
        </c:ser>
        <c:ser>
          <c:idx val="0"/>
          <c:order val="4"/>
          <c:tx>
            <c:strRef>
              <c:f>'Wasserfall FiPlan'!$A$7</c:f>
              <c:strCache>
                <c:ptCount val="1"/>
                <c:pt idx="0">
                  <c:v>Total Nettoinvestitionen inkl. FV</c:v>
                </c:pt>
              </c:strCache>
            </c:strRef>
          </c:tx>
          <c:spPr>
            <a:pattFill prst="dkDnDiag">
              <a:fgClr>
                <a:schemeClr val="bg1">
                  <a:lumMod val="50000"/>
                </a:schemeClr>
              </a:fgClr>
              <a:bgClr>
                <a:schemeClr val="bg1">
                  <a:lumMod val="85000"/>
                </a:schemeClr>
              </a:bgClr>
            </a:pattFill>
            <a:ln w="3175">
              <a:solidFill>
                <a:schemeClr val="tx1"/>
              </a:solidFill>
            </a:ln>
            <a:effectLst/>
          </c:spPr>
          <c:invertIfNegative val="0"/>
          <c:dLbls>
            <c:numFmt formatCode="#,##0.0,,_ ;[Red]\-#,##0.0,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'Wasserfall FiPlan'!$H$2:$K$2</c:f>
              <c:numCache>
                <c:formatCode>General</c:formatCode>
                <c:ptCount val="4"/>
              </c:numCache>
            </c:numRef>
          </c:cat>
          <c:val>
            <c:numRef>
              <c:f>'Wasserfall FiPlan'!$H$7:$K$7</c:f>
              <c:numCache>
                <c:formatCode>General</c:formatCode>
                <c:ptCount val="4"/>
                <c:pt idx="3" formatCode="#,##0.0,,">
                  <c:v>29622698.640000004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23F-4A9E-9784-673815B7E8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"/>
        <c:overlap val="100"/>
        <c:axId val="405795544"/>
        <c:axId val="405795936"/>
      </c:barChart>
      <c:catAx>
        <c:axId val="405795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405795936"/>
        <c:crosses val="autoZero"/>
        <c:auto val="1"/>
        <c:lblAlgn val="ctr"/>
        <c:lblOffset val="100"/>
        <c:noMultiLvlLbl val="0"/>
      </c:catAx>
      <c:valAx>
        <c:axId val="405795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de-CH" sz="1100" dirty="0" smtClean="0">
                    <a:effectLst/>
                  </a:rPr>
                  <a:t>Nettoinvestitionen</a:t>
                </a:r>
                <a:br>
                  <a:rPr lang="de-CH" sz="1100" dirty="0" smtClean="0">
                    <a:effectLst/>
                  </a:rPr>
                </a:br>
                <a:r>
                  <a:rPr lang="de-CH" sz="1100" dirty="0" smtClean="0">
                    <a:effectLst/>
                  </a:rPr>
                  <a:t>nach Vermögensart</a:t>
                </a:r>
                <a:endParaRPr lang="de-CH" sz="11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2.0811046724169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#,##0.0,,_ ;\-#,##0.0,,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405795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ysClr val="windowText" lastClr="000000"/>
          </a:solidFill>
          <a:latin typeface="Arial Narrow" panose="020B0606020202030204" pitchFamily="34" charset="0"/>
        </a:defRPr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50117208631364"/>
          <c:y val="3.9596832253419728E-2"/>
          <c:w val="0.82843089270329762"/>
          <c:h val="0.8866994892377113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Tabelle1!$A$10</c:f>
              <c:strCache>
                <c:ptCount val="1"/>
                <c:pt idx="0">
                  <c:v>Umsetzungsquote</c:v>
                </c:pt>
              </c:strCache>
            </c:strRef>
          </c:tx>
          <c:spPr>
            <a:pattFill prst="ltDnDiag">
              <a:fgClr>
                <a:schemeClr val="accent1">
                  <a:lumMod val="75000"/>
                </a:schemeClr>
              </a:fgClr>
              <a:bgClr>
                <a:schemeClr val="accent1">
                  <a:lumMod val="60000"/>
                  <a:lumOff val="40000"/>
                </a:schemeClr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pattFill prst="ltDnDiag">
                <a:fgClr>
                  <a:schemeClr val="accent1">
                    <a:lumMod val="75000"/>
                  </a:schemeClr>
                </a:fgClr>
                <a:bgClr>
                  <a:schemeClr val="accent1">
                    <a:lumMod val="60000"/>
                    <a:lumOff val="40000"/>
                  </a:schemeClr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40-4C15-84BB-A77DE69E1CA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Tabelle1!$B$9:$E$9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Tabelle1!$B$10:$E$10</c:f>
              <c:numCache>
                <c:formatCode>0%</c:formatCode>
                <c:ptCount val="4"/>
                <c:pt idx="0">
                  <c:v>0.53</c:v>
                </c:pt>
                <c:pt idx="1">
                  <c:v>0.64</c:v>
                </c:pt>
                <c:pt idx="2">
                  <c:v>0.79</c:v>
                </c:pt>
                <c:pt idx="3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40-4C15-84BB-A77DE69E1C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70"/>
        <c:axId val="224680552"/>
        <c:axId val="224680160"/>
      </c:barChart>
      <c:catAx>
        <c:axId val="224680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224680160"/>
        <c:crosses val="autoZero"/>
        <c:auto val="1"/>
        <c:lblAlgn val="ctr"/>
        <c:lblOffset val="100"/>
        <c:noMultiLvlLbl val="0"/>
      </c:catAx>
      <c:valAx>
        <c:axId val="224680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de-CH" sz="1050" dirty="0"/>
                  <a:t>Umsetzungsquote</a:t>
                </a:r>
              </a:p>
            </c:rich>
          </c:tx>
          <c:layout>
            <c:manualLayout>
              <c:xMode val="edge"/>
              <c:yMode val="edge"/>
              <c:x val="5.822416302765648E-3"/>
              <c:y val="2.080281147538709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224680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ysClr val="windowText" lastClr="000000"/>
          </a:solidFill>
          <a:latin typeface="Arial Narrow" panose="020B0606020202030204" pitchFamily="34" charset="0"/>
        </a:defRPr>
      </a:pPr>
      <a:endParaRPr lang="de-D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582163941275569"/>
          <c:y val="3.5833968124452477E-2"/>
          <c:w val="0.82054452245193488"/>
          <c:h val="0.48148049054261105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Verpflichtungskredite!$A$72</c:f>
              <c:strCache>
                <c:ptCount val="1"/>
                <c:pt idx="0">
                  <c:v>Fortgeführte Verpflichtungskredite (inkl. Darlehen)</c:v>
                </c:pt>
              </c:strCache>
            </c:strRef>
          </c:tx>
          <c:spPr>
            <a:pattFill prst="ltUpDiag">
              <a:fgClr>
                <a:schemeClr val="accent1">
                  <a:lumMod val="75000"/>
                </a:schemeClr>
              </a:fgClr>
              <a:bgClr>
                <a:schemeClr val="accent1">
                  <a:lumMod val="40000"/>
                  <a:lumOff val="60000"/>
                </a:schemeClr>
              </a:bgClr>
            </a:pattFill>
            <a:ln w="6350">
              <a:solidFill>
                <a:schemeClr val="tx1"/>
              </a:solidFill>
            </a:ln>
            <a:effectLst/>
          </c:spPr>
          <c:invertIfNegative val="0"/>
          <c:dLbls>
            <c:numFmt formatCode="#,##0.0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de-CH" sz="900" b="1" i="0" u="none" strike="noStrike" kern="1200" baseline="0">
                    <a:solidFill>
                      <a:schemeClr val="tx1"/>
                    </a:solidFill>
                    <a:effectLst>
                      <a:glow rad="2159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Verpflichtungskredite!$B$71:$E$71</c15:sqref>
                  </c15:fullRef>
                </c:ext>
              </c:extLst>
              <c:f>(Verpflichtungskredite!$B$71,Verpflichtungskredite!$D$71:$E$71)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2020 (Grossprojekte einzeln)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Verpflichtungskredite!$B$72:$E$72</c15:sqref>
                  </c15:fullRef>
                </c:ext>
              </c:extLst>
              <c:f>(Verpflichtungskredite!$B$72,Verpflichtungskredite!$D$72:$E$72)</c:f>
              <c:numCache>
                <c:formatCode>#,##0.0,</c:formatCode>
                <c:ptCount val="3"/>
                <c:pt idx="0">
                  <c:v>99300</c:v>
                </c:pt>
                <c:pt idx="1">
                  <c:v>70407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F6-4D58-A2E6-0912C674BB91}"/>
            </c:ext>
          </c:extLst>
        </c:ser>
        <c:ser>
          <c:idx val="2"/>
          <c:order val="2"/>
          <c:tx>
            <c:strRef>
              <c:f>Verpflichtungskredite!$A$73</c:f>
              <c:strCache>
                <c:ptCount val="1"/>
                <c:pt idx="0">
                  <c:v>Abgeschlossene Verpflichtungskredite</c:v>
                </c:pt>
              </c:strCache>
            </c:strRef>
          </c:tx>
          <c:spPr>
            <a:pattFill prst="zigZag">
              <a:fgClr>
                <a:schemeClr val="bg1">
                  <a:lumMod val="65000"/>
                </a:schemeClr>
              </a:fgClr>
              <a:bgClr>
                <a:schemeClr val="bg1">
                  <a:lumMod val="95000"/>
                </a:schemeClr>
              </a:bgClr>
            </a:pattFill>
            <a:ln w="6350">
              <a:solidFill>
                <a:schemeClr val="tx1"/>
              </a:solidFill>
              <a:prstDash val="dash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de-CH" sz="900" b="1" i="0" u="none" strike="noStrike" kern="1200" baseline="0">
                    <a:solidFill>
                      <a:schemeClr val="tx1"/>
                    </a:solidFill>
                    <a:effectLst>
                      <a:glow rad="2159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Verpflichtungskredite!$B$71:$E$71</c15:sqref>
                  </c15:fullRef>
                </c:ext>
              </c:extLst>
              <c:f>(Verpflichtungskredite!$B$71,Verpflichtungskredite!$D$71:$E$71)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2020 (Grossprojekte einzeln)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Verpflichtungskredite!$B$73:$E$73</c15:sqref>
                  </c15:fullRef>
                </c:ext>
              </c:extLst>
              <c:f>(Verpflichtungskredite!$B$73,Verpflichtungskredite!$D$73:$E$73)</c:f>
              <c:numCache>
                <c:formatCode>#,##0.0,</c:formatCode>
                <c:ptCount val="3"/>
                <c:pt idx="0">
                  <c:v>2722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F6-4D58-A2E6-0912C674BB91}"/>
            </c:ext>
          </c:extLst>
        </c:ser>
        <c:ser>
          <c:idx val="4"/>
          <c:order val="4"/>
          <c:tx>
            <c:strRef>
              <c:f>Verpflichtungskredite!$A$81</c:f>
              <c:strCache>
                <c:ptCount val="1"/>
                <c:pt idx="0">
                  <c:v>Sonstige fortgeführte Verfpflichtungskredite (ohne Darlehen)</c:v>
                </c:pt>
              </c:strCache>
            </c:strRef>
          </c:tx>
          <c:spPr>
            <a:pattFill prst="dkDnDiag">
              <a:fgClr>
                <a:schemeClr val="accent1">
                  <a:lumMod val="75000"/>
                </a:schemeClr>
              </a:fgClr>
              <a:bgClr>
                <a:schemeClr val="accent1">
                  <a:lumMod val="40000"/>
                  <a:lumOff val="60000"/>
                </a:schemeClr>
              </a:bgClr>
            </a:pattFill>
            <a:ln w="63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de-CH" sz="900" b="1" i="0" u="none" strike="noStrike" kern="1200" baseline="0">
                    <a:solidFill>
                      <a:schemeClr val="tx1"/>
                    </a:solidFill>
                    <a:effectLst>
                      <a:glow rad="2159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Verpflichtungskredite!$B$71:$E$71</c15:sqref>
                  </c15:fullRef>
                </c:ext>
              </c:extLst>
              <c:f>(Verpflichtungskredite!$B$71,Verpflichtungskredite!$D$71:$E$71)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2020 (Grossprojekte einzeln)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Verpflichtungskredite!$B$81:$E$81</c15:sqref>
                  </c15:fullRef>
                </c:ext>
              </c:extLst>
              <c:f>(Verpflichtungskredite!$B$81,Verpflichtungskredite!$D$81:$E$81)</c:f>
              <c:numCache>
                <c:formatCode>General</c:formatCode>
                <c:ptCount val="3"/>
                <c:pt idx="2" formatCode="#,##0.0,">
                  <c:v>30865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F6-4D58-A2E6-0912C674BB91}"/>
            </c:ext>
          </c:extLst>
        </c:ser>
        <c:ser>
          <c:idx val="5"/>
          <c:order val="5"/>
          <c:tx>
            <c:strRef>
              <c:f>Verpflichtungskredite!$A$78</c:f>
              <c:strCache>
                <c:ptCount val="1"/>
                <c:pt idx="0">
                  <c:v>Sportanlage Schweizersbild</c:v>
                </c:pt>
              </c:strCache>
            </c:strRef>
          </c:tx>
          <c:spPr>
            <a:pattFill prst="ltDnDiag">
              <a:fgClr>
                <a:srgbClr val="008000"/>
              </a:fgClr>
              <a:bgClr>
                <a:srgbClr val="DDF0C8"/>
              </a:bgClr>
            </a:pattFill>
            <a:ln w="63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de-CH" sz="900" b="1" i="0" u="none" strike="noStrike" kern="1200" baseline="0">
                    <a:solidFill>
                      <a:schemeClr val="tx1"/>
                    </a:solidFill>
                    <a:effectLst>
                      <a:glow rad="2159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Verpflichtungskredite!$B$71:$E$71</c15:sqref>
                  </c15:fullRef>
                </c:ext>
              </c:extLst>
              <c:f>(Verpflichtungskredite!$B$71,Verpflichtungskredite!$D$71:$E$71)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2020 (Grossprojekte einzeln)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Verpflichtungskredite!$B$78:$E$78</c15:sqref>
                  </c15:fullRef>
                </c:ext>
              </c:extLst>
              <c:f>(Verpflichtungskredite!$B$78,Verpflichtungskredite!$D$78:$E$78)</c:f>
              <c:numCache>
                <c:formatCode>General</c:formatCode>
                <c:ptCount val="3"/>
                <c:pt idx="2" formatCode="#,##0.0,">
                  <c:v>6406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3F6-4D58-A2E6-0912C674BB91}"/>
            </c:ext>
          </c:extLst>
        </c:ser>
        <c:ser>
          <c:idx val="9"/>
          <c:order val="6"/>
          <c:tx>
            <c:strRef>
              <c:f>Verpflichtungskredite!$A$80</c:f>
              <c:strCache>
                <c:ptCount val="1"/>
                <c:pt idx="0">
                  <c:v>Schulhaus Kreuzgut, Erweiterung</c:v>
                </c:pt>
              </c:strCache>
            </c:strRef>
          </c:tx>
          <c:spPr>
            <a:pattFill prst="dashHorz">
              <a:fgClr>
                <a:srgbClr val="008000"/>
              </a:fgClr>
              <a:bgClr>
                <a:srgbClr val="DDF0C8"/>
              </a:bgClr>
            </a:pattFill>
            <a:ln w="63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de-CH" sz="900" b="1" i="0" u="none" strike="noStrike" kern="1200" baseline="0">
                    <a:solidFill>
                      <a:schemeClr val="tx1"/>
                    </a:solidFill>
                    <a:effectLst>
                      <a:glow rad="2159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2019</c:v>
              </c:pt>
              <c:pt idx="1">
                <c:v>2020</c:v>
              </c:pt>
              <c:pt idx="2">
                <c:v>2020 (Grossprojekte einzeln)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Verpflichtungskredite!$B$80:$E$80</c15:sqref>
                  </c15:fullRef>
                </c:ext>
              </c:extLst>
              <c:f>(Verpflichtungskredite!$B$80,Verpflichtungskredite!$D$80:$E$80)</c:f>
              <c:numCache>
                <c:formatCode>General</c:formatCode>
                <c:ptCount val="3"/>
                <c:pt idx="2" formatCode="#,##0.0,">
                  <c:v>12205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F6-4D58-A2E6-0912C674BB91}"/>
            </c:ext>
          </c:extLst>
        </c:ser>
        <c:ser>
          <c:idx val="6"/>
          <c:order val="7"/>
          <c:tx>
            <c:strRef>
              <c:f>Verpflichtungskredite!$A$79</c:f>
              <c:strCache>
                <c:ptCount val="1"/>
                <c:pt idx="0">
                  <c:v>Stadthausgeviert</c:v>
                </c:pt>
              </c:strCache>
            </c:strRef>
          </c:tx>
          <c:spPr>
            <a:pattFill prst="dkUpDiag">
              <a:fgClr>
                <a:srgbClr val="008000"/>
              </a:fgClr>
              <a:bgClr>
                <a:srgbClr val="DDF0C8"/>
              </a:bgClr>
            </a:pattFill>
            <a:ln w="6350">
              <a:solidFill>
                <a:schemeClr val="tx1"/>
              </a:solidFill>
            </a:ln>
            <a:effectLst/>
          </c:spPr>
          <c:invertIfNegative val="0"/>
          <c:dLbls>
            <c:numFmt formatCode="#,##0.0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2019</c:v>
              </c:pt>
              <c:pt idx="1">
                <c:v>2020</c:v>
              </c:pt>
              <c:pt idx="2">
                <c:v>2020 (Grossprojekte einzeln)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Verpflichtungskredite!$B$79:$E$79</c15:sqref>
                  </c15:fullRef>
                </c:ext>
              </c:extLst>
              <c:f>(Verpflichtungskredite!$B$79,Verpflichtungskredite!$D$79:$E$79)</c:f>
              <c:numCache>
                <c:formatCode>General</c:formatCode>
                <c:ptCount val="3"/>
                <c:pt idx="2" formatCode="#,##0.0,">
                  <c:v>22245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3F6-4D58-A2E6-0912C674BB91}"/>
            </c:ext>
          </c:extLst>
        </c:ser>
        <c:ser>
          <c:idx val="11"/>
          <c:order val="9"/>
          <c:tx>
            <c:strRef>
              <c:f>Verpflichtungskredite!$A$76</c:f>
              <c:strCache>
                <c:ptCount val="1"/>
                <c:pt idx="0">
                  <c:v>Darlehen (Netto Darlehensrückzahlungen)</c:v>
                </c:pt>
              </c:strCache>
              <c:extLst xmlns:c15="http://schemas.microsoft.com/office/drawing/2012/chart"/>
            </c:strRef>
          </c:tx>
          <c:spPr>
            <a:pattFill prst="divot">
              <a:fgClr>
                <a:schemeClr val="accent1">
                  <a:lumMod val="75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6350">
              <a:solidFill>
                <a:schemeClr val="tx1"/>
              </a:solidFill>
              <a:prstDash val="dash"/>
            </a:ln>
            <a:effectLst/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-</a:t>
                    </a:r>
                    <a:fld id="{2FC7EF14-11E5-4AD4-8222-648DF74708F6}" type="VALUE">
                      <a:rPr lang="en-US"/>
                      <a:pPr/>
                      <a:t>[WERT]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23F6-4D58-A2E6-0912C674BB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2019</c:v>
              </c:pt>
              <c:pt idx="1">
                <c:v>2020</c:v>
              </c:pt>
              <c:pt idx="2">
                <c:v>2020 (Grossprojekte einzeln)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Verpflichtungskredite!$B$76:$E$76</c15:sqref>
                  </c15:fullRef>
                </c:ext>
              </c:extLst>
              <c:f>(Verpflichtungskredite!$B$76,Verpflichtungskredite!$D$76:$E$76)</c:f>
              <c:numCache>
                <c:formatCode>#,##0.0,</c:formatCode>
                <c:ptCount val="3"/>
                <c:pt idx="1">
                  <c:v>32675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7-23F6-4D58-A2E6-0912C674BB91}"/>
            </c:ext>
          </c:extLst>
        </c:ser>
        <c:ser>
          <c:idx val="7"/>
          <c:order val="10"/>
          <c:tx>
            <c:strRef>
              <c:f>Verpflichtungskredite!$A$77</c:f>
              <c:strCache>
                <c:ptCount val="1"/>
                <c:pt idx="0">
                  <c:v>Kammgarn West</c:v>
                </c:pt>
              </c:strCache>
            </c:strRef>
          </c:tx>
          <c:spPr>
            <a:pattFill prst="wave">
              <a:fgClr>
                <a:srgbClr val="008000"/>
              </a:fgClr>
              <a:bgClr>
                <a:srgbClr val="DDF0C8"/>
              </a:bgClr>
            </a:pattFill>
            <a:ln w="63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de-CH" sz="900" b="1" i="0" u="none" strike="noStrike" kern="1200" baseline="0">
                    <a:solidFill>
                      <a:schemeClr val="tx1"/>
                    </a:solidFill>
                    <a:effectLst>
                      <a:glow rad="2159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Verpflichtungskredite!$B$71:$E$71</c15:sqref>
                  </c15:fullRef>
                </c:ext>
              </c:extLst>
              <c:f>(Verpflichtungskredite!$B$71,Verpflichtungskredite!$D$71:$E$71)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2020 (Grossprojekte einzeln)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Verpflichtungskredite!$B$77:$E$77</c15:sqref>
                  </c15:fullRef>
                </c:ext>
              </c:extLst>
              <c:f>(Verpflichtungskredite!$B$77,Verpflichtungskredite!$D$77:$E$77)</c:f>
              <c:numCache>
                <c:formatCode>General</c:formatCode>
                <c:ptCount val="3"/>
                <c:pt idx="2" formatCode="#,##0.0,">
                  <c:v>31361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3F6-4D58-A2E6-0912C674BB91}"/>
            </c:ext>
          </c:extLst>
        </c:ser>
        <c:ser>
          <c:idx val="8"/>
          <c:order val="11"/>
          <c:tx>
            <c:strRef>
              <c:f>Verpflichtungskredite!$A$82</c:f>
              <c:strCache>
                <c:ptCount val="1"/>
                <c:pt idx="0">
                  <c:v>Abgeschlossene Verpflichtungskredite</c:v>
                </c:pt>
              </c:strCache>
            </c:strRef>
          </c:tx>
          <c:spPr>
            <a:pattFill prst="zigZag">
              <a:fgClr>
                <a:schemeClr val="bg1">
                  <a:lumMod val="65000"/>
                </a:schemeClr>
              </a:fgClr>
              <a:bgClr>
                <a:schemeClr val="bg1">
                  <a:lumMod val="95000"/>
                </a:schemeClr>
              </a:bgClr>
            </a:pattFill>
            <a:ln w="6350">
              <a:solidFill>
                <a:schemeClr val="tx1"/>
              </a:solidFill>
              <a:prstDash val="dash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de-CH" sz="900" b="1" i="0" u="none" strike="noStrike" kern="1200" baseline="0">
                    <a:solidFill>
                      <a:schemeClr val="tx1"/>
                    </a:solidFill>
                    <a:effectLst>
                      <a:glow rad="2159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Verpflichtungskredite!$B$71:$E$71</c15:sqref>
                  </c15:fullRef>
                </c:ext>
              </c:extLst>
              <c:f>(Verpflichtungskredite!$B$71,Verpflichtungskredite!$D$71:$E$71)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2020 (Grossprojekte einzeln)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Verpflichtungskredite!$B$82:$E$82</c15:sqref>
                  </c15:fullRef>
                </c:ext>
              </c:extLst>
              <c:f>(Verpflichtungskredite!$B$82,Verpflichtungskredite!$D$82:$E$82)</c:f>
              <c:numCache>
                <c:formatCode>General</c:formatCode>
                <c:ptCount val="3"/>
                <c:pt idx="1" formatCode="#,##0.0,">
                  <c:v>3800</c:v>
                </c:pt>
                <c:pt idx="2" formatCode="#,##0.0,">
                  <c:v>3800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3F6-4D58-A2E6-0912C674BB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overlap val="100"/>
        <c:axId val="405797112"/>
        <c:axId val="40579750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Verpflichtungskredite!$A$71</c15:sqref>
                        </c15:formulaRef>
                      </c:ext>
                    </c:extLst>
                    <c:strCache>
                      <c:ptCount val="1"/>
                      <c:pt idx="0">
                        <c:v>Volumen [Mio. Fr.]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ullRef>
                          <c15:sqref>Verpflichtungskredite!$B$71:$E$71</c15:sqref>
                        </c15:fullRef>
                        <c15:formulaRef>
                          <c15:sqref>(Verpflichtungskredite!$B$71,Verpflichtungskredite!$D$71:$E$71)</c15:sqref>
                        </c15:formulaRef>
                      </c:ext>
                    </c:extLst>
                    <c:strCache>
                      <c:ptCount val="3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2020 (Grossprojekte einzeln)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ullRef>
                          <c15:sqref>Verpflichtungskredite!$B$71:$E$71</c15:sqref>
                        </c15:fullRef>
                        <c15:formulaRef>
                          <c15:sqref>(Verpflichtungskredite!$B$71,Verpflichtungskredite!$D$71:$E$71)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A-23F6-4D58-A2E6-0912C674BB91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Verpflichtungskredite!$A$74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xmlns:c15="http://schemas.microsoft.com/office/drawing/2012/chart" uri="{02D57815-91ED-43cb-92C2-25804820EDAC}">
                        <c15:fullRef>
                          <c15:sqref>Verpflichtungskredite!$B$71:$E$71</c15:sqref>
                        </c15:fullRef>
                        <c15:formulaRef>
                          <c15:sqref>(Verpflichtungskredite!$B$71,Verpflichtungskredite!$D$71:$E$71)</c15:sqref>
                        </c15:formulaRef>
                      </c:ext>
                    </c:extLst>
                    <c:strCache>
                      <c:ptCount val="3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2020 (Grossprojekte einzeln)</c:v>
                      </c:pt>
                    </c:strCache>
                  </c:str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Verpflichtungskredite!$B$74:$E$74</c15:sqref>
                        </c15:fullRef>
                        <c15:formulaRef>
                          <c15:sqref>(Verpflichtungskredite!$B$74,Verpflichtungskredite!$D$74:$E$74)</c15:sqref>
                        </c15:formulaRef>
                      </c:ext>
                    </c:extLst>
                    <c:numCache>
                      <c:formatCode>#,##0.0,</c:formatCode>
                      <c:ptCount val="3"/>
                      <c:pt idx="0">
                        <c:v>102022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23F6-4D58-A2E6-0912C674BB91}"/>
                  </c:ext>
                </c:extLst>
              </c15:ser>
            </c15:filteredBarSeries>
            <c15:filteredBarSeries>
              <c15:ser>
                <c:idx val="10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Verpflichtungskredite!$A$75</c15:sqref>
                        </c15:formulaRef>
                      </c:ext>
                    </c:extLst>
                    <c:strCache>
                      <c:ptCount val="1"/>
                      <c:pt idx="0">
                        <c:v>Fortgeführte Verpflichtungskredite</c:v>
                      </c:pt>
                    </c:strCache>
                  </c:strRef>
                </c:tx>
                <c:spPr>
                  <a:solidFill>
                    <a:srgbClr val="FF0000"/>
                  </a:solidFill>
                  <a:ln w="6350">
                    <a:solidFill>
                      <a:schemeClr val="tx1"/>
                    </a:solidFill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ysClr val="windowText" lastClr="00000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defRPr>
                      </a:pPr>
                      <a:endParaRPr lang="de-DE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Verpflichtungskredite!$B$75:$E$75</c15:sqref>
                        </c15:fullRef>
                        <c15:formulaRef>
                          <c15:sqref>(Verpflichtungskredite!$B$75,Verpflichtungskredite!$D$75:$E$75)</c15:sqref>
                        </c15:formulaRef>
                      </c:ext>
                    </c:extLst>
                    <c:numCache>
                      <c:formatCode>#,##0.0,</c:formatCode>
                      <c:ptCount val="3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23F6-4D58-A2E6-0912C674BB91}"/>
                  </c:ext>
                </c:extLst>
              </c15:ser>
            </c15:filteredBarSeries>
          </c:ext>
        </c:extLst>
      </c:barChart>
      <c:catAx>
        <c:axId val="40579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405797504"/>
        <c:crosses val="autoZero"/>
        <c:auto val="1"/>
        <c:lblAlgn val="ctr"/>
        <c:lblOffset val="100"/>
        <c:noMultiLvlLbl val="0"/>
      </c:catAx>
      <c:valAx>
        <c:axId val="405797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de-CH" sz="90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Mio. Fr.</a:t>
                </a:r>
              </a:p>
            </c:rich>
          </c:tx>
          <c:layout>
            <c:manualLayout>
              <c:xMode val="edge"/>
              <c:yMode val="edge"/>
              <c:x val="3.4830973498855772E-3"/>
              <c:y val="2.047953508582473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#,##0.0,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40579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0.75358</cdr:x>
      <cdr:y>0.95238</cdr:y>
    </cdr:from>
    <cdr:to>
      <cdr:x>0.7777</cdr:x>
      <cdr:y>0.96802</cdr:y>
    </cdr:to>
    <cdr:sp macro="" textlink="">
      <cdr:nvSpPr>
        <cdr:cNvPr id="2" name="Abgerundetes Rechteck 1"/>
        <cdr:cNvSpPr/>
      </cdr:nvSpPr>
      <cdr:spPr>
        <a:xfrm xmlns:a="http://schemas.openxmlformats.org/drawingml/2006/main">
          <a:off x="5759703" y="4320479"/>
          <a:ext cx="184351" cy="70951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952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de-DE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80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CH" dirty="0" smtClean="0"/>
              <a:t>Medienkonferenz Jahresrechnung 2018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0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de-CH" dirty="0" smtClean="0"/>
              <a:t>26.03.2018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8630"/>
            <a:ext cx="2946400" cy="4980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630"/>
            <a:ext cx="2946400" cy="4980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ADF1E-6583-491D-93F5-3088E0923705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10808088"/>
      </p:ext>
    </p:extLst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r>
              <a:rPr lang="de-CH" dirty="0" smtClean="0"/>
              <a:t>Medienkonferenz Jahresrechnung 2018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2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de-CH" dirty="0" smtClean="0"/>
              <a:t>26.03.2018</a:t>
            </a:r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CH" noProof="0" dirty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1" y="4776790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dirty="0" smtClean="0"/>
              <a:t>allenfalls Illustration</a:t>
            </a:r>
            <a:endParaRPr lang="de-CH" noProof="0" dirty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165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165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176E51D-AA3F-4F1D-9B84-71BF143B888E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85497117"/>
      </p:ext>
    </p:extLst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Medienkonferenz Jahresrechnung 2018</a:t>
            </a:r>
            <a:endParaRPr lang="de-CH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26.03.2018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74169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0"/>
            <a:ext cx="5404444" cy="4311217"/>
          </a:xfrm>
          <a:noFill/>
          <a:ln/>
        </p:spPr>
        <p:txBody>
          <a:bodyPr lIns="99191" rIns="99191"/>
          <a:lstStyle/>
          <a:p>
            <a:pPr defTabSz="1026137" eaLnBrk="1" hangingPunct="1">
              <a:defRPr/>
            </a:pPr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26.03.2018</a:t>
            </a:r>
            <a:endParaRPr lang="de-CH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Medienkonferenz Jahresrechnung 2018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56063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0"/>
            <a:ext cx="5404444" cy="4311217"/>
          </a:xfrm>
          <a:noFill/>
          <a:ln/>
        </p:spPr>
        <p:txBody>
          <a:bodyPr lIns="99191" rIns="99191"/>
          <a:lstStyle/>
          <a:p>
            <a:pPr defTabSz="1026137" eaLnBrk="1" hangingPunct="1">
              <a:defRPr/>
            </a:pPr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26.03.2018</a:t>
            </a:r>
            <a:endParaRPr lang="de-CH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Medienkonferenz Jahresrechnung 2018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65028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0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26.03.2018</a:t>
            </a:r>
            <a:endParaRPr lang="de-CH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Medienkonferenz Jahresrechnung 2018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02496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46100" y="1277938"/>
            <a:ext cx="6143625" cy="34559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aseline="0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26.03.2018</a:t>
            </a:r>
            <a:endParaRPr lang="de-CH" dirty="0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Medienkonferenz Jahresrechnung 2018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68771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46100" y="1277938"/>
            <a:ext cx="6143625" cy="34559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aseline="0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26.03.2018</a:t>
            </a:r>
            <a:endParaRPr lang="de-CH" dirty="0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Medienkonferenz Jahresrechnung 2018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86487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Medienkonferenz Jahresrechnung 2018</a:t>
            </a:r>
            <a:endParaRPr lang="de-CH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26.03.2018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09828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0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26.03.2018</a:t>
            </a:r>
            <a:endParaRPr lang="de-CH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Medienkonferenz Jahresrechnung 2018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66418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0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26.03.2018</a:t>
            </a:r>
            <a:endParaRPr lang="de-CH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Medienkonferenz Jahresrechnung 2018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37279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0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26.03.2018</a:t>
            </a:r>
            <a:endParaRPr lang="de-CH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Medienkonferenz Jahresrechnung 2018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17034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0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26.03.2018</a:t>
            </a:r>
            <a:endParaRPr lang="de-CH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Medienkonferenz Jahresrechnung 2018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67517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0"/>
            <a:ext cx="5404444" cy="4311217"/>
          </a:xfrm>
          <a:noFill/>
          <a:ln/>
        </p:spPr>
        <p:txBody>
          <a:bodyPr lIns="99191" rIns="99191"/>
          <a:lstStyle/>
          <a:p>
            <a:pPr defTabSz="1026137" eaLnBrk="1" hangingPunct="1">
              <a:defRPr/>
            </a:pPr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26.03.2018</a:t>
            </a:r>
            <a:endParaRPr lang="de-CH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Medienkonferenz Jahresrechnung 2018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52264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0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26.03.2018</a:t>
            </a:r>
            <a:endParaRPr lang="de-CH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Medienkonferenz Jahresrechnung 2018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07274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0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26.03.2018</a:t>
            </a:r>
            <a:endParaRPr lang="de-CH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Medienkonferenz Jahresrechnung 2018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9430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0"/>
            <a:ext cx="5404444" cy="4311217"/>
          </a:xfrm>
          <a:noFill/>
          <a:ln/>
        </p:spPr>
        <p:txBody>
          <a:bodyPr lIns="99191" rIns="99191"/>
          <a:lstStyle/>
          <a:p>
            <a:pPr defTabSz="1026137" eaLnBrk="1" hangingPunct="1">
              <a:defRPr/>
            </a:pPr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26.03.2018</a:t>
            </a:r>
            <a:endParaRPr lang="de-CH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Medienkonferenz Jahresrechnung 2018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3348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 userDrawn="1"/>
        </p:nvSpPr>
        <p:spPr bwMode="auto">
          <a:xfrm>
            <a:off x="406400" y="304800"/>
            <a:ext cx="4938113" cy="18415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de-DE" sz="1000" b="1" dirty="0" smtClean="0">
                <a:solidFill>
                  <a:srgbClr val="0070C0"/>
                </a:solidFill>
              </a:rPr>
              <a:t>FINANZREFERAT</a:t>
            </a:r>
            <a:r>
              <a:rPr lang="de-DE" altLang="de-DE" sz="1000" dirty="0" smtClean="0">
                <a:solidFill>
                  <a:srgbClr val="0070C0"/>
                </a:solidFill>
              </a:rPr>
              <a:t>.STSH.CH</a:t>
            </a:r>
            <a:r>
              <a:rPr lang="de-DE" altLang="de-DE" sz="1200" dirty="0" smtClean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10729385" y="335062"/>
            <a:ext cx="10562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1000" kern="120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Seite </a:t>
            </a:r>
            <a:fld id="{BA041FE7-9914-4655-A597-87A23B9141AE}" type="slidenum">
              <a:rPr lang="de-CH" sz="1000" kern="120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algn="r"/>
              <a:t>‹Nr.›</a:t>
            </a:fld>
            <a:endParaRPr lang="de-CH" sz="1000" kern="1200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Freeform 7"/>
          <p:cNvSpPr>
            <a:spLocks/>
          </p:cNvSpPr>
          <p:nvPr userDrawn="1"/>
        </p:nvSpPr>
        <p:spPr bwMode="auto">
          <a:xfrm>
            <a:off x="406400" y="622300"/>
            <a:ext cx="11379200" cy="1384300"/>
          </a:xfrm>
          <a:custGeom>
            <a:avLst/>
            <a:gdLst>
              <a:gd name="T0" fmla="*/ 2147483646 w 5376"/>
              <a:gd name="T1" fmla="*/ 2147483646 h 872"/>
              <a:gd name="T2" fmla="*/ 0 w 5376"/>
              <a:gd name="T3" fmla="*/ 2147483646 h 872"/>
              <a:gd name="T4" fmla="*/ 2147483646 w 5376"/>
              <a:gd name="T5" fmla="*/ 2147483646 h 872"/>
              <a:gd name="T6" fmla="*/ 2147483646 w 5376"/>
              <a:gd name="T7" fmla="*/ 2147483646 h 872"/>
              <a:gd name="T8" fmla="*/ 2147483646 w 5376"/>
              <a:gd name="T9" fmla="*/ 2147483646 h 872"/>
              <a:gd name="T10" fmla="*/ 2147483646 w 5376"/>
              <a:gd name="T11" fmla="*/ 2147483646 h 872"/>
              <a:gd name="T12" fmla="*/ 2147483646 w 5376"/>
              <a:gd name="T13" fmla="*/ 2147483646 h 8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376" h="872">
                <a:moveTo>
                  <a:pt x="2" y="16"/>
                </a:moveTo>
                <a:lnTo>
                  <a:pt x="0" y="836"/>
                </a:lnTo>
                <a:cubicBezTo>
                  <a:pt x="0" y="836"/>
                  <a:pt x="2688" y="834"/>
                  <a:pt x="5376" y="832"/>
                </a:cubicBezTo>
                <a:cubicBezTo>
                  <a:pt x="5374" y="562"/>
                  <a:pt x="5376" y="872"/>
                  <a:pt x="5374" y="566"/>
                </a:cubicBezTo>
                <a:cubicBezTo>
                  <a:pt x="5002" y="364"/>
                  <a:pt x="4494" y="184"/>
                  <a:pt x="3950" y="92"/>
                </a:cubicBezTo>
                <a:cubicBezTo>
                  <a:pt x="3406" y="0"/>
                  <a:pt x="2768" y="25"/>
                  <a:pt x="2110" y="12"/>
                </a:cubicBezTo>
                <a:cubicBezTo>
                  <a:pt x="968" y="12"/>
                  <a:pt x="441" y="15"/>
                  <a:pt x="2" y="16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4230000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stadtschaffhausen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168" y="6096000"/>
            <a:ext cx="211243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261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971" y="5772150"/>
            <a:ext cx="3114675" cy="80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575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09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971" y="5772150"/>
            <a:ext cx="3114675" cy="80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267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971" y="5772150"/>
            <a:ext cx="3114675" cy="80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257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 userDrawn="1"/>
        </p:nvSpPr>
        <p:spPr bwMode="auto">
          <a:xfrm>
            <a:off x="406400" y="304800"/>
            <a:ext cx="4938113" cy="18415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de-DE" sz="1000" b="1" dirty="0" smtClean="0">
                <a:solidFill>
                  <a:srgbClr val="0070C0"/>
                </a:solidFill>
              </a:rPr>
              <a:t>FINANZREFERAT</a:t>
            </a:r>
            <a:r>
              <a:rPr lang="de-DE" altLang="de-DE" sz="1000" dirty="0" smtClean="0">
                <a:solidFill>
                  <a:srgbClr val="0070C0"/>
                </a:solidFill>
              </a:rPr>
              <a:t>.STSH.CH</a:t>
            </a:r>
            <a:r>
              <a:rPr lang="de-DE" altLang="de-DE" sz="1200" dirty="0" smtClean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Textfeld 2"/>
          <p:cNvSpPr txBox="1"/>
          <p:nvPr userDrawn="1"/>
        </p:nvSpPr>
        <p:spPr>
          <a:xfrm>
            <a:off x="10729385" y="335062"/>
            <a:ext cx="10562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1000" kern="120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Seite </a:t>
            </a:r>
            <a:fld id="{BA041FE7-9914-4655-A597-87A23B9141AE}" type="slidenum">
              <a:rPr lang="de-CH" sz="1000" kern="120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algn="r"/>
              <a:t>‹Nr.›</a:t>
            </a:fld>
            <a:endParaRPr lang="de-CH" sz="1000" kern="1200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4" name="Picture 5" descr="stadtschaffhausen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92" y="5927387"/>
            <a:ext cx="2161209" cy="51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219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t="21740" r="8220" b="42292"/>
          <a:stretch/>
        </p:blipFill>
        <p:spPr>
          <a:xfrm>
            <a:off x="9422169" y="5949280"/>
            <a:ext cx="2376264" cy="627692"/>
          </a:xfrm>
          <a:prstGeom prst="rect">
            <a:avLst/>
          </a:prstGeom>
        </p:spPr>
      </p:pic>
      <p:sp>
        <p:nvSpPr>
          <p:cNvPr id="2" name="Text Box 8"/>
          <p:cNvSpPr txBox="1">
            <a:spLocks noChangeArrowheads="1"/>
          </p:cNvSpPr>
          <p:nvPr userDrawn="1"/>
        </p:nvSpPr>
        <p:spPr bwMode="auto">
          <a:xfrm>
            <a:off x="406400" y="304800"/>
            <a:ext cx="4938113" cy="18415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de-DE" sz="1000" b="1" dirty="0" smtClean="0">
                <a:solidFill>
                  <a:srgbClr val="0070C0"/>
                </a:solidFill>
              </a:rPr>
              <a:t>FINANZREFERAT</a:t>
            </a:r>
            <a:r>
              <a:rPr lang="de-DE" altLang="de-DE" sz="1000" dirty="0" smtClean="0">
                <a:solidFill>
                  <a:srgbClr val="0070C0"/>
                </a:solidFill>
              </a:rPr>
              <a:t>.STSH.CH</a:t>
            </a:r>
            <a:r>
              <a:rPr lang="de-DE" altLang="de-DE" sz="1200" dirty="0" smtClean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Textfeld 2"/>
          <p:cNvSpPr txBox="1"/>
          <p:nvPr userDrawn="1"/>
        </p:nvSpPr>
        <p:spPr>
          <a:xfrm>
            <a:off x="10729385" y="335062"/>
            <a:ext cx="10562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1000" kern="120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Seite </a:t>
            </a:r>
            <a:fld id="{BA041FE7-9914-4655-A597-87A23B9141AE}" type="slidenum">
              <a:rPr lang="de-CH" sz="1000" kern="120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algn="r"/>
              <a:t>‹Nr.›</a:t>
            </a:fld>
            <a:endParaRPr lang="de-CH" sz="1000" kern="1200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936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94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64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422041" rtl="0" eaLnBrk="1" latinLnBrk="0" hangingPunct="1"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6531" indent="-316531" algn="l" defTabSz="422041" rtl="0" eaLnBrk="1" latinLnBrk="0" hangingPunct="1">
        <a:spcBef>
          <a:spcPct val="20000"/>
        </a:spcBef>
        <a:buFont typeface="Arial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defTabSz="422041" rtl="0" eaLnBrk="1" latinLnBrk="0" hangingPunct="1">
        <a:spcBef>
          <a:spcPct val="20000"/>
        </a:spcBef>
        <a:buFont typeface="Arial"/>
        <a:buChar char="–"/>
        <a:defRPr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422041" rtl="0" eaLnBrk="1" latinLnBrk="0" hangingPunct="1">
        <a:spcBef>
          <a:spcPct val="20000"/>
        </a:spcBef>
        <a:buFont typeface="Arial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422041" rtl="0" eaLnBrk="1" latinLnBrk="0" hangingPunct="1">
        <a:spcBef>
          <a:spcPct val="20000"/>
        </a:spcBef>
        <a:buFont typeface="Arial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422041" rtl="0" eaLnBrk="1" latinLnBrk="0" hangingPunct="1">
        <a:spcBef>
          <a:spcPct val="20000"/>
        </a:spcBef>
        <a:buFont typeface="Arial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emf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95401" y="914865"/>
            <a:ext cx="849622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de-DE" altLang="de-DE" b="1" dirty="0" smtClean="0">
                <a:solidFill>
                  <a:schemeClr val="bg1"/>
                </a:solidFill>
              </a:rPr>
              <a:t>Jahresrechnung 2020</a:t>
            </a:r>
            <a:br>
              <a:rPr lang="de-DE" altLang="de-DE" b="1" dirty="0" smtClean="0">
                <a:solidFill>
                  <a:schemeClr val="bg1"/>
                </a:solidFill>
              </a:rPr>
            </a:br>
            <a:r>
              <a:rPr lang="de-DE" altLang="de-DE" dirty="0" smtClean="0">
                <a:solidFill>
                  <a:schemeClr val="bg1"/>
                </a:solidFill>
              </a:rPr>
              <a:t>Medieninformation vom 31. März 2021</a:t>
            </a:r>
            <a:endParaRPr lang="de-DE" altLang="de-DE" dirty="0">
              <a:solidFill>
                <a:schemeClr val="bg1"/>
              </a:solidFill>
            </a:endParaRPr>
          </a:p>
        </p:txBody>
      </p:sp>
      <p:pic>
        <p:nvPicPr>
          <p:cNvPr id="7" name="Picture 21" descr="STSH_PP_Keilel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4726265"/>
            <a:ext cx="899795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Rechenapp"/>
          <p:cNvPicPr>
            <a:picLocks noChangeAspect="1" noChangeArrowheads="1"/>
          </p:cNvPicPr>
          <p:nvPr/>
        </p:nvPicPr>
        <p:blipFill rotWithShape="1">
          <a:blip r:embed="rId4" cstate="print"/>
          <a:srcRect t="20760" b="-231"/>
          <a:stretch/>
        </p:blipFill>
        <p:spPr bwMode="auto">
          <a:xfrm>
            <a:off x="405380" y="2204864"/>
            <a:ext cx="11367519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1" descr="STSH_PP_Keilel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170" y="4396941"/>
            <a:ext cx="13159742" cy="208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t="21740" r="8220" b="42292"/>
          <a:stretch/>
        </p:blipFill>
        <p:spPr>
          <a:xfrm>
            <a:off x="8331761" y="5661248"/>
            <a:ext cx="3466672" cy="915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Diagramm 17"/>
          <p:cNvGraphicFramePr/>
          <p:nvPr>
            <p:extLst>
              <p:ext uri="{D42A27DB-BD31-4B8C-83A1-F6EECF244321}">
                <p14:modId xmlns:p14="http://schemas.microsoft.com/office/powerpoint/2010/main" val="2417657911"/>
              </p:ext>
            </p:extLst>
          </p:nvPr>
        </p:nvGraphicFramePr>
        <p:xfrm>
          <a:off x="408305" y="1700809"/>
          <a:ext cx="7643097" cy="4536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407368" y="980728"/>
            <a:ext cx="82239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Bruttoverschuldung: Abbau in der Höhe von 22.4 Mio. Franken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9110289" y="1818747"/>
            <a:ext cx="2688250" cy="3986517"/>
            <a:chOff x="9048328" y="1772816"/>
            <a:chExt cx="2740162" cy="3288020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9048328" y="1775063"/>
              <a:ext cx="2740161" cy="21294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175">
              <a:noFill/>
            </a:ln>
            <a:extLst/>
          </p:spPr>
          <p:txBody>
            <a:bodyPr wrap="square" lIns="36000" tIns="36000" rIns="36000" bIns="36000" anchor="ctr" anchorCtr="0">
              <a:spAutoFit/>
            </a:bodyPr>
            <a:lstStyle>
              <a:defPPr>
                <a:defRPr lang="de-DE"/>
              </a:defPPr>
              <a:lvl1pPr>
                <a:spcAft>
                  <a:spcPts val="1200"/>
                </a:spcAft>
                <a:defRPr sz="1100" b="1">
                  <a:solidFill>
                    <a:schemeClr val="bg1"/>
                  </a:solidFill>
                  <a:latin typeface="Arial Narrow" panose="020B060602020203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de-CH" altLang="de-DE" dirty="0" smtClean="0"/>
                <a:t> Fazit</a:t>
              </a:r>
              <a:endParaRPr lang="de-CH" altLang="de-DE" dirty="0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9048328" y="1772816"/>
              <a:ext cx="2740162" cy="328802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</p:grp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223892" y="2201268"/>
            <a:ext cx="2448272" cy="223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8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tabLst>
                <a:tab pos="1612900" algn="l"/>
              </a:tabLst>
            </a:pPr>
            <a:r>
              <a:rPr 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Ende 2020 </a:t>
            </a:r>
            <a:r>
              <a:rPr lang="de-DE" sz="12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beträgt </a:t>
            </a:r>
            <a:r>
              <a:rPr 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die Brutto-verschuldung 196.3 Mio. Fr. und sinkt damit um 22.4 Mio. Fr.</a:t>
            </a:r>
          </a:p>
          <a:p>
            <a:pPr marL="285750" indent="-285750">
              <a:spcBef>
                <a:spcPts val="0"/>
              </a:spcBef>
              <a:spcAft>
                <a:spcPts val="8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tabLst>
                <a:tab pos="1612900" algn="l"/>
              </a:tabLst>
            </a:pPr>
            <a:r>
              <a:rPr lang="de-DE" sz="12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Bemerkenswert und erfreulich ist der stetige Rückgang der lang- und mittelfristigen </a:t>
            </a:r>
            <a:r>
              <a:rPr 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Schulden</a:t>
            </a:r>
          </a:p>
          <a:p>
            <a:pPr marL="285750" indent="-285750">
              <a:spcBef>
                <a:spcPts val="0"/>
              </a:spcBef>
              <a:spcAft>
                <a:spcPts val="8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tabLst>
                <a:tab pos="1612900" algn="l"/>
              </a:tabLst>
            </a:pPr>
            <a:r>
              <a:rPr 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Es </a:t>
            </a:r>
            <a:r>
              <a:rPr lang="de-DE" sz="12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bleibt </a:t>
            </a:r>
            <a:r>
              <a:rPr 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aber weiterhin Potenzial </a:t>
            </a:r>
            <a:r>
              <a:rPr lang="de-DE" sz="12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für den </a:t>
            </a:r>
            <a:r>
              <a:rPr 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Schuldenabbau.</a:t>
            </a:r>
            <a:endParaRPr lang="de-DE" sz="125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8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tabLst>
                <a:tab pos="1612900" algn="l"/>
              </a:tabLst>
            </a:pPr>
            <a:r>
              <a:rPr lang="de-CH" altLang="de-DE" sz="12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Das Zinsrisiko bleibt weiterhin bestehen.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0121050" y="697459"/>
            <a:ext cx="1677488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Ralph Kolb</a:t>
            </a:r>
            <a:endParaRPr lang="de-CH" sz="1000" dirty="0"/>
          </a:p>
        </p:txBody>
      </p:sp>
      <p:sp>
        <p:nvSpPr>
          <p:cNvPr id="13" name="Textfeld 12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3.7.2</a:t>
            </a:r>
            <a:endParaRPr lang="de-CH" sz="1000" dirty="0"/>
          </a:p>
        </p:txBody>
      </p:sp>
      <p:cxnSp>
        <p:nvCxnSpPr>
          <p:cNvPr id="6" name="Gerader Verbinder 5"/>
          <p:cNvCxnSpPr/>
          <p:nvPr/>
        </p:nvCxnSpPr>
        <p:spPr>
          <a:xfrm>
            <a:off x="7032288" y="2340000"/>
            <a:ext cx="1404000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7752288" y="2642400"/>
            <a:ext cx="684000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feld 1164"/>
          <p:cNvSpPr txBox="1"/>
          <p:nvPr/>
        </p:nvSpPr>
        <p:spPr>
          <a:xfrm rot="16200000">
            <a:off x="7866599" y="1707698"/>
            <a:ext cx="995307" cy="24384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de-CH" sz="105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-22.4 </a:t>
            </a:r>
            <a:r>
              <a:rPr lang="de-CH" sz="1050" b="1" dirty="0" smtClean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Mio</a:t>
            </a:r>
            <a:r>
              <a:rPr lang="de-CH" sz="105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Fr.</a:t>
            </a:r>
            <a:endParaRPr lang="de-CH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Gerade Verbindung mit Pfeil 21"/>
          <p:cNvCxnSpPr/>
          <p:nvPr/>
        </p:nvCxnSpPr>
        <p:spPr>
          <a:xfrm>
            <a:off x="8400256" y="1476000"/>
            <a:ext cx="0" cy="864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V="1">
            <a:off x="8400256" y="2646000"/>
            <a:ext cx="0" cy="216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Gerader Verbinder 24"/>
          <p:cNvCxnSpPr/>
          <p:nvPr/>
        </p:nvCxnSpPr>
        <p:spPr>
          <a:xfrm flipH="1">
            <a:off x="8400256" y="1758437"/>
            <a:ext cx="1" cy="360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27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m 19"/>
          <p:cNvGraphicFramePr/>
          <p:nvPr>
            <p:extLst>
              <p:ext uri="{D42A27DB-BD31-4B8C-83A1-F6EECF244321}">
                <p14:modId xmlns:p14="http://schemas.microsoft.com/office/powerpoint/2010/main" val="2462325212"/>
              </p:ext>
            </p:extLst>
          </p:nvPr>
        </p:nvGraphicFramePr>
        <p:xfrm>
          <a:off x="413374" y="1608337"/>
          <a:ext cx="7914874" cy="4628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407368" y="980728"/>
            <a:ext cx="113772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Nettovermögen steigt auf 7'166 Franken pro Einwohner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0121050" y="697459"/>
            <a:ext cx="1677488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Daniel Preisig</a:t>
            </a:r>
            <a:endParaRPr lang="de-CH" sz="1000" dirty="0"/>
          </a:p>
        </p:txBody>
      </p:sp>
      <p:sp>
        <p:nvSpPr>
          <p:cNvPr id="21" name="Textfeld 20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3.7.1</a:t>
            </a:r>
            <a:endParaRPr lang="de-CH" sz="1000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9110289" y="1818747"/>
            <a:ext cx="2688250" cy="3986517"/>
            <a:chOff x="9048328" y="1772816"/>
            <a:chExt cx="2740162" cy="3288020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9048328" y="1775063"/>
              <a:ext cx="2740161" cy="21294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175">
              <a:noFill/>
            </a:ln>
            <a:extLst/>
          </p:spPr>
          <p:txBody>
            <a:bodyPr wrap="square" lIns="36000" tIns="36000" rIns="36000" bIns="36000" anchor="ctr" anchorCtr="0">
              <a:spAutoFit/>
            </a:bodyPr>
            <a:lstStyle>
              <a:defPPr>
                <a:defRPr lang="de-DE"/>
              </a:defPPr>
              <a:lvl1pPr>
                <a:spcAft>
                  <a:spcPts val="1200"/>
                </a:spcAft>
                <a:defRPr sz="1100" b="1">
                  <a:solidFill>
                    <a:schemeClr val="bg1"/>
                  </a:solidFill>
                  <a:latin typeface="Arial Narrow" panose="020B060602020203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de-CH" altLang="de-DE" dirty="0" smtClean="0"/>
                <a:t> Fazit</a:t>
              </a:r>
              <a:endParaRPr lang="de-CH" altLang="de-DE" dirty="0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9048328" y="1772816"/>
              <a:ext cx="2740162" cy="328802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</p:grp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223892" y="2201268"/>
            <a:ext cx="2448272" cy="144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  <a:buClr>
                <a:schemeClr val="bg1">
                  <a:lumMod val="50000"/>
                </a:schemeClr>
              </a:buClr>
              <a:tabLst>
                <a:tab pos="1612900" algn="l"/>
              </a:tabLst>
            </a:pPr>
            <a:r>
              <a:rPr lang="de-CH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Dank der ausserordentlich hohen Unternehmenssteuererträge kann das Nettovermögen auch 2020 gesteigert werden.</a:t>
            </a:r>
          </a:p>
          <a:p>
            <a:pPr>
              <a:spcBef>
                <a:spcPts val="0"/>
              </a:spcBef>
              <a:spcAft>
                <a:spcPts val="800"/>
              </a:spcAft>
              <a:buClr>
                <a:schemeClr val="bg1">
                  <a:lumMod val="50000"/>
                </a:schemeClr>
              </a:buClr>
              <a:tabLst>
                <a:tab pos="1612900" algn="l"/>
              </a:tabLst>
            </a:pP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Die Stadt weist per 31.12.2020 pro Einwohner ein Nettovermögen II von 7'166 Franken aus.</a:t>
            </a:r>
            <a:endParaRPr lang="de-CH" altLang="de-DE" sz="125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41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/>
          <p:cNvSpPr txBox="1"/>
          <p:nvPr/>
        </p:nvSpPr>
        <p:spPr>
          <a:xfrm>
            <a:off x="407368" y="980728"/>
            <a:ext cx="892899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Würdigung und Ausblick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Daniel Preisig</a:t>
            </a:r>
            <a:endParaRPr lang="de-CH" sz="1000" dirty="0"/>
          </a:p>
        </p:txBody>
      </p:sp>
      <p:sp>
        <p:nvSpPr>
          <p:cNvPr id="24" name="Textfeld 23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4</a:t>
            </a:r>
            <a:endParaRPr lang="de-CH" sz="1000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407368" y="1602588"/>
            <a:ext cx="2592288" cy="4796086"/>
            <a:chOff x="407368" y="1602588"/>
            <a:chExt cx="2592288" cy="4796086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979"/>
            <a:stretch/>
          </p:blipFill>
          <p:spPr>
            <a:xfrm>
              <a:off x="407368" y="2063405"/>
              <a:ext cx="2520280" cy="179764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>
              <a:outerShdw blurRad="40005" dist="22860" dir="5400000" algn="ctr" rotWithShape="0">
                <a:schemeClr val="tx1">
                  <a:alpha val="35000"/>
                </a:schemeClr>
              </a:outerShdw>
            </a:effectLst>
          </p:spPr>
        </p:pic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418827" y="1602588"/>
              <a:ext cx="2580829" cy="30777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2000" b="1" dirty="0" smtClean="0">
                  <a:solidFill>
                    <a:srgbClr val="0070C0"/>
                  </a:solidFill>
                  <a:effectLst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Positiver Abschluss 2020</a:t>
              </a:r>
              <a:endParaRPr lang="de-CH" altLang="de-DE" sz="2000" dirty="0" smtClean="0">
                <a:effectLst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Rechteck 2"/>
            <p:cNvSpPr/>
            <p:nvPr/>
          </p:nvSpPr>
          <p:spPr>
            <a:xfrm>
              <a:off x="407368" y="4151905"/>
              <a:ext cx="2520280" cy="2246769"/>
            </a:xfrm>
            <a:prstGeom prst="rect">
              <a:avLst/>
            </a:prstGeom>
          </p:spPr>
          <p:txBody>
            <a:bodyPr wrap="square" lIns="0" tIns="0" rIns="0">
              <a:spAutoFit/>
            </a:bodyPr>
            <a:lstStyle/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4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Die Jahresrechnung 2020 schliesst besser als erwartet mit einem Plus von 3.0 Mio. Franken.</a:t>
              </a:r>
            </a:p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4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Die Unternehmenssteuern erreichen 2020 mit 52.1 Mio. Franken einen Rekordwert!</a:t>
              </a:r>
            </a:p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4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Der Finanzierungssaldo beträgt +6.7 Mio. Franken.</a:t>
              </a:r>
            </a:p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endParaRPr lang="de-CH" altLang="de-DE" sz="1600" dirty="0" smtClean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6335564" y="1610408"/>
            <a:ext cx="2520278" cy="3692542"/>
            <a:chOff x="6335564" y="1610408"/>
            <a:chExt cx="2520278" cy="3692542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424"/>
            <a:stretch/>
          </p:blipFill>
          <p:spPr>
            <a:xfrm>
              <a:off x="6341235" y="2060848"/>
              <a:ext cx="2491069" cy="18000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>
              <a:outerShdw blurRad="40005" dist="22860" dir="5400000" algn="ctr" rotWithShape="0">
                <a:schemeClr val="tx1">
                  <a:alpha val="35000"/>
                </a:schemeClr>
              </a:outerShdw>
            </a:effectLst>
          </p:spPr>
        </p:pic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6335564" y="1610408"/>
              <a:ext cx="2429175" cy="30777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2000" b="1" dirty="0" smtClean="0">
                  <a:solidFill>
                    <a:srgbClr val="0070C0"/>
                  </a:solidFill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Unsicherheit: Corona</a:t>
              </a:r>
              <a:endParaRPr lang="de-CH" altLang="de-DE" sz="2000" dirty="0" smtClean="0">
                <a:effectLst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Rechteck 20"/>
            <p:cNvSpPr/>
            <p:nvPr/>
          </p:nvSpPr>
          <p:spPr>
            <a:xfrm>
              <a:off x="6335564" y="4102621"/>
              <a:ext cx="2520278" cy="1200329"/>
            </a:xfrm>
            <a:prstGeom prst="rect">
              <a:avLst/>
            </a:prstGeom>
          </p:spPr>
          <p:txBody>
            <a:bodyPr wrap="square" lIns="0" tIns="0" rIns="0">
              <a:spAutoFit/>
            </a:bodyPr>
            <a:lstStyle/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4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Die wirtschaftlichen Folgen der Corona-Krise sind weiterhin nur sehr schwer abschätzbar.</a:t>
              </a:r>
            </a:p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4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Mit den finanzpolitischen Reserven ist die Stadt gut gerüstet.</a:t>
              </a: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9263794" y="1583792"/>
            <a:ext cx="2736862" cy="4136538"/>
            <a:chOff x="9191786" y="1583792"/>
            <a:chExt cx="2736862" cy="4136538"/>
          </a:xfrm>
        </p:grpSpPr>
        <p:pic>
          <p:nvPicPr>
            <p:cNvPr id="33" name="Picture 2" descr="http://www.kss.ch/Slideshow/Home/0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0" r="42641" b="8698"/>
            <a:stretch/>
          </p:blipFill>
          <p:spPr bwMode="auto">
            <a:xfrm>
              <a:off x="9192344" y="2060848"/>
              <a:ext cx="2520280" cy="180302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40005" dist="22860" dir="5400000" algn="ctr" rotWithShape="0">
                <a:schemeClr val="tx1">
                  <a:alpha val="35000"/>
                </a:schemeClr>
              </a:outerShdw>
            </a:effectLst>
            <a:extLst/>
          </p:spPr>
        </p:pic>
        <p:sp>
          <p:nvSpPr>
            <p:cNvPr id="20" name="Text Box 4"/>
            <p:cNvSpPr txBox="1">
              <a:spLocks noChangeArrowheads="1"/>
            </p:cNvSpPr>
            <p:nvPr/>
          </p:nvSpPr>
          <p:spPr bwMode="auto">
            <a:xfrm>
              <a:off x="9191786" y="1583792"/>
              <a:ext cx="2736862" cy="30777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2000" b="1" dirty="0" smtClean="0">
                  <a:solidFill>
                    <a:srgbClr val="0070C0"/>
                  </a:solidFill>
                  <a:effectLst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Grossprojekte stehen an</a:t>
              </a:r>
              <a:endParaRPr lang="de-CH" altLang="de-DE" sz="2000" dirty="0" smtClean="0">
                <a:effectLst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>
            <a:xfrm>
              <a:off x="9191786" y="4089114"/>
              <a:ext cx="2520558" cy="1631216"/>
            </a:xfrm>
            <a:prstGeom prst="rect">
              <a:avLst/>
            </a:prstGeom>
          </p:spPr>
          <p:txBody>
            <a:bodyPr wrap="square" lIns="0" tIns="0" rIns="0">
              <a:spAutoFit/>
            </a:bodyPr>
            <a:lstStyle/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4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Die </a:t>
              </a:r>
              <a:r>
                <a:rPr lang="de-CH" altLang="de-DE" sz="1400" dirty="0">
                  <a:latin typeface="Arial Narrow" panose="020B0606020202030204" pitchFamily="34" charset="0"/>
                  <a:cs typeface="Arial" panose="020B0604020202020204" pitchFamily="34" charset="0"/>
                </a:rPr>
                <a:t>Umsetzungsquote bleibt bei hohen 71% und die Stadt ist auf </a:t>
              </a:r>
              <a:r>
                <a:rPr lang="de-CH" altLang="de-DE" sz="14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Investitions-kurs</a:t>
              </a:r>
              <a:r>
                <a:rPr lang="de-CH" altLang="de-DE" sz="1400" dirty="0">
                  <a:latin typeface="Arial Narrow" panose="020B0606020202030204" pitchFamily="34" charset="0"/>
                  <a:cs typeface="Arial" panose="020B0604020202020204" pitchFamily="34" charset="0"/>
                </a:rPr>
                <a:t>.</a:t>
              </a:r>
            </a:p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4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Grösste finanzpolitische Heraus-forderung bleibt der ausgeglichene Haushalt trotz grosser Investitionen und der Corona-Krise.</a:t>
              </a: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3407608" y="1602587"/>
            <a:ext cx="2520001" cy="3672701"/>
            <a:chOff x="3335693" y="1602587"/>
            <a:chExt cx="2520001" cy="3672701"/>
          </a:xfrm>
        </p:grpSpPr>
        <p:sp>
          <p:nvSpPr>
            <p:cNvPr id="28" name="Rechteck 27"/>
            <p:cNvSpPr/>
            <p:nvPr/>
          </p:nvSpPr>
          <p:spPr>
            <a:xfrm>
              <a:off x="3335693" y="2060848"/>
              <a:ext cx="2520000" cy="180302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pic>
          <p:nvPicPr>
            <p:cNvPr id="2050" name="Picture 2" descr="Ãhnliches Fot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3713" y="2251848"/>
              <a:ext cx="1201441" cy="1489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3335694" y="1602587"/>
              <a:ext cx="2444698" cy="30777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2000" b="1" dirty="0" smtClean="0">
                  <a:solidFill>
                    <a:srgbClr val="0070C0"/>
                  </a:solidFill>
                  <a:effectLst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Gut vorbereitet!</a:t>
              </a:r>
              <a:endParaRPr lang="de-CH" altLang="de-DE" sz="2000" dirty="0" smtClean="0">
                <a:effectLst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hteck 17"/>
            <p:cNvSpPr/>
            <p:nvPr/>
          </p:nvSpPr>
          <p:spPr>
            <a:xfrm>
              <a:off x="3335694" y="4151904"/>
              <a:ext cx="2520000" cy="1123384"/>
            </a:xfrm>
            <a:prstGeom prst="rect">
              <a:avLst/>
            </a:prstGeom>
          </p:spPr>
          <p:txBody>
            <a:bodyPr wrap="square" lIns="0" tIns="0" rIns="0">
              <a:spAutoFit/>
            </a:bodyPr>
            <a:lstStyle/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4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Mit einem Eigenkapital von 371 Mio. Franken (davon 69.8 Mio. Franken in finanzpolitischen Reserven) verfügt die Stadt über genügend Reserven für schwierige Zeiten.</a:t>
              </a:r>
              <a:endParaRPr lang="de-CH" altLang="de-DE" sz="14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hteck 30"/>
            <p:cNvSpPr/>
            <p:nvPr/>
          </p:nvSpPr>
          <p:spPr>
            <a:xfrm>
              <a:off x="4151785" y="2258792"/>
              <a:ext cx="1584268" cy="477054"/>
            </a:xfrm>
            <a:prstGeom prst="rect">
              <a:avLst/>
            </a:prstGeom>
          </p:spPr>
          <p:txBody>
            <a:bodyPr wrap="square" lIns="0" tIns="0" rIns="0">
              <a:spAutoFit/>
            </a:bodyPr>
            <a:lstStyle/>
            <a:p>
              <a:pPr algn="r">
                <a:spcBef>
                  <a:spcPts val="0"/>
                </a:spcBef>
                <a:spcAft>
                  <a:spcPts val="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400" dirty="0" smtClean="0">
                  <a:solidFill>
                    <a:schemeClr val="accent6">
                      <a:lumMod val="7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Reserven für</a:t>
              </a:r>
              <a:br>
                <a:rPr lang="de-CH" altLang="de-DE" sz="1400" dirty="0" smtClean="0">
                  <a:solidFill>
                    <a:schemeClr val="accent6">
                      <a:lumMod val="7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</a:br>
              <a:r>
                <a:rPr lang="de-CH" altLang="de-DE" sz="1400" dirty="0" smtClean="0">
                  <a:solidFill>
                    <a:schemeClr val="accent6">
                      <a:lumMod val="7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schwierige Zeiten</a:t>
              </a:r>
              <a:endParaRPr lang="de-CH" altLang="de-DE" sz="14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885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/>
          <p:cNvGraphicFramePr>
            <a:graphicFrameLocks noGrp="1"/>
          </p:cNvGraphicFramePr>
          <p:nvPr>
            <p:extLst/>
          </p:nvPr>
        </p:nvGraphicFramePr>
        <p:xfrm>
          <a:off x="7688905" y="1590618"/>
          <a:ext cx="4066794" cy="367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3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8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r>
                        <a:rPr lang="de-CH" sz="13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Kennzahlen Rechnung 2020</a:t>
                      </a:r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CH" sz="13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Aufwand</a:t>
                      </a:r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233.2 Mio.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Fr.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CH" sz="13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Ertrag</a:t>
                      </a:r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250.7 Mio.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Fr.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CH" sz="1300" b="1" spc="-1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Ergebnis nach Einlage</a:t>
                      </a:r>
                    </a:p>
                    <a:p>
                      <a:r>
                        <a:rPr lang="de-CH" sz="1300" b="1" spc="-10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/Entnahme Reserven</a:t>
                      </a:r>
                      <a:endParaRPr lang="de-CH" sz="1300" b="1" spc="-1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+3.0 Mio.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Fr.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Nettoinvestitionen inkl. FV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29.7 Mio.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Fr.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Selbstfinanzierung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36.3 Mio.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Fr.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Selbstfinanzierungsgrad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126.8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%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Finanzierungsüberschuss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6.7 </a:t>
                      </a:r>
                      <a:r>
                        <a:rPr lang="de-CH" sz="13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Mio.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Fr.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Nettovermögen II</a:t>
                      </a:r>
                      <a:r>
                        <a:rPr lang="de-CH" sz="13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pro Einwohner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7'166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Fr.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Bruttoverschuldung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196.3 Mio.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Fr.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07368" y="1600919"/>
            <a:ext cx="6696744" cy="500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lvl="1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</a:pPr>
            <a:r>
              <a:rPr lang="de-CH" altLang="de-DE" sz="15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Die Jahresrechnung 2020 schliesst mit einem Überschuss von 3.0 Mio. Franken</a:t>
            </a:r>
            <a:br>
              <a:rPr lang="de-CH" altLang="de-DE" sz="1500" b="1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dank einem tieferen Sach- und Personalaufwand.</a:t>
            </a:r>
            <a:b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Die finanziellen Auswirkungen der Corona-Krise sind 2020 mit 2.1 Mio. Franken überschaubar und können mit der Corona-Reserve ausgeglichen werden.</a:t>
            </a:r>
          </a:p>
          <a:p>
            <a:pPr marL="285750" lvl="1"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tabLst>
                <a:tab pos="266700" algn="l"/>
              </a:tabLst>
            </a:pPr>
            <a:r>
              <a:rPr lang="de-CH" altLang="de-DE" sz="15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Die Unternehmenssteuern erreichen 2020 ein Allzeithoch: 52.1 Mio. Franken.</a:t>
            </a:r>
          </a:p>
          <a:p>
            <a:pPr marL="552450" lvl="1"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Wingdings 3" panose="05040102010807070707" pitchFamily="18" charset="2"/>
              <a:buChar char="&quot;"/>
              <a:tabLst>
                <a:tab pos="541338" algn="l"/>
              </a:tabLst>
            </a:pP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Die Unternehmenssteuerreform STAF zeigt Früchte</a:t>
            </a:r>
          </a:p>
          <a:p>
            <a:pPr marL="552450" lvl="1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 3" panose="05040102010807070707" pitchFamily="18" charset="2"/>
              <a:buChar char="&quot;"/>
              <a:tabLst>
                <a:tab pos="541338" algn="l"/>
              </a:tabLst>
            </a:pP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Die Schwankungsreserve hat neu einen Bestand von 58.9 Mio. Franken und wird mithelfen, die wirtschaftlichen Folgen der Corona-Krise abzufedern.</a:t>
            </a:r>
          </a:p>
          <a:p>
            <a:pPr marL="285750" lvl="1"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</a:pPr>
            <a:r>
              <a:rPr lang="de-CH" altLang="de-DE" sz="15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Die Stadt beschäftigt mehr Personal</a:t>
            </a:r>
          </a:p>
          <a:p>
            <a:pPr marL="552450" lvl="1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 3" panose="05040102010807070707" pitchFamily="18" charset="2"/>
              <a:buChar char="&quot;"/>
              <a:tabLst>
                <a:tab pos="541338" algn="l"/>
              </a:tabLst>
            </a:pPr>
            <a:r>
              <a:rPr lang="de-CH" altLang="de-DE" sz="1500" dirty="0">
                <a:latin typeface="Arial Narrow" panose="020B0606020202030204" pitchFamily="34" charset="0"/>
                <a:cs typeface="Arial" panose="020B0604020202020204" pitchFamily="34" charset="0"/>
              </a:rPr>
              <a:t>Der Personalbestand steigt im Vorjahresvergleich um 27.1 FTE</a:t>
            </a:r>
          </a:p>
          <a:p>
            <a:pPr marL="285750" lvl="1"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</a:pPr>
            <a:r>
              <a:rPr lang="de-CH" altLang="de-DE" sz="15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Die Stadt ist und bleibt auf Investitionskurs</a:t>
            </a:r>
          </a:p>
          <a:p>
            <a:pPr marL="552450" lvl="1"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Wingdings 3" panose="05040102010807070707" pitchFamily="18" charset="2"/>
              <a:buChar char="&quot;"/>
              <a:tabLst>
                <a:tab pos="541338" algn="l"/>
              </a:tabLst>
            </a:pP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Die Umsetzungsquote sinkt trotz Corona-Krise auf 71% (2019: 79%).</a:t>
            </a:r>
          </a:p>
          <a:p>
            <a:pPr marL="552450" lvl="1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 3" panose="05040102010807070707" pitchFamily="18" charset="2"/>
              <a:buChar char="&quot;"/>
              <a:tabLst>
                <a:tab pos="541338" algn="l"/>
              </a:tabLst>
            </a:pP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Mit den Grossprojekten Kammgarn, Stadthausgeviert, Schulhaus Kreuzgut und Sportanlage Schweizersbild bleiben die Verpflichtungskredite auf hohen </a:t>
            </a: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107 </a:t>
            </a: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Mio. Fr.</a:t>
            </a:r>
            <a:endParaRPr lang="de-CH" altLang="de-DE" sz="1500" b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lvl="1"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</a:pPr>
            <a:r>
              <a:rPr lang="de-CH" altLang="de-DE" sz="15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Schuldenabbau: Das Nettovermögen steigt auf 7'166 Franken pro Einwohner</a:t>
            </a:r>
          </a:p>
          <a:p>
            <a:pPr marL="552450" lvl="1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 3" panose="05040102010807070707" pitchFamily="18" charset="2"/>
              <a:buChar char="&quot;"/>
              <a:tabLst>
                <a:tab pos="541338" algn="l"/>
              </a:tabLst>
            </a:pP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Die Bruttoverschuldung sinkt um 22.4 Mio. Fr.</a:t>
            </a:r>
          </a:p>
          <a:p>
            <a:pPr marL="285750" lvl="1"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tabLst>
                <a:tab pos="541338" algn="l"/>
              </a:tabLst>
            </a:pPr>
            <a:r>
              <a:rPr lang="de-CH" altLang="de-DE" sz="1500" b="1" dirty="0" smtClean="0"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Ausblick: Unsicherheit Corona-Krise, Investitionskurs beibehalten</a:t>
            </a:r>
          </a:p>
          <a:p>
            <a:pPr marL="552450" lvl="1"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Wingdings 3" panose="05040102010807070707" pitchFamily="18" charset="2"/>
              <a:buChar char="&quot;"/>
              <a:tabLst>
                <a:tab pos="541338" algn="l"/>
              </a:tabLst>
            </a:pP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Wirtschaftliche Entwicklung ist angesichts der Corona-Krise ungewiss.</a:t>
            </a:r>
          </a:p>
          <a:p>
            <a:pPr marL="552450" lvl="1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 3" panose="05040102010807070707" pitchFamily="18" charset="2"/>
              <a:buChar char="&quot;"/>
              <a:tabLst>
                <a:tab pos="541338" algn="l"/>
              </a:tabLst>
            </a:pP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Der Stadtrat will den langfristig eingeschlagenen Investitionskurs beibehalten und die Neuverschuldung in Grenzen halten.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07368" y="980728"/>
            <a:ext cx="1144927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Das Wichtigste zur Jahresrechnung 2020 in Kürze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Daniel Preisig</a:t>
            </a:r>
            <a:endParaRPr lang="de-CH" sz="1000" dirty="0"/>
          </a:p>
        </p:txBody>
      </p:sp>
      <p:sp>
        <p:nvSpPr>
          <p:cNvPr id="12" name="Textfeld 11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1</a:t>
            </a:r>
            <a:endParaRPr lang="de-CH" sz="1000" dirty="0"/>
          </a:p>
        </p:txBody>
      </p:sp>
    </p:spTree>
    <p:extLst>
      <p:ext uri="{BB962C8B-B14F-4D97-AF65-F5344CB8AC3E}">
        <p14:creationId xmlns:p14="http://schemas.microsoft.com/office/powerpoint/2010/main" val="43790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407368" y="1098883"/>
            <a:ext cx="1144927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Auf dem Weg zur modernsten Verwaltung der Schweiz …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Benjamin Kasper</a:t>
            </a:r>
            <a:endParaRPr lang="de-CH" sz="1000" dirty="0"/>
          </a:p>
        </p:txBody>
      </p:sp>
      <p:sp>
        <p:nvSpPr>
          <p:cNvPr id="12" name="Textfeld 11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1</a:t>
            </a:r>
            <a:endParaRPr lang="de-CH" sz="1000" dirty="0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407368" y="3212976"/>
            <a:ext cx="42481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CH" altLang="en-US" sz="4800" b="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finanzen.stsh.ch</a:t>
            </a:r>
            <a:endParaRPr lang="de-CH" altLang="en-US" sz="4800" b="0" u="sng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Picture 2" descr="http://www.ecckoeln.de/images/News/2011/WoGi-Fotolia_8146049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3546836"/>
            <a:ext cx="1080120" cy="108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407368" y="2852936"/>
            <a:ext cx="82809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600" b="1" dirty="0" smtClean="0">
                <a:latin typeface="Arial Narrow" panose="020B0606020202030204" pitchFamily="34" charset="0"/>
              </a:rPr>
              <a:t>Jahresrechnung der Stadt Schaffhausen online:</a:t>
            </a:r>
            <a:endParaRPr lang="de-CH" sz="1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70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stadtschaffhaus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76" y="6096000"/>
            <a:ext cx="15843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95401" y="914865"/>
            <a:ext cx="8496226" cy="78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de-DE" altLang="de-DE" b="1" dirty="0">
                <a:solidFill>
                  <a:schemeClr val="bg1"/>
                </a:solidFill>
              </a:rPr>
              <a:t>Jahresrechnung </a:t>
            </a:r>
            <a:r>
              <a:rPr lang="de-DE" altLang="de-DE" b="1" dirty="0" smtClean="0">
                <a:solidFill>
                  <a:schemeClr val="bg1"/>
                </a:solidFill>
              </a:rPr>
              <a:t>2020</a:t>
            </a:r>
            <a:endParaRPr lang="de-DE" altLang="de-DE" b="1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de-DE" altLang="de-DE" dirty="0" smtClean="0">
                <a:solidFill>
                  <a:schemeClr val="bg1"/>
                </a:solidFill>
              </a:rPr>
              <a:t>Medieninformation vom 31. März 2021</a:t>
            </a:r>
            <a:endParaRPr lang="de-DE" altLang="de-DE" dirty="0">
              <a:solidFill>
                <a:schemeClr val="bg1"/>
              </a:solidFill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09600" y="3717032"/>
            <a:ext cx="1934817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0"/>
              </a:spcAft>
            </a:pPr>
            <a:r>
              <a:rPr lang="de-CH" sz="1100" b="1" dirty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Daniel Preisig</a:t>
            </a:r>
            <a:r>
              <a:rPr lang="de-CH" sz="1100" dirty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/>
            </a:r>
            <a:br>
              <a:rPr lang="de-CH" sz="1100" dirty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de-CH" sz="1100" dirty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Stadtrat</a:t>
            </a:r>
            <a:endParaRPr lang="de-CH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 </a:t>
            </a:r>
            <a:endParaRPr lang="de-CH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Finanzreferat</a:t>
            </a:r>
            <a:b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Fronwagplatz 24</a:t>
            </a:r>
            <a:b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CH-8200 </a:t>
            </a:r>
            <a:r>
              <a:rPr lang="de-CH" sz="1100" dirty="0" smtClean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Schaffhausen</a:t>
            </a:r>
            <a:br>
              <a:rPr lang="de-CH" sz="1100" dirty="0" smtClean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CH" sz="1100" dirty="0" smtClean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Tel. +41 52 632 52 12</a:t>
            </a: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Mobil +41 79 330 74 75</a:t>
            </a:r>
            <a:b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CH" sz="1100" u="sng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daniel.preisig@stsh.ch</a:t>
            </a:r>
            <a:r>
              <a:rPr lang="de-CH" sz="1100" dirty="0">
                <a:solidFill>
                  <a:srgbClr val="2F5496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de-CH" sz="1100" dirty="0">
                <a:solidFill>
                  <a:srgbClr val="2F5496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de-CH" alt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083781" y="3717032"/>
            <a:ext cx="1934817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0"/>
              </a:spcAft>
            </a:pPr>
            <a:r>
              <a:rPr lang="de-CH" sz="1100" b="1" dirty="0" smtClean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Ralph Kolb</a:t>
            </a:r>
            <a:r>
              <a:rPr lang="de-CH" sz="1100" dirty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/>
            </a:r>
            <a:br>
              <a:rPr lang="de-CH" sz="1100" dirty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de-CH" sz="1100" dirty="0" smtClean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Bereichsleiter Finanzen</a:t>
            </a:r>
            <a:endParaRPr lang="de-CH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 </a:t>
            </a:r>
            <a:endParaRPr lang="de-CH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Zentralverwaltung</a:t>
            </a:r>
          </a:p>
          <a:p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Stadthausgasse 10</a:t>
            </a:r>
          </a:p>
          <a:p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CH-8200 Schaffhausen</a:t>
            </a:r>
          </a:p>
          <a:p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Tel. +41 52 632 52 42</a:t>
            </a:r>
          </a:p>
          <a:p>
            <a:r>
              <a:rPr lang="de-CH" sz="1100" u="sng" dirty="0" smtClean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ralph.kolb@stsh.ch </a:t>
            </a:r>
            <a:endParaRPr lang="de-CH" sz="1100" u="sng" dirty="0">
              <a:solidFill>
                <a:srgbClr val="808080"/>
              </a:solidFill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519936" y="3717032"/>
            <a:ext cx="262627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0"/>
              </a:spcAft>
            </a:pPr>
            <a:r>
              <a:rPr lang="de-CH" sz="1100" b="1" dirty="0" smtClean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Gianni Dalla Vecchia</a:t>
            </a:r>
            <a:r>
              <a:rPr lang="de-CH" sz="1100" dirty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/>
            </a:r>
            <a:br>
              <a:rPr lang="de-CH" sz="1100" dirty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de-CH" sz="1100" dirty="0" smtClean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Bereichsleiter Einwohnerdienste</a:t>
            </a:r>
            <a:endParaRPr lang="de-CH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 </a:t>
            </a:r>
            <a:endParaRPr lang="de-CH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Steuerverwaltung </a:t>
            </a:r>
            <a:r>
              <a:rPr lang="de-CH" sz="1100" dirty="0" smtClean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Stadt </a:t>
            </a: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Schaffhausen </a:t>
            </a:r>
          </a:p>
          <a:p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Stadthaus </a:t>
            </a:r>
          </a:p>
          <a:p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8200 Schaffhausen </a:t>
            </a:r>
          </a:p>
          <a:p>
            <a:r>
              <a:rPr lang="de-CH" sz="1100" dirty="0" smtClean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Tel. +41 52 </a:t>
            </a: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632 52 55</a:t>
            </a:r>
          </a:p>
          <a:p>
            <a:r>
              <a:rPr lang="de-CH" sz="1100" u="sng" dirty="0" smtClean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gianni.dallavecchia@stsh.ch</a:t>
            </a:r>
            <a:endParaRPr lang="de-CH" sz="1100" u="sng" dirty="0">
              <a:solidFill>
                <a:srgbClr val="808080"/>
              </a:solidFill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595267" y="3717032"/>
            <a:ext cx="3045349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0"/>
              </a:spcAft>
            </a:pPr>
            <a:r>
              <a:rPr lang="de-CH" sz="1100" b="1" dirty="0" smtClean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Benjamin Kasper</a:t>
            </a:r>
            <a:r>
              <a:rPr lang="de-CH" sz="1100" dirty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/>
            </a:r>
            <a:br>
              <a:rPr lang="de-CH" sz="1100" dirty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de-CH" sz="1100" dirty="0" smtClean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Controller</a:t>
            </a:r>
            <a:endParaRPr lang="de-CH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 </a:t>
            </a:r>
            <a:endParaRPr lang="de-CH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CH" sz="1100" dirty="0" smtClean="0">
                <a:solidFill>
                  <a:srgbClr val="80808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Finanzen</a:t>
            </a:r>
            <a:endParaRPr lang="de-CH" sz="1100" dirty="0">
              <a:solidFill>
                <a:srgbClr val="80808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de-CH" sz="1100" dirty="0" smtClean="0">
                <a:solidFill>
                  <a:srgbClr val="80808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Fronwagplatz 24</a:t>
            </a:r>
            <a:endParaRPr lang="de-CH" sz="1100" dirty="0">
              <a:solidFill>
                <a:srgbClr val="80808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de-CH" sz="1100" dirty="0">
                <a:solidFill>
                  <a:srgbClr val="80808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CH-8200 Schaffhausen</a:t>
            </a:r>
          </a:p>
          <a:p>
            <a:r>
              <a:rPr lang="de-CH" sz="1100" dirty="0" smtClean="0">
                <a:solidFill>
                  <a:srgbClr val="80808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Tel</a:t>
            </a:r>
            <a:r>
              <a:rPr lang="de-CH" sz="1100" dirty="0">
                <a:solidFill>
                  <a:srgbClr val="80808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. +41 52 632 52 </a:t>
            </a:r>
            <a:r>
              <a:rPr lang="de-CH" sz="1100" dirty="0" smtClean="0">
                <a:solidFill>
                  <a:srgbClr val="80808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49</a:t>
            </a:r>
            <a:br>
              <a:rPr lang="de-CH" sz="1100" dirty="0" smtClean="0">
                <a:solidFill>
                  <a:srgbClr val="80808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CH" sz="1100" u="sng" dirty="0" smtClean="0">
                <a:solidFill>
                  <a:srgbClr val="80808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benjamin.kasper@stsh.ch</a:t>
            </a:r>
            <a:endParaRPr lang="de-CH" sz="1100" u="sng" dirty="0">
              <a:solidFill>
                <a:srgbClr val="80808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403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m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6677995"/>
              </p:ext>
            </p:extLst>
          </p:nvPr>
        </p:nvGraphicFramePr>
        <p:xfrm>
          <a:off x="395144" y="2060849"/>
          <a:ext cx="8183694" cy="4002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feld 20"/>
          <p:cNvSpPr txBox="1"/>
          <p:nvPr/>
        </p:nvSpPr>
        <p:spPr>
          <a:xfrm>
            <a:off x="407368" y="980728"/>
            <a:ext cx="106571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2020 war für die städtischen Finanzen trotz Corona-Krise ein gutes Jahr!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Daniel Preisig</a:t>
            </a:r>
            <a:endParaRPr lang="de-CH" sz="1000" dirty="0"/>
          </a:p>
        </p:txBody>
      </p:sp>
      <p:sp>
        <p:nvSpPr>
          <p:cNvPr id="9" name="Textfeld 8"/>
          <p:cNvSpPr txBox="1"/>
          <p:nvPr/>
        </p:nvSpPr>
        <p:spPr>
          <a:xfrm>
            <a:off x="8184232" y="495860"/>
            <a:ext cx="3604258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2.1</a:t>
            </a:r>
            <a:endParaRPr lang="de-CH" sz="1000" dirty="0"/>
          </a:p>
        </p:txBody>
      </p:sp>
      <p:sp>
        <p:nvSpPr>
          <p:cNvPr id="25" name="Textfeld 24"/>
          <p:cNvSpPr txBox="1"/>
          <p:nvPr/>
        </p:nvSpPr>
        <p:spPr>
          <a:xfrm>
            <a:off x="407368" y="1700808"/>
            <a:ext cx="82809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600" b="1" dirty="0" smtClean="0">
                <a:latin typeface="Arial Narrow" panose="020B0606020202030204" pitchFamily="34" charset="0"/>
              </a:rPr>
              <a:t>Ergebnis der Laufenden Rechnung bzw. Erfolgsrechnung von 2010 bis 2020</a:t>
            </a:r>
            <a:endParaRPr lang="de-CH" sz="1600" dirty="0">
              <a:latin typeface="Arial Narrow" panose="020B0606020202030204" pitchFamily="34" charset="0"/>
            </a:endParaRPr>
          </a:p>
        </p:txBody>
      </p:sp>
      <p:sp>
        <p:nvSpPr>
          <p:cNvPr id="15" name="Rechteckige Legende 14"/>
          <p:cNvSpPr/>
          <p:nvPr/>
        </p:nvSpPr>
        <p:spPr>
          <a:xfrm>
            <a:off x="9048328" y="2492895"/>
            <a:ext cx="2750210" cy="1728193"/>
          </a:xfrm>
          <a:prstGeom prst="wedgeRectCallout">
            <a:avLst>
              <a:gd name="adj1" fmla="val -74977"/>
              <a:gd name="adj2" fmla="val 48477"/>
            </a:avLst>
          </a:prstGeom>
          <a:solidFill>
            <a:schemeClr val="bg1">
              <a:alpha val="89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Nach der Einlage von </a:t>
            </a:r>
            <a:r>
              <a:rPr lang="de-CH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23.6 </a:t>
            </a:r>
            <a:r>
              <a:rPr lang="de-CH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Mio. Franken in die </a:t>
            </a:r>
            <a:r>
              <a:rPr lang="de-CH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Schwankungsreserve Unternehmenssteuern sowie der Entnahme von 2.1 Mio. Franken aus der Corona-Reserve </a:t>
            </a:r>
            <a:r>
              <a:rPr lang="de-CH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wird ein Überschuss von </a:t>
            </a:r>
            <a:r>
              <a:rPr lang="de-CH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+3.0 </a:t>
            </a:r>
            <a:r>
              <a:rPr lang="de-CH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Mio. Franken ausgewiesen.</a:t>
            </a:r>
          </a:p>
        </p:txBody>
      </p:sp>
      <p:sp>
        <p:nvSpPr>
          <p:cNvPr id="3" name="Rechteck 2"/>
          <p:cNvSpPr/>
          <p:nvPr/>
        </p:nvSpPr>
        <p:spPr>
          <a:xfrm>
            <a:off x="5837070" y="4239748"/>
            <a:ext cx="219600" cy="162000"/>
          </a:xfrm>
          <a:prstGeom prst="rect">
            <a:avLst/>
          </a:prstGeom>
          <a:pattFill prst="zigZag">
            <a:fgClr>
              <a:schemeClr val="accent1">
                <a:lumMod val="75000"/>
              </a:schemeClr>
            </a:fgClr>
            <a:bgClr>
              <a:schemeClr val="accent1">
                <a:lumMod val="40000"/>
                <a:lumOff val="60000"/>
              </a:schemeClr>
            </a:bgClr>
          </a:pattFill>
          <a:ln w="3175">
            <a:solidFill>
              <a:schemeClr val="tx1">
                <a:alpha val="96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3" name="Textfeld 1"/>
          <p:cNvSpPr txBox="1"/>
          <p:nvPr/>
        </p:nvSpPr>
        <p:spPr>
          <a:xfrm>
            <a:off x="5770140" y="4211759"/>
            <a:ext cx="504056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dirty="0">
                <a:effectLst>
                  <a:glow rad="139700">
                    <a:schemeClr val="bg1"/>
                  </a:glow>
                </a:effectLst>
                <a:latin typeface="Arial Narrow" panose="020B0606020202030204" pitchFamily="34" charset="0"/>
              </a:rPr>
              <a:t> </a:t>
            </a:r>
            <a:r>
              <a:rPr lang="de-CH" sz="900" b="1" dirty="0" smtClean="0">
                <a:effectLst>
                  <a:glow rad="139700">
                    <a:schemeClr val="bg1"/>
                  </a:glow>
                </a:effectLst>
                <a:latin typeface="Arial Narrow" panose="020B0606020202030204" pitchFamily="34" charset="0"/>
              </a:rPr>
              <a:t>3.8</a:t>
            </a:r>
            <a:endParaRPr lang="de-CH" sz="900" b="1" dirty="0">
              <a:effectLst>
                <a:glow rad="139700">
                  <a:schemeClr val="bg1"/>
                </a:glo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56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Daniel Preisig</a:t>
            </a:r>
            <a:endParaRPr lang="de-CH" sz="1000" dirty="0"/>
          </a:p>
        </p:txBody>
      </p:sp>
      <p:sp>
        <p:nvSpPr>
          <p:cNvPr id="22" name="Textfeld 21"/>
          <p:cNvSpPr txBox="1"/>
          <p:nvPr/>
        </p:nvSpPr>
        <p:spPr>
          <a:xfrm>
            <a:off x="407367" y="980728"/>
            <a:ext cx="1015312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Jahresrechnung 2020: Corona-Effekte im Schatten der Unternehmenssteuern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27" name="Textfeld 126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2.1</a:t>
            </a:r>
            <a:endParaRPr lang="de-CH" sz="1000" dirty="0"/>
          </a:p>
        </p:txBody>
      </p:sp>
      <p:sp>
        <p:nvSpPr>
          <p:cNvPr id="129" name="Text Box 4"/>
          <p:cNvSpPr txBox="1">
            <a:spLocks noChangeArrowheads="1"/>
          </p:cNvSpPr>
          <p:nvPr/>
        </p:nvSpPr>
        <p:spPr bwMode="auto">
          <a:xfrm>
            <a:off x="8950043" y="1772816"/>
            <a:ext cx="2857512" cy="2419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noFill/>
          </a:ln>
          <a:extLst/>
        </p:spPr>
        <p:txBody>
          <a:bodyPr wrap="square" lIns="36000" tIns="36000" rIns="36000" bIns="36000" anchor="ctr" anchorCtr="0">
            <a:spAutoFit/>
          </a:bodyPr>
          <a:lstStyle>
            <a:defPPr>
              <a:defRPr lang="de-DE"/>
            </a:defPPr>
            <a:lvl1pPr>
              <a:spcAft>
                <a:spcPts val="1200"/>
              </a:spcAft>
              <a:defRPr sz="11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de-CH" altLang="de-DE" dirty="0" smtClean="0"/>
              <a:t> Analyse &amp; Fazit</a:t>
            </a:r>
            <a:endParaRPr lang="de-CH" altLang="de-DE" dirty="0"/>
          </a:p>
        </p:txBody>
      </p:sp>
      <p:sp>
        <p:nvSpPr>
          <p:cNvPr id="125" name="Text Box 4"/>
          <p:cNvSpPr txBox="1">
            <a:spLocks noChangeArrowheads="1"/>
          </p:cNvSpPr>
          <p:nvPr/>
        </p:nvSpPr>
        <p:spPr bwMode="auto">
          <a:xfrm>
            <a:off x="9073198" y="2132856"/>
            <a:ext cx="2639425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tabLst>
                <a:tab pos="1612900" algn="l"/>
              </a:tabLst>
            </a:pP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Hauptgründe für das gute Ergebnis:</a:t>
            </a:r>
          </a:p>
          <a:p>
            <a:pPr marL="177800" indent="-177800"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  <a:tabLst>
                <a:tab pos="177800" algn="l"/>
                <a:tab pos="1612900" algn="l"/>
              </a:tabLst>
            </a:pP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tieferer Sach- und Personalaufwand</a:t>
            </a:r>
          </a:p>
          <a:p>
            <a:pPr marL="177800" indent="-177800"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  <a:tabLst>
                <a:tab pos="177800" algn="l"/>
                <a:tab pos="1612900" algn="l"/>
              </a:tabLst>
            </a:pP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tieferer Beitrag an Prämienverbilligung</a:t>
            </a:r>
          </a:p>
          <a:p>
            <a:pPr marL="177800" indent="-177800"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  <a:tabLst>
                <a:tab pos="177800" algn="l"/>
                <a:tab pos="1612900" algn="l"/>
              </a:tabLst>
            </a:pP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höherer Ausgleich Bundessteuer-einzugsprovision (STAF)</a:t>
            </a:r>
          </a:p>
          <a:p>
            <a:pPr marL="177800" indent="-177800"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  <a:tabLst>
                <a:tab pos="177800" algn="l"/>
                <a:tab pos="1612900" algn="l"/>
              </a:tabLst>
            </a:pPr>
            <a:endParaRPr lang="de-CH" altLang="de-DE" sz="8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tabLst>
                <a:tab pos="177800" algn="l"/>
                <a:tab pos="1612900" algn="l"/>
              </a:tabLst>
            </a:pP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Abweichungen Steuern: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tabLst>
                <a:tab pos="177800" algn="l"/>
                <a:tab pos="1612900" algn="l"/>
              </a:tabLst>
            </a:pPr>
            <a:r>
              <a:rPr lang="de-CH" altLang="de-DE" sz="12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</a:t>
            </a: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	</a:t>
            </a: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Natürliche Personen schlechter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tabLst>
                <a:tab pos="177800" algn="l"/>
                <a:tab pos="1612900" algn="l"/>
              </a:tabLst>
            </a:pPr>
            <a:r>
              <a:rPr lang="de-CH" altLang="de-DE" sz="12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</a:t>
            </a: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	</a:t>
            </a: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Juristische Personen viel besser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Tx/>
              <a:buChar char="-"/>
              <a:tabLst>
                <a:tab pos="177800" algn="l"/>
                <a:tab pos="1612900" algn="l"/>
              </a:tabLst>
            </a:pPr>
            <a:endParaRPr lang="de-CH" altLang="de-DE" sz="8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tabLst>
                <a:tab pos="177800" algn="l"/>
                <a:tab pos="1612900" algn="l"/>
              </a:tabLst>
            </a:pP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Corona-Effekte …</a:t>
            </a:r>
          </a:p>
          <a:p>
            <a:pPr marL="195263" indent="-195263"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Tx/>
              <a:buChar char="-"/>
              <a:tabLst>
                <a:tab pos="177800" algn="l"/>
                <a:tab pos="1612900" algn="l"/>
              </a:tabLst>
            </a:pP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können mit Corona-Reserve aufgefangen werden;</a:t>
            </a:r>
          </a:p>
          <a:p>
            <a:pPr marL="195263" indent="-195263"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Tx/>
              <a:buChar char="-"/>
              <a:tabLst>
                <a:tab pos="177800" algn="l"/>
                <a:tab pos="1612900" algn="l"/>
              </a:tabLst>
            </a:pP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werden von den Unternehmens-steuern in den Schatten gestellt.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tabLst>
                <a:tab pos="177800" algn="l"/>
                <a:tab pos="1612900" algn="l"/>
              </a:tabLst>
            </a:pPr>
            <a:endParaRPr lang="de-CH" altLang="de-DE" sz="8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177800" indent="-177800"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tabLst>
                <a:tab pos="177800" algn="l"/>
                <a:tab pos="1612900" algn="l"/>
              </a:tabLst>
            </a:pP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	</a:t>
            </a: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Ohne </a:t>
            </a:r>
            <a:r>
              <a:rPr lang="de-CH" altLang="de-DE" sz="12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Einlage in die </a:t>
            </a: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Schwankungs-reserve </a:t>
            </a:r>
            <a:r>
              <a:rPr lang="de-CH" altLang="de-DE" sz="12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läge das Ergebnis bei sehr guten +26.6 Mio. Franken</a:t>
            </a: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130" name="Rechteck 129"/>
          <p:cNvSpPr/>
          <p:nvPr/>
        </p:nvSpPr>
        <p:spPr>
          <a:xfrm>
            <a:off x="8950042" y="1772817"/>
            <a:ext cx="2857513" cy="396043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graphicFrame>
        <p:nvGraphicFramePr>
          <p:cNvPr id="12" name="Diagramm 11"/>
          <p:cNvGraphicFramePr/>
          <p:nvPr>
            <p:extLst>
              <p:ext uri="{D42A27DB-BD31-4B8C-83A1-F6EECF244321}">
                <p14:modId xmlns:p14="http://schemas.microsoft.com/office/powerpoint/2010/main" val="3399603592"/>
              </p:ext>
            </p:extLst>
          </p:nvPr>
        </p:nvGraphicFramePr>
        <p:xfrm>
          <a:off x="407368" y="1702470"/>
          <a:ext cx="7848872" cy="4750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hteck 12"/>
          <p:cNvSpPr/>
          <p:nvPr/>
        </p:nvSpPr>
        <p:spPr>
          <a:xfrm>
            <a:off x="3376800" y="3356993"/>
            <a:ext cx="392400" cy="478800"/>
          </a:xfrm>
          <a:prstGeom prst="rect">
            <a:avLst/>
          </a:prstGeom>
          <a:gradFill>
            <a:gsLst>
              <a:gs pos="0">
                <a:srgbClr val="008000"/>
              </a:gs>
              <a:gs pos="100000">
                <a:srgbClr val="33CC33"/>
              </a:gs>
            </a:gsLst>
            <a:lin ang="16200000" scaled="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CH" dirty="0"/>
          </a:p>
        </p:txBody>
      </p:sp>
      <p:sp>
        <p:nvSpPr>
          <p:cNvPr id="15" name="Textfeld 1171"/>
          <p:cNvSpPr txBox="1"/>
          <p:nvPr/>
        </p:nvSpPr>
        <p:spPr>
          <a:xfrm>
            <a:off x="3287688" y="3524627"/>
            <a:ext cx="144016" cy="19240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0215" algn="ctr">
              <a:spcBef>
                <a:spcPts val="300"/>
              </a:spcBef>
              <a:spcAft>
                <a:spcPts val="600"/>
              </a:spcAft>
            </a:pPr>
            <a:r>
              <a:rPr lang="de-CH" sz="9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+7.5</a:t>
            </a:r>
            <a:endParaRPr lang="de-CH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feld 20"/>
          <p:cNvSpPr txBox="1"/>
          <p:nvPr/>
        </p:nvSpPr>
        <p:spPr>
          <a:xfrm>
            <a:off x="407368" y="980728"/>
            <a:ext cx="91450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Die Stadt beschäftigt deutlich mehr Personal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Ralph Kolb</a:t>
            </a:r>
            <a:endParaRPr lang="de-CH" sz="1000" dirty="0"/>
          </a:p>
        </p:txBody>
      </p:sp>
      <p:sp>
        <p:nvSpPr>
          <p:cNvPr id="9" name="Textfeld 8"/>
          <p:cNvSpPr txBox="1"/>
          <p:nvPr/>
        </p:nvSpPr>
        <p:spPr>
          <a:xfrm>
            <a:off x="8184232" y="495860"/>
            <a:ext cx="3604258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2.1.1.1 und Kap. 3.5</a:t>
            </a:r>
            <a:endParaRPr lang="de-CH" sz="1000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405096" y="1767804"/>
            <a:ext cx="5258857" cy="4109467"/>
            <a:chOff x="405096" y="1767804"/>
            <a:chExt cx="5258857" cy="4109467"/>
          </a:xfrm>
        </p:grpSpPr>
        <p:graphicFrame>
          <p:nvGraphicFramePr>
            <p:cNvPr id="26" name="Diagramm 2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25677777"/>
                </p:ext>
              </p:extLst>
            </p:nvPr>
          </p:nvGraphicFramePr>
          <p:xfrm>
            <a:off x="405096" y="2304516"/>
            <a:ext cx="5254104" cy="357275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2" name="Gruppieren 1"/>
            <p:cNvGrpSpPr/>
            <p:nvPr/>
          </p:nvGrpSpPr>
          <p:grpSpPr>
            <a:xfrm>
              <a:off x="407369" y="1767804"/>
              <a:ext cx="5256584" cy="3317380"/>
              <a:chOff x="407369" y="1767804"/>
              <a:chExt cx="5256584" cy="3317380"/>
            </a:xfrm>
          </p:grpSpPr>
          <p:sp>
            <p:nvSpPr>
              <p:cNvPr id="11" name="Text Box 4"/>
              <p:cNvSpPr txBox="1">
                <a:spLocks noChangeArrowheads="1"/>
              </p:cNvSpPr>
              <p:nvPr/>
            </p:nvSpPr>
            <p:spPr bwMode="auto">
              <a:xfrm>
                <a:off x="407369" y="1767804"/>
                <a:ext cx="5256584" cy="2419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175">
                <a:noFill/>
              </a:ln>
              <a:extLst/>
            </p:spPr>
            <p:txBody>
              <a:bodyPr wrap="square" lIns="36000" tIns="36000" rIns="36000" bIns="36000" anchor="ctr" anchorCtr="0">
                <a:spAutoFit/>
              </a:bodyPr>
              <a:lstStyle>
                <a:defPPr>
                  <a:defRPr lang="de-DE"/>
                </a:defPPr>
                <a:lvl1pPr>
                  <a:spcAft>
                    <a:spcPts val="1200"/>
                  </a:spcAft>
                  <a:defRPr sz="1100" b="1">
                    <a:solidFill>
                      <a:schemeClr val="bg1"/>
                    </a:solidFill>
                    <a:latin typeface="Arial Narrow" panose="020B0606020202030204" pitchFamily="34" charset="0"/>
                  </a:defRPr>
                </a:lvl1pPr>
                <a:lvl2pPr marL="742950" indent="-285750"/>
                <a:lvl3pPr marL="1143000" indent="-228600"/>
                <a:lvl4pPr marL="1600200" indent="-228600"/>
                <a:lvl5pPr marL="2057400" indent="-228600"/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</a:lvl9pPr>
              </a:lstStyle>
              <a:p>
                <a:r>
                  <a:rPr lang="de-CH" altLang="de-DE" dirty="0" smtClean="0"/>
                  <a:t>Entwicklung Personalaufwand</a:t>
                </a:r>
                <a:endParaRPr lang="de-CH" altLang="de-DE" dirty="0"/>
              </a:p>
            </p:txBody>
          </p:sp>
          <p:cxnSp>
            <p:nvCxnSpPr>
              <p:cNvPr id="13" name="Gerader Verbinder 12"/>
              <p:cNvCxnSpPr/>
              <p:nvPr/>
            </p:nvCxnSpPr>
            <p:spPr>
              <a:xfrm>
                <a:off x="4687200" y="3645024"/>
                <a:ext cx="972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Gerader Verbinder 13"/>
              <p:cNvCxnSpPr/>
              <p:nvPr/>
            </p:nvCxnSpPr>
            <p:spPr>
              <a:xfrm flipV="1">
                <a:off x="5231952" y="2592000"/>
                <a:ext cx="432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feld 1164"/>
              <p:cNvSpPr txBox="1"/>
              <p:nvPr/>
            </p:nvSpPr>
            <p:spPr>
              <a:xfrm rot="16200000">
                <a:off x="4858719" y="4130981"/>
                <a:ext cx="1357122" cy="24384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Bef>
                    <a:spcPts val="300"/>
                  </a:spcBef>
                  <a:spcAft>
                    <a:spcPts val="600"/>
                  </a:spcAft>
                </a:pPr>
                <a:r>
                  <a:rPr lang="de-CH" sz="1000" b="1" dirty="0" smtClean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Zunahme +4.0 </a:t>
                </a:r>
                <a:r>
                  <a:rPr lang="de-CH" sz="1000" b="1" dirty="0" smtClean="0">
                    <a:effectLst/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Mio</a:t>
                </a:r>
                <a:r>
                  <a:rPr lang="de-CH" sz="1000" b="1" dirty="0">
                    <a:effectLst/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Fr.</a:t>
                </a:r>
                <a:endParaRPr lang="de-CH" sz="1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6" name="Gerade Verbindung mit Pfeil 15"/>
              <p:cNvCxnSpPr/>
              <p:nvPr/>
            </p:nvCxnSpPr>
            <p:spPr>
              <a:xfrm>
                <a:off x="5600741" y="3645184"/>
                <a:ext cx="0" cy="1440000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 Verbindung mit Pfeil 16"/>
              <p:cNvCxnSpPr/>
              <p:nvPr/>
            </p:nvCxnSpPr>
            <p:spPr>
              <a:xfrm>
                <a:off x="5599152" y="2484000"/>
                <a:ext cx="0" cy="108000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hteckige Legende 22"/>
              <p:cNvSpPr/>
              <p:nvPr/>
            </p:nvSpPr>
            <p:spPr>
              <a:xfrm>
                <a:off x="1230817" y="2492896"/>
                <a:ext cx="3456383" cy="857396"/>
              </a:xfrm>
              <a:prstGeom prst="wedgeRectCallout">
                <a:avLst>
                  <a:gd name="adj1" fmla="val 59056"/>
                  <a:gd name="adj2" fmla="val 9024"/>
                </a:avLst>
              </a:prstGeom>
              <a:solidFill>
                <a:schemeClr val="bg1">
                  <a:alpha val="88000"/>
                </a:schemeClr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CH" sz="1200" b="1" dirty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Die Zunahme des Personalaufwandes kann mit der Zunahme des Personalbestands, der Lohnsummenentwicklung (1.00%) sowie der Einmalzulage von 0.7 Mio. Fr. begründet werden.</a:t>
                </a:r>
              </a:p>
            </p:txBody>
          </p:sp>
        </p:grpSp>
      </p:grpSp>
      <p:grpSp>
        <p:nvGrpSpPr>
          <p:cNvPr id="4" name="Gruppieren 3"/>
          <p:cNvGrpSpPr/>
          <p:nvPr/>
        </p:nvGrpSpPr>
        <p:grpSpPr>
          <a:xfrm>
            <a:off x="6348035" y="1767804"/>
            <a:ext cx="5472000" cy="4181477"/>
            <a:chOff x="6348035" y="1767804"/>
            <a:chExt cx="5472000" cy="4181477"/>
          </a:xfrm>
        </p:grpSpPr>
        <p:graphicFrame>
          <p:nvGraphicFramePr>
            <p:cNvPr id="20" name="Diagramm 19"/>
            <p:cNvGraphicFramePr/>
            <p:nvPr>
              <p:extLst>
                <p:ext uri="{D42A27DB-BD31-4B8C-83A1-F6EECF244321}">
                  <p14:modId xmlns:p14="http://schemas.microsoft.com/office/powerpoint/2010/main" val="3734992574"/>
                </p:ext>
              </p:extLst>
            </p:nvPr>
          </p:nvGraphicFramePr>
          <p:xfrm>
            <a:off x="6355665" y="2304517"/>
            <a:ext cx="5464370" cy="36447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3" name="Gruppieren 2"/>
            <p:cNvGrpSpPr/>
            <p:nvPr/>
          </p:nvGrpSpPr>
          <p:grpSpPr>
            <a:xfrm>
              <a:off x="6348035" y="1767804"/>
              <a:ext cx="5472000" cy="2813325"/>
              <a:chOff x="6348035" y="1767804"/>
              <a:chExt cx="5472000" cy="2813325"/>
            </a:xfrm>
          </p:grpSpPr>
          <p:sp>
            <p:nvSpPr>
              <p:cNvPr id="18" name="Text Box 4"/>
              <p:cNvSpPr txBox="1">
                <a:spLocks noChangeArrowheads="1"/>
              </p:cNvSpPr>
              <p:nvPr/>
            </p:nvSpPr>
            <p:spPr bwMode="auto">
              <a:xfrm>
                <a:off x="6348035" y="1767804"/>
                <a:ext cx="5472000" cy="2419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175">
                <a:noFill/>
              </a:ln>
              <a:extLst/>
            </p:spPr>
            <p:txBody>
              <a:bodyPr wrap="square" lIns="36000" tIns="36000" rIns="36000" bIns="36000" anchor="ctr" anchorCtr="0">
                <a:spAutoFit/>
              </a:bodyPr>
              <a:lstStyle>
                <a:defPPr>
                  <a:defRPr lang="de-DE"/>
                </a:defPPr>
                <a:lvl1pPr>
                  <a:spcAft>
                    <a:spcPts val="1200"/>
                  </a:spcAft>
                  <a:defRPr sz="1100" b="1">
                    <a:solidFill>
                      <a:schemeClr val="bg1"/>
                    </a:solidFill>
                    <a:latin typeface="Arial Narrow" panose="020B0606020202030204" pitchFamily="34" charset="0"/>
                  </a:defRPr>
                </a:lvl1pPr>
                <a:lvl2pPr marL="742950" indent="-285750"/>
                <a:lvl3pPr marL="1143000" indent="-228600"/>
                <a:lvl4pPr marL="1600200" indent="-228600"/>
                <a:lvl5pPr marL="2057400" indent="-228600"/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</a:lvl9pPr>
              </a:lstStyle>
              <a:p>
                <a:r>
                  <a:rPr lang="de-CH" altLang="de-DE" dirty="0" smtClean="0"/>
                  <a:t>Entwicklung Vollzeitstellen (ohne Betriebe und Lehrer)</a:t>
                </a:r>
                <a:endParaRPr lang="de-CH" altLang="de-DE" dirty="0"/>
              </a:p>
            </p:txBody>
          </p:sp>
          <p:sp>
            <p:nvSpPr>
              <p:cNvPr id="24" name="Rechteckige Legende 23"/>
              <p:cNvSpPr/>
              <p:nvPr/>
            </p:nvSpPr>
            <p:spPr>
              <a:xfrm>
                <a:off x="7356148" y="4072061"/>
                <a:ext cx="3600400" cy="509068"/>
              </a:xfrm>
              <a:prstGeom prst="wedgeRectCallout">
                <a:avLst>
                  <a:gd name="adj1" fmla="val 49397"/>
                  <a:gd name="adj2" fmla="val -130275"/>
                </a:avLst>
              </a:prstGeom>
              <a:solidFill>
                <a:schemeClr val="bg1">
                  <a:alpha val="88000"/>
                </a:schemeClr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CH" sz="1200" b="1" dirty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Der </a:t>
                </a:r>
                <a:r>
                  <a:rPr lang="de-CH" sz="1200" b="1" dirty="0" smtClean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Personalbestand </a:t>
                </a:r>
                <a:r>
                  <a:rPr lang="de-CH" sz="1200" b="1" dirty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ist </a:t>
                </a:r>
                <a:r>
                  <a:rPr lang="de-CH" sz="1200" b="1" dirty="0" smtClean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um +27.1 FTE gestiegen.</a:t>
                </a:r>
                <a:r>
                  <a:rPr lang="de-CH" sz="1200" b="1" dirty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/>
                </a:r>
                <a:br>
                  <a:rPr lang="de-CH" sz="1200" b="1" dirty="0">
                    <a:solidFill>
                      <a:schemeClr val="tx1"/>
                    </a:solidFill>
                    <a:latin typeface="Arial Narrow" panose="020B0606020202030204" pitchFamily="34" charset="0"/>
                  </a:rPr>
                </a:br>
                <a:r>
                  <a:rPr lang="de-CH" sz="1200" b="1" dirty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Das durchschnittliche Pensum beträgt </a:t>
                </a:r>
                <a:r>
                  <a:rPr lang="de-CH" sz="1200" b="1" dirty="0" smtClean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66%.</a:t>
                </a:r>
                <a:endParaRPr lang="de-CH" sz="1200" b="1" dirty="0">
                  <a:solidFill>
                    <a:schemeClr val="tx1"/>
                  </a:solidFill>
                  <a:latin typeface="Arial Narrow" panose="020B0606020202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093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m 8"/>
          <p:cNvGraphicFramePr/>
          <p:nvPr>
            <p:extLst>
              <p:ext uri="{D42A27DB-BD31-4B8C-83A1-F6EECF244321}">
                <p14:modId xmlns:p14="http://schemas.microsoft.com/office/powerpoint/2010/main" val="1118132238"/>
              </p:ext>
            </p:extLst>
          </p:nvPr>
        </p:nvGraphicFramePr>
        <p:xfrm>
          <a:off x="407362" y="1700808"/>
          <a:ext cx="8136910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feld 20"/>
          <p:cNvSpPr txBox="1"/>
          <p:nvPr/>
        </p:nvSpPr>
        <p:spPr>
          <a:xfrm>
            <a:off x="407368" y="980728"/>
            <a:ext cx="74168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2020: Zweithöchste Steuererträge im langfristigen Vergleich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Gianni Dalla Vecchia</a:t>
            </a:r>
            <a:endParaRPr lang="de-CH" sz="1000" dirty="0"/>
          </a:p>
        </p:txBody>
      </p:sp>
      <p:sp>
        <p:nvSpPr>
          <p:cNvPr id="24" name="Textfeld 23"/>
          <p:cNvSpPr txBox="1"/>
          <p:nvPr/>
        </p:nvSpPr>
        <p:spPr>
          <a:xfrm>
            <a:off x="8328248" y="495860"/>
            <a:ext cx="346024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3.3</a:t>
            </a:r>
            <a:endParaRPr lang="de-CH" sz="1000" dirty="0"/>
          </a:p>
        </p:txBody>
      </p:sp>
      <p:sp>
        <p:nvSpPr>
          <p:cNvPr id="6" name="Abgerundetes Rechteck 5"/>
          <p:cNvSpPr/>
          <p:nvPr/>
        </p:nvSpPr>
        <p:spPr>
          <a:xfrm>
            <a:off x="7716192" y="5625256"/>
            <a:ext cx="108000" cy="108000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>
            <a:noAutofit/>
          </a:bodyPr>
          <a:lstStyle/>
          <a:p>
            <a:pPr algn="ctr">
              <a:spcAft>
                <a:spcPts val="0"/>
              </a:spcAft>
            </a:pPr>
            <a:endParaRPr lang="de-CH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hteckige Legende 11"/>
          <p:cNvSpPr/>
          <p:nvPr/>
        </p:nvSpPr>
        <p:spPr>
          <a:xfrm>
            <a:off x="8616280" y="1772816"/>
            <a:ext cx="3172210" cy="1440160"/>
          </a:xfrm>
          <a:prstGeom prst="wedgeRectCallout">
            <a:avLst>
              <a:gd name="adj1" fmla="val -64946"/>
              <a:gd name="adj2" fmla="val 14839"/>
            </a:avLst>
          </a:prstGeom>
          <a:solidFill>
            <a:schemeClr val="bg1">
              <a:alpha val="89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200"/>
              </a:spcAft>
            </a:pPr>
            <a:r>
              <a:rPr lang="de-CH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Mit 52.1 Mio. Franken wird 2020 bei den Unternehmenssteuern ein Rekordwert erreicht!</a:t>
            </a:r>
            <a:br>
              <a:rPr lang="de-CH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de-CH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(+23.6 Mio. Fr. ggü. Budget) </a:t>
            </a:r>
          </a:p>
          <a:p>
            <a:pPr>
              <a:spcAft>
                <a:spcPts val="200"/>
              </a:spcAft>
            </a:pPr>
            <a:r>
              <a:rPr lang="de-CH" sz="1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Gründe dafür sind:</a:t>
            </a:r>
          </a:p>
          <a:p>
            <a:pPr marL="198438" indent="-198438"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de-CH" sz="1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Gute Geschäftsabschlüsse</a:t>
            </a:r>
          </a:p>
          <a:p>
            <a:pPr marL="198438" indent="-198438"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de-CH" sz="1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Erfolgreiche Unternehmenssteuerreform (STAF)</a:t>
            </a:r>
            <a:endParaRPr lang="de-CH" sz="12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Rechteckige Legende 13"/>
          <p:cNvSpPr/>
          <p:nvPr/>
        </p:nvSpPr>
        <p:spPr>
          <a:xfrm>
            <a:off x="8616280" y="3356992"/>
            <a:ext cx="3172210" cy="2520280"/>
          </a:xfrm>
          <a:prstGeom prst="wedgeRectCallout">
            <a:avLst>
              <a:gd name="adj1" fmla="val -65331"/>
              <a:gd name="adj2" fmla="val -16633"/>
            </a:avLst>
          </a:prstGeom>
          <a:solidFill>
            <a:schemeClr val="bg1">
              <a:alpha val="89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200"/>
              </a:spcAft>
            </a:pPr>
            <a:r>
              <a:rPr lang="de-CH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Die Steuererträge der natürlichen Personen liegen 5.8 Mio. Franken unter Budget.</a:t>
            </a:r>
          </a:p>
          <a:p>
            <a:pPr>
              <a:spcAft>
                <a:spcPts val="200"/>
              </a:spcAft>
            </a:pPr>
            <a:r>
              <a:rPr lang="de-CH" sz="1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Gründe dafür sind:</a:t>
            </a:r>
          </a:p>
          <a:p>
            <a:pPr marL="198438" indent="-198438"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de-CH" sz="1200" dirty="0">
                <a:solidFill>
                  <a:schemeClr val="tx1"/>
                </a:solidFill>
                <a:latin typeface="Arial Narrow" panose="020B0606020202030204" pitchFamily="34" charset="0"/>
              </a:rPr>
              <a:t>Praxisänderung Verpflegungsabzug (-0.8 Mio. Fr.)</a:t>
            </a:r>
          </a:p>
          <a:p>
            <a:pPr marL="198438" indent="-198438"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de-CH" sz="1200" dirty="0">
                <a:solidFill>
                  <a:schemeClr val="tx1"/>
                </a:solidFill>
                <a:latin typeface="Arial Narrow" panose="020B0606020202030204" pitchFamily="34" charset="0"/>
              </a:rPr>
              <a:t>Erhöhung Versicherungsabzug (-0.6 Mio. Fr.)</a:t>
            </a:r>
          </a:p>
          <a:p>
            <a:pPr marL="198438" indent="-198438"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de-CH" sz="1200" dirty="0">
                <a:solidFill>
                  <a:schemeClr val="tx1"/>
                </a:solidFill>
                <a:latin typeface="Arial Narrow" panose="020B0606020202030204" pitchFamily="34" charset="0"/>
              </a:rPr>
              <a:t>Abrechnungen (-0.5 Mio. Fr. ) anstelle budgetierter Zurechnungen (-1.5 Mio. Fr.)</a:t>
            </a:r>
          </a:p>
          <a:p>
            <a:pPr marL="198438" indent="-198438"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de-CH" sz="1200" dirty="0">
                <a:solidFill>
                  <a:schemeClr val="tx1"/>
                </a:solidFill>
                <a:latin typeface="Arial Narrow" panose="020B0606020202030204" pitchFamily="34" charset="0"/>
              </a:rPr>
              <a:t>Höhere Vermögenssteuern (+0.6 Mio. Fr.)</a:t>
            </a:r>
          </a:p>
          <a:p>
            <a:pPr marL="198438" indent="-198438"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de-CH" sz="1200" dirty="0">
                <a:solidFill>
                  <a:schemeClr val="tx1"/>
                </a:solidFill>
                <a:latin typeface="Arial Narrow" panose="020B0606020202030204" pitchFamily="34" charset="0"/>
              </a:rPr>
              <a:t>Tiefere Quellensteuern (-1.9 Mio. Fr.) </a:t>
            </a:r>
          </a:p>
          <a:p>
            <a:pPr marL="198438" indent="-198438"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de-CH" sz="1200" dirty="0">
                <a:solidFill>
                  <a:schemeClr val="tx1"/>
                </a:solidFill>
                <a:latin typeface="Arial Narrow" panose="020B0606020202030204" pitchFamily="34" charset="0"/>
              </a:rPr>
              <a:t>Grenzgängersteuern (+0.1 Mio. Fr.)</a:t>
            </a:r>
          </a:p>
          <a:p>
            <a:pPr marL="198438" indent="-198438"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de-CH" sz="1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Allg</a:t>
            </a:r>
            <a:r>
              <a:rPr lang="de-CH" sz="1200" dirty="0">
                <a:solidFill>
                  <a:schemeClr val="tx1"/>
                </a:solidFill>
                <a:latin typeface="Arial Narrow" panose="020B0606020202030204" pitchFamily="34" charset="0"/>
              </a:rPr>
              <a:t>. Konjunkturberuhigung, mutmasslich teilweise infolge </a:t>
            </a:r>
            <a:r>
              <a:rPr lang="de-CH" sz="1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Corona-Krise</a:t>
            </a:r>
            <a:endParaRPr lang="de-CH" sz="12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1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Diagramm 49"/>
          <p:cNvGraphicFramePr/>
          <p:nvPr>
            <p:extLst>
              <p:ext uri="{D42A27DB-BD31-4B8C-83A1-F6EECF244321}">
                <p14:modId xmlns:p14="http://schemas.microsoft.com/office/powerpoint/2010/main" val="2898007726"/>
              </p:ext>
            </p:extLst>
          </p:nvPr>
        </p:nvGraphicFramePr>
        <p:xfrm>
          <a:off x="407368" y="1999067"/>
          <a:ext cx="7704856" cy="3913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407368" y="980728"/>
            <a:ext cx="1072919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Einlage in Schwankungsreserve für Unternehmenssteuern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0121050" y="697459"/>
            <a:ext cx="1677488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Gianni Dalla Vecchia</a:t>
            </a:r>
            <a:endParaRPr lang="de-CH" sz="1000" dirty="0"/>
          </a:p>
        </p:txBody>
      </p:sp>
      <p:sp>
        <p:nvSpPr>
          <p:cNvPr id="13" name="Textfeld 12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3.4</a:t>
            </a:r>
            <a:endParaRPr lang="de-CH" sz="1000" dirty="0"/>
          </a:p>
        </p:txBody>
      </p:sp>
      <p:grpSp>
        <p:nvGrpSpPr>
          <p:cNvPr id="26" name="Gruppieren 25"/>
          <p:cNvGrpSpPr/>
          <p:nvPr/>
        </p:nvGrpSpPr>
        <p:grpSpPr>
          <a:xfrm>
            <a:off x="2423592" y="5725593"/>
            <a:ext cx="1201419" cy="187369"/>
            <a:chOff x="0" y="1265"/>
            <a:chExt cx="1201853" cy="188093"/>
          </a:xfrm>
        </p:grpSpPr>
        <p:sp>
          <p:nvSpPr>
            <p:cNvPr id="33" name="Rechteck 32"/>
            <p:cNvSpPr/>
            <p:nvPr/>
          </p:nvSpPr>
          <p:spPr>
            <a:xfrm>
              <a:off x="0" y="1265"/>
              <a:ext cx="144038" cy="144442"/>
            </a:xfrm>
            <a:prstGeom prst="rect">
              <a:avLst/>
            </a:prstGeom>
            <a:pattFill prst="ltUpDiag">
              <a:fgClr>
                <a:srgbClr val="006600"/>
              </a:fgClr>
              <a:bgClr>
                <a:srgbClr val="339933"/>
              </a:bgClr>
            </a:patt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CH" dirty="0"/>
            </a:p>
          </p:txBody>
        </p:sp>
        <p:sp>
          <p:nvSpPr>
            <p:cNvPr id="34" name="Textfeld 1164"/>
            <p:cNvSpPr txBox="1"/>
            <p:nvPr/>
          </p:nvSpPr>
          <p:spPr>
            <a:xfrm>
              <a:off x="193741" y="8958"/>
              <a:ext cx="1008112" cy="1804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eaLnBrk="0" fontAlgn="base" hangingPunct="0">
                <a:spcBef>
                  <a:spcPts val="300"/>
                </a:spcBef>
                <a:spcAft>
                  <a:spcPts val="600"/>
                </a:spcAft>
              </a:pPr>
              <a:r>
                <a:rPr lang="de-CH" sz="900" kern="1200" dirty="0">
                  <a:solidFill>
                    <a:srgbClr val="000000"/>
                  </a:solidFill>
                  <a:effectLst/>
                  <a:latin typeface="Arial Narrow" panose="020B0606020202030204" pitchFamily="34" charset="0"/>
                  <a:ea typeface="Times New Roman" panose="02020603050405020304" pitchFamily="18" charset="0"/>
                </a:rPr>
                <a:t>Rechnung Vorjahre</a:t>
              </a:r>
              <a:endParaRPr lang="de-CH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3788842" y="5718671"/>
            <a:ext cx="1201420" cy="194290"/>
            <a:chOff x="1152128" y="0"/>
            <a:chExt cx="1201854" cy="195041"/>
          </a:xfrm>
        </p:grpSpPr>
        <p:sp>
          <p:nvSpPr>
            <p:cNvPr id="31" name="Rechteck 30"/>
            <p:cNvSpPr/>
            <p:nvPr/>
          </p:nvSpPr>
          <p:spPr>
            <a:xfrm>
              <a:off x="1152128" y="0"/>
              <a:ext cx="144038" cy="144442"/>
            </a:xfrm>
            <a:prstGeom prst="rect">
              <a:avLst/>
            </a:prstGeom>
            <a:pattFill prst="diagBrick">
              <a:fgClr>
                <a:srgbClr val="339933"/>
              </a:fgClr>
              <a:bgClr>
                <a:srgbClr val="DDF0C8"/>
              </a:bgClr>
            </a:patt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CH" dirty="0"/>
            </a:p>
          </p:txBody>
        </p:sp>
        <p:sp>
          <p:nvSpPr>
            <p:cNvPr id="32" name="Textfeld 1164"/>
            <p:cNvSpPr txBox="1"/>
            <p:nvPr/>
          </p:nvSpPr>
          <p:spPr>
            <a:xfrm>
              <a:off x="1345870" y="14641"/>
              <a:ext cx="1008112" cy="1804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eaLnBrk="0" fontAlgn="base" hangingPunct="0">
                <a:spcBef>
                  <a:spcPts val="300"/>
                </a:spcBef>
                <a:spcAft>
                  <a:spcPts val="600"/>
                </a:spcAft>
              </a:pPr>
              <a:r>
                <a:rPr lang="de-CH" sz="900" kern="1200" dirty="0">
                  <a:solidFill>
                    <a:srgbClr val="000000"/>
                  </a:solidFill>
                  <a:effectLst/>
                  <a:latin typeface="Arial Narrow" panose="020B0606020202030204" pitchFamily="34" charset="0"/>
                  <a:ea typeface="Times New Roman" panose="02020603050405020304" pitchFamily="18" charset="0"/>
                </a:rPr>
                <a:t>Rechnung </a:t>
              </a:r>
              <a:r>
                <a:rPr lang="de-CH" sz="900" kern="1200" dirty="0" smtClean="0">
                  <a:solidFill>
                    <a:srgbClr val="000000"/>
                  </a:solidFill>
                  <a:effectLst/>
                  <a:latin typeface="Arial Narrow" panose="020B0606020202030204" pitchFamily="34" charset="0"/>
                  <a:ea typeface="Times New Roman" panose="02020603050405020304" pitchFamily="18" charset="0"/>
                </a:rPr>
                <a:t>2020</a:t>
              </a:r>
              <a:endParaRPr lang="de-CH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4938185" y="5711052"/>
            <a:ext cx="1928489" cy="201909"/>
            <a:chOff x="2232248" y="1265"/>
            <a:chExt cx="1928877" cy="202690"/>
          </a:xfrm>
        </p:grpSpPr>
        <p:sp>
          <p:nvSpPr>
            <p:cNvPr id="29" name="Rechteck 28"/>
            <p:cNvSpPr/>
            <p:nvPr/>
          </p:nvSpPr>
          <p:spPr>
            <a:xfrm>
              <a:off x="2232248" y="1265"/>
              <a:ext cx="144024" cy="144000"/>
            </a:xfrm>
            <a:prstGeom prst="rect">
              <a:avLst/>
            </a:prstGeom>
            <a:pattFill prst="zigZag">
              <a:fgClr>
                <a:schemeClr val="bg1">
                  <a:lumMod val="50000"/>
                </a:schemeClr>
              </a:fgClr>
              <a:bgClr>
                <a:schemeClr val="bg1">
                  <a:lumMod val="85000"/>
                </a:schemeClr>
              </a:bgClr>
            </a:patt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CH" dirty="0"/>
            </a:p>
          </p:txBody>
        </p:sp>
        <p:sp>
          <p:nvSpPr>
            <p:cNvPr id="30" name="Textfeld 1164"/>
            <p:cNvSpPr txBox="1"/>
            <p:nvPr/>
          </p:nvSpPr>
          <p:spPr>
            <a:xfrm>
              <a:off x="2432933" y="23555"/>
              <a:ext cx="1728192" cy="1804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eaLnBrk="0" fontAlgn="base" hangingPunct="0">
                <a:spcBef>
                  <a:spcPts val="300"/>
                </a:spcBef>
                <a:spcAft>
                  <a:spcPts val="600"/>
                </a:spcAft>
              </a:pPr>
              <a:r>
                <a:rPr lang="de-CH" sz="900" kern="1200" dirty="0">
                  <a:solidFill>
                    <a:srgbClr val="000000"/>
                  </a:solidFill>
                  <a:effectLst/>
                  <a:latin typeface="Arial Narrow" panose="020B0606020202030204" pitchFamily="34" charset="0"/>
                  <a:ea typeface="Times New Roman" panose="02020603050405020304" pitchFamily="18" charset="0"/>
                </a:rPr>
                <a:t>Budget / Finanzplan</a:t>
              </a:r>
              <a:endParaRPr lang="de-CH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cxnSp>
        <p:nvCxnSpPr>
          <p:cNvPr id="38" name="Gerader Verbinder 37"/>
          <p:cNvCxnSpPr/>
          <p:nvPr/>
        </p:nvCxnSpPr>
        <p:spPr>
          <a:xfrm>
            <a:off x="2352080" y="3645024"/>
            <a:ext cx="3960000" cy="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42"/>
          <p:cNvSpPr txBox="1"/>
          <p:nvPr/>
        </p:nvSpPr>
        <p:spPr>
          <a:xfrm>
            <a:off x="2534989" y="3446760"/>
            <a:ext cx="1350645" cy="23495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eaLnBrk="0" fontAlgn="base" hangingPunct="0">
              <a:spcBef>
                <a:spcPts val="300"/>
              </a:spcBef>
              <a:spcAft>
                <a:spcPts val="600"/>
              </a:spcAft>
            </a:pPr>
            <a:r>
              <a:rPr lang="de-CH" sz="900" b="1" kern="1200" dirty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Referenzniveau 28.5 Mio. Fr.</a:t>
            </a:r>
            <a:endParaRPr lang="de-CH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2" name="Rechteck 41"/>
          <p:cNvSpPr>
            <a:spLocks/>
          </p:cNvSpPr>
          <p:nvPr/>
        </p:nvSpPr>
        <p:spPr>
          <a:xfrm>
            <a:off x="5827513" y="2295013"/>
            <a:ext cx="338400" cy="135001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CH" dirty="0"/>
          </a:p>
        </p:txBody>
      </p:sp>
      <p:pic>
        <p:nvPicPr>
          <p:cNvPr id="46" name="Grafik 45" descr="Bildergebnis für geldtopf ico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88" y="1597933"/>
            <a:ext cx="845820" cy="90614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hteckige Legende 34"/>
          <p:cNvSpPr/>
          <p:nvPr/>
        </p:nvSpPr>
        <p:spPr>
          <a:xfrm>
            <a:off x="8966881" y="1690616"/>
            <a:ext cx="2956186" cy="1594368"/>
          </a:xfrm>
          <a:prstGeom prst="wedgeRectCallout">
            <a:avLst>
              <a:gd name="adj1" fmla="val -86043"/>
              <a:gd name="adj2" fmla="val -37684"/>
            </a:avLst>
          </a:prstGeom>
          <a:solidFill>
            <a:schemeClr val="bg1">
              <a:alpha val="89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400"/>
              </a:spcAft>
            </a:pP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2020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kommt es zu einer weiteren Einlage in die Schwankungsreserve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für Unternehmenssteuern (finanzpolitische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Reserve). </a:t>
            </a:r>
            <a:endParaRPr lang="de-DE" sz="1400" b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spcAft>
                <a:spcPts val="400"/>
              </a:spcAft>
            </a:pPr>
            <a:r>
              <a:rPr lang="de-DE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Neuer Bestand der Schwankungsreserve: 58.9 Mio. Franken.</a:t>
            </a:r>
            <a:endParaRPr lang="de-CH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8" name="Textfeld 2772"/>
          <p:cNvSpPr txBox="1">
            <a:spLocks/>
          </p:cNvSpPr>
          <p:nvPr/>
        </p:nvSpPr>
        <p:spPr>
          <a:xfrm>
            <a:off x="6318020" y="1903013"/>
            <a:ext cx="1527569" cy="320040"/>
          </a:xfrm>
          <a:custGeom>
            <a:avLst/>
            <a:gdLst>
              <a:gd name="connsiteX0" fmla="*/ 0 w 1000125"/>
              <a:gd name="connsiteY0" fmla="*/ 0 h 261620"/>
              <a:gd name="connsiteX1" fmla="*/ 1000125 w 1000125"/>
              <a:gd name="connsiteY1" fmla="*/ 0 h 261620"/>
              <a:gd name="connsiteX2" fmla="*/ 1000125 w 1000125"/>
              <a:gd name="connsiteY2" fmla="*/ 261620 h 261620"/>
              <a:gd name="connsiteX3" fmla="*/ 0 w 1000125"/>
              <a:gd name="connsiteY3" fmla="*/ 261620 h 261620"/>
              <a:gd name="connsiteX4" fmla="*/ 0 w 1000125"/>
              <a:gd name="connsiteY4" fmla="*/ 0 h 261620"/>
              <a:gd name="connsiteX0" fmla="*/ 0 w 1000125"/>
              <a:gd name="connsiteY0" fmla="*/ 0 h 319777"/>
              <a:gd name="connsiteX1" fmla="*/ 1000125 w 1000125"/>
              <a:gd name="connsiteY1" fmla="*/ 0 h 319777"/>
              <a:gd name="connsiteX2" fmla="*/ 1000125 w 1000125"/>
              <a:gd name="connsiteY2" fmla="*/ 261620 h 319777"/>
              <a:gd name="connsiteX3" fmla="*/ 516103 w 1000125"/>
              <a:gd name="connsiteY3" fmla="*/ 319760 h 319777"/>
              <a:gd name="connsiteX4" fmla="*/ 0 w 1000125"/>
              <a:gd name="connsiteY4" fmla="*/ 261620 h 319777"/>
              <a:gd name="connsiteX5" fmla="*/ 0 w 1000125"/>
              <a:gd name="connsiteY5" fmla="*/ 0 h 319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125" h="319777">
                <a:moveTo>
                  <a:pt x="0" y="0"/>
                </a:moveTo>
                <a:lnTo>
                  <a:pt x="1000125" y="0"/>
                </a:lnTo>
                <a:lnTo>
                  <a:pt x="1000125" y="261620"/>
                </a:lnTo>
                <a:cubicBezTo>
                  <a:pt x="840654" y="260431"/>
                  <a:pt x="675574" y="320949"/>
                  <a:pt x="516103" y="319760"/>
                </a:cubicBezTo>
                <a:lnTo>
                  <a:pt x="0" y="261620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0215" algn="ctr">
              <a:spcBef>
                <a:spcPts val="300"/>
              </a:spcBef>
              <a:spcAft>
                <a:spcPts val="0"/>
              </a:spcAft>
            </a:pPr>
            <a:r>
              <a:rPr lang="de-CH" sz="800" b="1" dirty="0" smtClean="0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Schwankungsreserve für Unternehmenssteuern</a:t>
            </a:r>
            <a:r>
              <a:rPr lang="de-CH" sz="800" b="1" dirty="0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CH" sz="800" b="1" dirty="0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CH" sz="800" b="1" dirty="0" smtClean="0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58.9 </a:t>
            </a:r>
            <a:r>
              <a:rPr lang="de-CH" sz="800" b="1" dirty="0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Mio. Fr.</a:t>
            </a:r>
            <a:endParaRPr lang="de-CH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Gerade Verbindung mit Pfeil 50"/>
          <p:cNvCxnSpPr/>
          <p:nvPr/>
        </p:nvCxnSpPr>
        <p:spPr>
          <a:xfrm flipV="1">
            <a:off x="6165913" y="2309590"/>
            <a:ext cx="854657" cy="67760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feld 42"/>
          <p:cNvSpPr txBox="1"/>
          <p:nvPr/>
        </p:nvSpPr>
        <p:spPr>
          <a:xfrm>
            <a:off x="6129373" y="2553086"/>
            <a:ext cx="927735" cy="353060"/>
          </a:xfrm>
          <a:prstGeom prst="rect">
            <a:avLst/>
          </a:prstGeom>
          <a:noFill/>
          <a:ln w="6350">
            <a:noFill/>
          </a:ln>
          <a:effectLst>
            <a:glow rad="139700">
              <a:schemeClr val="bg1"/>
            </a:glow>
          </a:effec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lnSpc>
                <a:spcPct val="90000"/>
              </a:lnSpc>
              <a:spcAft>
                <a:spcPts val="0"/>
              </a:spcAft>
            </a:pPr>
            <a:r>
              <a:rPr lang="de-CH" sz="900" b="1" kern="1200" dirty="0" smtClean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Einlage 2020:</a:t>
            </a:r>
            <a:r>
              <a:rPr lang="de-CH" sz="900" b="1" kern="1200" dirty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/>
            </a:r>
            <a:br>
              <a:rPr lang="de-CH" sz="900" b="1" kern="1200" dirty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</a:br>
            <a:r>
              <a:rPr lang="de-CH" sz="900" b="1" kern="1200" dirty="0" smtClean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23.6 </a:t>
            </a:r>
            <a:r>
              <a:rPr lang="de-CH" sz="900" b="1" kern="1200" dirty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Mio. Fr.</a:t>
            </a:r>
            <a:endParaRPr lang="de-CH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23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Diagramm 29"/>
          <p:cNvGraphicFramePr/>
          <p:nvPr>
            <p:extLst>
              <p:ext uri="{D42A27DB-BD31-4B8C-83A1-F6EECF244321}">
                <p14:modId xmlns:p14="http://schemas.microsoft.com/office/powerpoint/2010/main" val="2103136848"/>
              </p:ext>
            </p:extLst>
          </p:nvPr>
        </p:nvGraphicFramePr>
        <p:xfrm>
          <a:off x="407368" y="2267747"/>
          <a:ext cx="5252012" cy="2448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9" name="Diagramm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1682991"/>
              </p:ext>
            </p:extLst>
          </p:nvPr>
        </p:nvGraphicFramePr>
        <p:xfrm>
          <a:off x="6240016" y="2343590"/>
          <a:ext cx="3493770" cy="3055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feld 20"/>
          <p:cNvSpPr txBox="1"/>
          <p:nvPr/>
        </p:nvSpPr>
        <p:spPr>
          <a:xfrm>
            <a:off x="407368" y="980728"/>
            <a:ext cx="105131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Investitionen auch wegen Darlehenszahlungen unter Planwert, Umsetzungsquote 71%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Daniel Preisig</a:t>
            </a:r>
            <a:endParaRPr lang="de-CH" sz="1000" dirty="0"/>
          </a:p>
        </p:txBody>
      </p:sp>
      <p:sp>
        <p:nvSpPr>
          <p:cNvPr id="24" name="Textfeld 23"/>
          <p:cNvSpPr txBox="1"/>
          <p:nvPr/>
        </p:nvSpPr>
        <p:spPr>
          <a:xfrm>
            <a:off x="8256240" y="495860"/>
            <a:ext cx="3532250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2.2.1</a:t>
            </a:r>
            <a:endParaRPr lang="de-CH" sz="1000" dirty="0"/>
          </a:p>
        </p:txBody>
      </p:sp>
      <p:sp>
        <p:nvSpPr>
          <p:cNvPr id="45" name="Rechteckige Legende 44"/>
          <p:cNvSpPr/>
          <p:nvPr/>
        </p:nvSpPr>
        <p:spPr>
          <a:xfrm>
            <a:off x="335361" y="5301208"/>
            <a:ext cx="1944216" cy="1440159"/>
          </a:xfrm>
          <a:prstGeom prst="wedgeRectCallout">
            <a:avLst>
              <a:gd name="adj1" fmla="val 19992"/>
              <a:gd name="adj2" fmla="val -68828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108000" rIns="72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  <a:spcAft>
                <a:spcPts val="200"/>
              </a:spcAft>
            </a:pPr>
            <a:r>
              <a:rPr lang="de-CH" sz="1100" i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enthaltend:</a:t>
            </a:r>
          </a:p>
          <a:p>
            <a:pPr marL="171450" indent="-171450"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de-CH" sz="11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Aufwertung Rheinuferstrasse inkl. Kragplatte: </a:t>
            </a:r>
            <a:r>
              <a:rPr lang="de-CH" sz="11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3.9 </a:t>
            </a:r>
            <a:r>
              <a:rPr lang="de-CH" sz="11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Mio. Fr</a:t>
            </a:r>
            <a:r>
              <a:rPr lang="de-CH" sz="11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1450" indent="-171450"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de-DE" sz="11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KSS Komplettersatz Innen- und </a:t>
            </a:r>
            <a:r>
              <a:rPr lang="de-DE" sz="11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Ausseneisfeld</a:t>
            </a:r>
            <a:r>
              <a:rPr lang="de-DE" sz="11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1.8 Mio. </a:t>
            </a:r>
            <a:r>
              <a:rPr lang="de-CH" sz="11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Fr.</a:t>
            </a:r>
          </a:p>
          <a:p>
            <a:pPr marL="171450" indent="-171450"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de-CH" sz="11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Gennersbrunnerstrasse:</a:t>
            </a:r>
            <a:br>
              <a:rPr lang="de-CH" sz="11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CH" sz="11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1.8 </a:t>
            </a:r>
            <a:r>
              <a:rPr lang="de-CH" sz="11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Mio. Franken</a:t>
            </a:r>
          </a:p>
          <a:p>
            <a:pPr marL="171450" indent="-171450"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endParaRPr lang="de-CH" sz="1100" dirty="0" smtClean="0">
              <a:solidFill>
                <a:srgbClr val="000000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hteckige Legende 43"/>
          <p:cNvSpPr/>
          <p:nvPr/>
        </p:nvSpPr>
        <p:spPr>
          <a:xfrm>
            <a:off x="2383770" y="5301209"/>
            <a:ext cx="1250684" cy="912101"/>
          </a:xfrm>
          <a:prstGeom prst="wedgeRectCallout">
            <a:avLst>
              <a:gd name="adj1" fmla="val -12268"/>
              <a:gd name="adj2" fmla="val -75950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108000" rIns="72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  <a:spcAft>
                <a:spcPts val="200"/>
              </a:spcAft>
            </a:pPr>
            <a:r>
              <a:rPr lang="de-CH" sz="1100" i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enthaltend</a:t>
            </a:r>
            <a:r>
              <a:rPr lang="de-CH" sz="1100" i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71450" indent="-171450">
              <a:spcBef>
                <a:spcPts val="3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de-CH" sz="11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Darlehen </a:t>
            </a:r>
            <a:r>
              <a:rPr lang="de-CH" sz="11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de-CH" sz="11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Verkehrsbetriebe: 16.8 </a:t>
            </a:r>
            <a:r>
              <a:rPr lang="de-CH" sz="11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Mio. Fr.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407369" y="1772816"/>
            <a:ext cx="5270798" cy="3264413"/>
            <a:chOff x="407369" y="1890876"/>
            <a:chExt cx="5270798" cy="3264413"/>
          </a:xfrm>
        </p:grpSpPr>
        <p:sp>
          <p:nvSpPr>
            <p:cNvPr id="5" name="Textfeld 4"/>
            <p:cNvSpPr txBox="1"/>
            <p:nvPr/>
          </p:nvSpPr>
          <p:spPr>
            <a:xfrm>
              <a:off x="1155879" y="4832124"/>
              <a:ext cx="1123697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CH" sz="1050" b="1" dirty="0" smtClean="0">
                  <a:latin typeface="Arial Narrow" panose="020B0606020202030204" pitchFamily="34" charset="0"/>
                </a:rPr>
                <a:t>Verwaltungs-</a:t>
              </a:r>
              <a:br>
                <a:rPr lang="de-CH" sz="1050" b="1" dirty="0" smtClean="0">
                  <a:latin typeface="Arial Narrow" panose="020B0606020202030204" pitchFamily="34" charset="0"/>
                </a:rPr>
              </a:br>
              <a:r>
                <a:rPr lang="de-CH" sz="1050" b="1" dirty="0" smtClean="0">
                  <a:latin typeface="Arial Narrow" panose="020B0606020202030204" pitchFamily="34" charset="0"/>
                </a:rPr>
                <a:t>vermögen</a:t>
              </a:r>
              <a:endParaRPr lang="de-CH" sz="1050" b="1" dirty="0">
                <a:latin typeface="Arial Narrow" panose="020B0606020202030204" pitchFamily="34" charset="0"/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2323153" y="4822792"/>
              <a:ext cx="1123697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CH" sz="1050" b="1" dirty="0" smtClean="0">
                  <a:latin typeface="Arial Narrow" panose="020B0606020202030204" pitchFamily="34" charset="0"/>
                </a:rPr>
                <a:t>Darlehensvergaben (netto)</a:t>
              </a:r>
              <a:endParaRPr lang="de-CH" sz="1050" b="1" dirty="0">
                <a:latin typeface="Arial Narrow" panose="020B0606020202030204" pitchFamily="34" charset="0"/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3452936" y="4832124"/>
              <a:ext cx="1123697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CH" sz="1050" b="1" dirty="0" smtClean="0">
                  <a:latin typeface="Arial Narrow" panose="020B0606020202030204" pitchFamily="34" charset="0"/>
                </a:rPr>
                <a:t>Finanz-</a:t>
              </a:r>
              <a:br>
                <a:rPr lang="de-CH" sz="1050" b="1" dirty="0" smtClean="0">
                  <a:latin typeface="Arial Narrow" panose="020B0606020202030204" pitchFamily="34" charset="0"/>
                </a:rPr>
              </a:br>
              <a:r>
                <a:rPr lang="de-CH" sz="1050" b="1" dirty="0" smtClean="0">
                  <a:latin typeface="Arial Narrow" panose="020B0606020202030204" pitchFamily="34" charset="0"/>
                </a:rPr>
                <a:t>vermögen</a:t>
              </a:r>
              <a:endParaRPr lang="de-CH" sz="1050" b="1" dirty="0">
                <a:latin typeface="Arial Narrow" panose="020B0606020202030204" pitchFamily="34" charset="0"/>
              </a:endParaRP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554470" y="4822792"/>
              <a:ext cx="1123697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CH" sz="1050" b="1" dirty="0" smtClean="0">
                  <a:latin typeface="Arial Narrow" panose="020B0606020202030204" pitchFamily="34" charset="0"/>
                </a:rPr>
                <a:t>Total Netto-investitionen 2020</a:t>
              </a:r>
              <a:endParaRPr lang="de-CH" sz="1050" b="1" dirty="0">
                <a:latin typeface="Arial Narrow" panose="020B0606020202030204" pitchFamily="34" charset="0"/>
              </a:endParaRPr>
            </a:p>
          </p:txBody>
        </p:sp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407369" y="1890876"/>
              <a:ext cx="5256584" cy="2419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175">
              <a:noFill/>
            </a:ln>
            <a:extLst/>
          </p:spPr>
          <p:txBody>
            <a:bodyPr wrap="square" lIns="36000" tIns="36000" rIns="36000" bIns="36000" anchor="ctr" anchorCtr="0">
              <a:spAutoFit/>
            </a:bodyPr>
            <a:lstStyle>
              <a:defPPr>
                <a:defRPr lang="de-DE"/>
              </a:defPPr>
              <a:lvl1pPr>
                <a:spcAft>
                  <a:spcPts val="1200"/>
                </a:spcAft>
                <a:defRPr sz="1100" b="1">
                  <a:solidFill>
                    <a:schemeClr val="bg1"/>
                  </a:solidFill>
                  <a:latin typeface="Arial Narrow" panose="020B060602020203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de-CH" altLang="de-DE" dirty="0" smtClean="0"/>
                <a:t>Nettoinvestitionen</a:t>
              </a:r>
              <a:endParaRPr lang="de-CH" altLang="de-DE" dirty="0"/>
            </a:p>
          </p:txBody>
        </p:sp>
      </p:grpSp>
      <p:sp>
        <p:nvSpPr>
          <p:cNvPr id="25" name="Rechteckige Legende 24"/>
          <p:cNvSpPr/>
          <p:nvPr/>
        </p:nvSpPr>
        <p:spPr>
          <a:xfrm>
            <a:off x="3738648" y="5301208"/>
            <a:ext cx="1768378" cy="912101"/>
          </a:xfrm>
          <a:prstGeom prst="wedgeRectCallout">
            <a:avLst>
              <a:gd name="adj1" fmla="val 25197"/>
              <a:gd name="adj2" fmla="val -71772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108000" rIns="72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  <a:spcAft>
                <a:spcPts val="200"/>
              </a:spcAft>
            </a:pPr>
            <a:r>
              <a:rPr lang="de-CH" sz="1100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ausgewiesenen Nettoinvestitionen </a:t>
            </a:r>
            <a:r>
              <a:rPr lang="de-CH" sz="11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liegen 14.6 Mio. Franken unter dem Planwert (44.2 Mio. Fr.)</a:t>
            </a:r>
            <a:endParaRPr lang="de-CH" sz="1100" b="1" dirty="0">
              <a:solidFill>
                <a:srgbClr val="00000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6240016" y="1772816"/>
            <a:ext cx="5558522" cy="2419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noFill/>
          </a:ln>
          <a:extLst/>
        </p:spPr>
        <p:txBody>
          <a:bodyPr wrap="square" lIns="36000" tIns="36000" rIns="36000" bIns="36000" anchor="ctr" anchorCtr="0">
            <a:spAutoFit/>
          </a:bodyPr>
          <a:lstStyle>
            <a:defPPr>
              <a:defRPr lang="de-DE"/>
            </a:defPPr>
            <a:lvl1pPr>
              <a:spcAft>
                <a:spcPts val="1200"/>
              </a:spcAft>
              <a:defRPr sz="11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de-CH" altLang="de-DE" dirty="0" smtClean="0"/>
              <a:t>Bauliche Umsetzungsquote im Vorjahresvergleich</a:t>
            </a:r>
            <a:endParaRPr lang="de-CH" altLang="de-DE" dirty="0"/>
          </a:p>
        </p:txBody>
      </p:sp>
      <p:sp>
        <p:nvSpPr>
          <p:cNvPr id="27" name="Rechteckige Legende 26"/>
          <p:cNvSpPr/>
          <p:nvPr/>
        </p:nvSpPr>
        <p:spPr>
          <a:xfrm>
            <a:off x="9984432" y="3356992"/>
            <a:ext cx="1768378" cy="1826156"/>
          </a:xfrm>
          <a:prstGeom prst="wedgeRectCallout">
            <a:avLst>
              <a:gd name="adj1" fmla="val -75830"/>
              <a:gd name="adj2" fmla="val -8625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108000" rIns="72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de-CH" sz="11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bauliche Umsetzungs-quote bleibt trotz Corona-Krise mit 71% weiterhin hoch.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de-CH" sz="11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 Stadtrat investiert zur fristgerechten und kosten-treuen Umsetzung der Projekte ins Projektmana-gement.</a:t>
            </a:r>
            <a:endParaRPr lang="de-CH" sz="1100" b="1" dirty="0">
              <a:solidFill>
                <a:srgbClr val="00000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Gerade Verbindung mit Pfeil 2"/>
          <p:cNvCxnSpPr/>
          <p:nvPr/>
        </p:nvCxnSpPr>
        <p:spPr>
          <a:xfrm flipV="1">
            <a:off x="7176120" y="2780928"/>
            <a:ext cx="2304256" cy="8640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35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Diagramm 26"/>
          <p:cNvGraphicFramePr/>
          <p:nvPr>
            <p:extLst>
              <p:ext uri="{D42A27DB-BD31-4B8C-83A1-F6EECF244321}">
                <p14:modId xmlns:p14="http://schemas.microsoft.com/office/powerpoint/2010/main" val="3390769923"/>
              </p:ext>
            </p:extLst>
          </p:nvPr>
        </p:nvGraphicFramePr>
        <p:xfrm>
          <a:off x="407367" y="2187765"/>
          <a:ext cx="4518801" cy="4409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feld 20"/>
          <p:cNvSpPr txBox="1"/>
          <p:nvPr/>
        </p:nvSpPr>
        <p:spPr>
          <a:xfrm>
            <a:off x="407368" y="980728"/>
            <a:ext cx="820891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Grossprojekte erhöhen den Verpflichtungskreditbestand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Daniel Preisig</a:t>
            </a:r>
            <a:endParaRPr lang="de-CH" sz="1000" dirty="0"/>
          </a:p>
        </p:txBody>
      </p:sp>
      <p:sp>
        <p:nvSpPr>
          <p:cNvPr id="24" name="Textfeld 23"/>
          <p:cNvSpPr txBox="1"/>
          <p:nvPr/>
        </p:nvSpPr>
        <p:spPr>
          <a:xfrm>
            <a:off x="8256240" y="495860"/>
            <a:ext cx="3532250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2.2.2.1</a:t>
            </a:r>
            <a:endParaRPr lang="de-CH" sz="1000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1425148" y="2209924"/>
            <a:ext cx="6135028" cy="4459436"/>
            <a:chOff x="1425148" y="1916832"/>
            <a:chExt cx="6135028" cy="4459436"/>
          </a:xfrm>
        </p:grpSpPr>
        <p:grpSp>
          <p:nvGrpSpPr>
            <p:cNvPr id="10" name="Gruppieren 9"/>
            <p:cNvGrpSpPr/>
            <p:nvPr/>
          </p:nvGrpSpPr>
          <p:grpSpPr>
            <a:xfrm>
              <a:off x="1425148" y="1983780"/>
              <a:ext cx="1909842" cy="4392488"/>
              <a:chOff x="1425148" y="1756708"/>
              <a:chExt cx="1909842" cy="4392488"/>
            </a:xfrm>
          </p:grpSpPr>
          <p:grpSp>
            <p:nvGrpSpPr>
              <p:cNvPr id="9" name="Gruppieren 8"/>
              <p:cNvGrpSpPr/>
              <p:nvPr/>
            </p:nvGrpSpPr>
            <p:grpSpPr>
              <a:xfrm>
                <a:off x="1425148" y="6027276"/>
                <a:ext cx="998444" cy="121920"/>
                <a:chOff x="1425148" y="6027276"/>
                <a:chExt cx="998444" cy="121920"/>
              </a:xfrm>
            </p:grpSpPr>
            <p:sp>
              <p:nvSpPr>
                <p:cNvPr id="34" name="Textfeld 1173"/>
                <p:cNvSpPr txBox="1"/>
                <p:nvPr/>
              </p:nvSpPr>
              <p:spPr>
                <a:xfrm>
                  <a:off x="1620952" y="6027276"/>
                  <a:ext cx="802640" cy="121920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Bef>
                      <a:spcPts val="300"/>
                    </a:spcBef>
                    <a:spcAft>
                      <a:spcPts val="0"/>
                    </a:spcAft>
                  </a:pPr>
                  <a:r>
                    <a:rPr lang="de-CH" sz="900" dirty="0">
                      <a:effectLst/>
                      <a:latin typeface="Arial Narrow" panose="020B0606020202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Total</a:t>
                  </a:r>
                  <a:endParaRPr lang="de-CH" sz="9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Abgerundetes Rechteck 35"/>
                <p:cNvSpPr>
                  <a:spLocks/>
                </p:cNvSpPr>
                <p:nvPr/>
              </p:nvSpPr>
              <p:spPr>
                <a:xfrm>
                  <a:off x="1425148" y="6067916"/>
                  <a:ext cx="147320" cy="8128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de-CH" sz="10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  <a:endParaRPr lang="de-CH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1" name="Abgerundetes Rechteck 40"/>
              <p:cNvSpPr/>
              <p:nvPr/>
            </p:nvSpPr>
            <p:spPr bwMode="auto">
              <a:xfrm>
                <a:off x="2783632" y="1756708"/>
                <a:ext cx="551358" cy="203823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0" rIns="91440" bIns="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50" b="1" dirty="0" smtClean="0">
                    <a:latin typeface="Arial Narrow" panose="020B0606020202030204" pitchFamily="34" charset="0"/>
                  </a:rPr>
                  <a:t>106.8</a:t>
                </a:r>
                <a:endParaRPr lang="de-DE" sz="105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42" name="Abgerundetes Rechteck 41"/>
              <p:cNvSpPr/>
              <p:nvPr/>
            </p:nvSpPr>
            <p:spPr bwMode="auto">
              <a:xfrm>
                <a:off x="1559496" y="1840917"/>
                <a:ext cx="551358" cy="203823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0" rIns="91440" bIns="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50" b="1" dirty="0" smtClean="0">
                    <a:latin typeface="Arial Narrow" panose="020B0606020202030204" pitchFamily="34" charset="0"/>
                  </a:rPr>
                  <a:t>102.0</a:t>
                </a:r>
                <a:endParaRPr lang="de-DE" sz="1050" b="1" dirty="0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9" name="Rechteckige Legende 18"/>
            <p:cNvSpPr/>
            <p:nvPr/>
          </p:nvSpPr>
          <p:spPr>
            <a:xfrm>
              <a:off x="5231904" y="1916832"/>
              <a:ext cx="2326640" cy="784225"/>
            </a:xfrm>
            <a:prstGeom prst="wedgeRectCallout">
              <a:avLst>
                <a:gd name="adj1" fmla="val -81642"/>
                <a:gd name="adj2" fmla="val 34632"/>
              </a:avLst>
            </a:prstGeom>
            <a:solidFill>
              <a:schemeClr val="bg1">
                <a:alpha val="66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170305" algn="l">
                <a:spcBef>
                  <a:spcPts val="300"/>
                </a:spcBef>
                <a:spcAft>
                  <a:spcPts val="0"/>
                </a:spcAft>
              </a:pPr>
              <a:r>
                <a:rPr lang="de-CH" sz="1100" dirty="0" smtClean="0">
                  <a:solidFill>
                    <a:srgbClr val="00000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Kammgarn West</a:t>
              </a:r>
              <a:endParaRPr lang="de-CH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Abgerundetes Rechteck 45"/>
            <p:cNvSpPr/>
            <p:nvPr/>
          </p:nvSpPr>
          <p:spPr bwMode="auto">
            <a:xfrm>
              <a:off x="4007768" y="1983780"/>
              <a:ext cx="551358" cy="203823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0" rIns="91440" bIns="0" numCol="1" anchor="ctr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50" b="1" dirty="0" smtClean="0">
                  <a:latin typeface="Arial Narrow" panose="020B0606020202030204" pitchFamily="34" charset="0"/>
                </a:rPr>
                <a:t>106.8</a:t>
              </a:r>
              <a:endParaRPr lang="de-DE" sz="1050" b="1" dirty="0">
                <a:latin typeface="Arial Narrow" panose="020B0606020202030204" pitchFamily="34" charset="0"/>
              </a:endParaRPr>
            </a:p>
          </p:txBody>
        </p:sp>
        <p:sp>
          <p:nvSpPr>
            <p:cNvPr id="47" name="Rechteckige Legende 46"/>
            <p:cNvSpPr/>
            <p:nvPr/>
          </p:nvSpPr>
          <p:spPr>
            <a:xfrm>
              <a:off x="5233536" y="4509120"/>
              <a:ext cx="2326640" cy="784225"/>
            </a:xfrm>
            <a:prstGeom prst="wedgeRectCallout">
              <a:avLst>
                <a:gd name="adj1" fmla="val -84950"/>
                <a:gd name="adj2" fmla="val -171760"/>
              </a:avLst>
            </a:prstGeom>
            <a:solidFill>
              <a:schemeClr val="bg1">
                <a:alpha val="66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170305" algn="l">
                <a:spcBef>
                  <a:spcPts val="300"/>
                </a:spcBef>
                <a:spcAft>
                  <a:spcPts val="0"/>
                </a:spcAft>
              </a:pPr>
              <a:r>
                <a:rPr lang="de-CH" sz="1100" dirty="0" smtClean="0">
                  <a:solidFill>
                    <a:srgbClr val="000000"/>
                  </a:solidFill>
                  <a:effectLst/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Sportanlage Schweizersbild</a:t>
              </a:r>
              <a:endParaRPr lang="de-CH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hteckige Legende 25"/>
            <p:cNvSpPr/>
            <p:nvPr/>
          </p:nvSpPr>
          <p:spPr>
            <a:xfrm>
              <a:off x="5231904" y="3645024"/>
              <a:ext cx="2326640" cy="784225"/>
            </a:xfrm>
            <a:prstGeom prst="wedgeRectCallout">
              <a:avLst>
                <a:gd name="adj1" fmla="val -83935"/>
                <a:gd name="adj2" fmla="val -79680"/>
              </a:avLst>
            </a:prstGeom>
            <a:solidFill>
              <a:schemeClr val="bg1">
                <a:alpha val="66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170305" algn="l">
                <a:spcBef>
                  <a:spcPts val="300"/>
                </a:spcBef>
                <a:spcAft>
                  <a:spcPts val="0"/>
                </a:spcAft>
              </a:pPr>
              <a:r>
                <a:rPr lang="de-CH" sz="1100" dirty="0" smtClean="0">
                  <a:solidFill>
                    <a:srgbClr val="000000"/>
                  </a:solidFill>
                  <a:effectLst/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Schulhaus Kreuzgut, Erweiterung</a:t>
              </a:r>
              <a:endParaRPr lang="de-CH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hteckige Legende 30"/>
            <p:cNvSpPr/>
            <p:nvPr/>
          </p:nvSpPr>
          <p:spPr>
            <a:xfrm>
              <a:off x="5231904" y="2780928"/>
              <a:ext cx="2326640" cy="784225"/>
            </a:xfrm>
            <a:prstGeom prst="wedgeRectCallout">
              <a:avLst>
                <a:gd name="adj1" fmla="val -81307"/>
                <a:gd name="adj2" fmla="val -12136"/>
              </a:avLst>
            </a:prstGeom>
            <a:solidFill>
              <a:schemeClr val="bg1">
                <a:alpha val="66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170305" algn="l">
                <a:spcBef>
                  <a:spcPts val="300"/>
                </a:spcBef>
                <a:spcAft>
                  <a:spcPts val="0"/>
                </a:spcAft>
              </a:pPr>
              <a:r>
                <a:rPr lang="de-CH" sz="1100" dirty="0" smtClean="0">
                  <a:solidFill>
                    <a:srgbClr val="000000"/>
                  </a:solidFill>
                  <a:effectLst/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Stadthausgeviert</a:t>
              </a:r>
              <a:endParaRPr lang="de-CH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407368" y="1772816"/>
            <a:ext cx="7200800" cy="2419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noFill/>
          </a:ln>
          <a:extLst/>
        </p:spPr>
        <p:txBody>
          <a:bodyPr wrap="square" lIns="36000" tIns="36000" rIns="36000" bIns="36000" anchor="ctr" anchorCtr="0">
            <a:spAutoFit/>
          </a:bodyPr>
          <a:lstStyle>
            <a:defPPr>
              <a:defRPr lang="de-DE"/>
            </a:defPPr>
            <a:lvl1pPr>
              <a:spcAft>
                <a:spcPts val="1200"/>
              </a:spcAft>
              <a:defRPr sz="11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de-CH" altLang="de-DE" dirty="0" smtClean="0"/>
              <a:t>Verpflichtungskredite</a:t>
            </a:r>
            <a:endParaRPr lang="de-CH" altLang="de-DE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8040217" y="1772816"/>
            <a:ext cx="3748274" cy="3744416"/>
            <a:chOff x="8950042" y="1700808"/>
            <a:chExt cx="2857513" cy="2664297"/>
          </a:xfrm>
        </p:grpSpPr>
        <p:sp>
          <p:nvSpPr>
            <p:cNvPr id="51" name="Text Box 4"/>
            <p:cNvSpPr txBox="1">
              <a:spLocks noChangeArrowheads="1"/>
            </p:cNvSpPr>
            <p:nvPr/>
          </p:nvSpPr>
          <p:spPr bwMode="auto">
            <a:xfrm>
              <a:off x="8950043" y="1700808"/>
              <a:ext cx="2857512" cy="17162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175">
              <a:noFill/>
            </a:ln>
            <a:extLst/>
          </p:spPr>
          <p:txBody>
            <a:bodyPr wrap="square" lIns="36000" tIns="36000" rIns="36000" bIns="36000" anchor="ctr" anchorCtr="0">
              <a:spAutoFit/>
            </a:bodyPr>
            <a:lstStyle>
              <a:defPPr>
                <a:defRPr lang="de-DE"/>
              </a:defPPr>
              <a:lvl1pPr>
                <a:spcAft>
                  <a:spcPts val="1200"/>
                </a:spcAft>
                <a:defRPr sz="1100" b="1">
                  <a:solidFill>
                    <a:schemeClr val="bg1"/>
                  </a:solidFill>
                  <a:latin typeface="Arial Narrow" panose="020B060602020203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de-CH" altLang="de-DE" dirty="0" smtClean="0"/>
                <a:t> Fazit</a:t>
              </a:r>
              <a:endParaRPr lang="de-CH" altLang="de-DE" dirty="0"/>
            </a:p>
          </p:txBody>
        </p:sp>
        <p:sp>
          <p:nvSpPr>
            <p:cNvPr id="52" name="Text Box 4"/>
            <p:cNvSpPr txBox="1">
              <a:spLocks noChangeArrowheads="1"/>
            </p:cNvSpPr>
            <p:nvPr/>
          </p:nvSpPr>
          <p:spPr bwMode="auto">
            <a:xfrm>
              <a:off x="9078484" y="1996060"/>
              <a:ext cx="2495992" cy="1779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tabLst>
                  <a:tab pos="1612900" algn="l"/>
                </a:tabLst>
              </a:pPr>
              <a:r>
                <a:rPr lang="de-CH" altLang="de-DE" sz="12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Der </a:t>
              </a:r>
              <a:r>
                <a:rPr lang="de-CH" altLang="de-DE" sz="12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Verpflichtungskreditbestand sinkt gegenüber dem Vorjahr um </a:t>
              </a:r>
              <a:r>
                <a:rPr lang="de-CH" altLang="de-DE" sz="12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28.9</a:t>
              </a:r>
              <a:r>
                <a:rPr lang="de-CH" altLang="de-DE" sz="12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de-CH" altLang="de-DE" sz="12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Mio. Franken.</a:t>
              </a:r>
              <a:br>
                <a:rPr lang="de-CH" altLang="de-DE" sz="12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</a:br>
              <a:r>
                <a:rPr lang="de-CH" altLang="de-DE" sz="12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/>
              </a:r>
              <a:br>
                <a:rPr lang="de-CH" altLang="de-DE" sz="12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</a:br>
              <a:r>
                <a:rPr lang="de-CH" altLang="de-DE" sz="12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Dabei gilt es zu berücksichtigen, dass darin Nettodarlehensrückzahlungen in der Höhe von </a:t>
              </a:r>
              <a:br>
                <a:rPr lang="de-CH" altLang="de-DE" sz="12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</a:br>
              <a:r>
                <a:rPr lang="de-CH" altLang="de-DE" sz="12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32.7 Mio. Franken enthalten sind.</a:t>
              </a:r>
              <a:br>
                <a:rPr lang="de-CH" altLang="de-DE" sz="12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</a:br>
              <a:r>
                <a:rPr lang="de-CH" altLang="de-DE" sz="12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/>
              </a:r>
              <a:br>
                <a:rPr lang="de-CH" altLang="de-DE" sz="12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</a:br>
              <a:r>
                <a:rPr lang="de-CH" altLang="de-DE" sz="12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Ohne Darlehen läge der Bestand bei rund </a:t>
              </a:r>
              <a:r>
                <a:rPr lang="de-CH" altLang="de-DE" sz="12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107 </a:t>
              </a:r>
              <a:r>
                <a:rPr lang="de-CH" altLang="de-DE" sz="12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Mio. Franken, was auf die laufenden Grossprojekte zurückzuführen ist.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tabLst>
                  <a:tab pos="1612900" algn="l"/>
                </a:tabLst>
              </a:pPr>
              <a:endParaRPr lang="de-CH" altLang="de-DE" sz="12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tabLst>
                  <a:tab pos="1612900" algn="l"/>
                </a:tabLst>
              </a:pPr>
              <a:r>
                <a:rPr lang="de-CH" altLang="de-DE" sz="12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sym typeface="Wingdings" panose="05000000000000000000" pitchFamily="2" charset="2"/>
                </a:rPr>
                <a:t> </a:t>
              </a:r>
              <a:r>
                <a:rPr lang="de-CH" altLang="de-DE" sz="12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Die </a:t>
              </a:r>
              <a:r>
                <a:rPr lang="de-CH" altLang="de-DE" sz="12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Stadt ist </a:t>
              </a:r>
              <a:r>
                <a:rPr lang="de-CH" altLang="de-DE" sz="12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und bleibt auf </a:t>
              </a:r>
              <a:r>
                <a:rPr lang="de-CH" altLang="de-DE" sz="12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Investitionskurs!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tabLst>
                  <a:tab pos="1612900" algn="l"/>
                </a:tabLst>
              </a:pPr>
              <a:endParaRPr lang="de-CH" altLang="de-DE" sz="12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3" name="Rechteck 52"/>
            <p:cNvSpPr/>
            <p:nvPr/>
          </p:nvSpPr>
          <p:spPr>
            <a:xfrm>
              <a:off x="8950042" y="1700809"/>
              <a:ext cx="2857513" cy="2664296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</p:grpSp>
      <p:pic>
        <p:nvPicPr>
          <p:cNvPr id="35" name="Grafik 3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61" y="2265169"/>
            <a:ext cx="1082040" cy="673735"/>
          </a:xfrm>
          <a:prstGeom prst="rect">
            <a:avLst/>
          </a:prstGeom>
        </p:spPr>
      </p:pic>
      <p:pic>
        <p:nvPicPr>
          <p:cNvPr id="39" name="Grafik 38" descr="P6-k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0"/>
          <a:stretch/>
        </p:blipFill>
        <p:spPr bwMode="auto">
          <a:xfrm>
            <a:off x="5293301" y="3123467"/>
            <a:ext cx="1079500" cy="702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Grafik 3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761" y="3990420"/>
            <a:ext cx="1082040" cy="66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rafik 4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053" y="4828906"/>
            <a:ext cx="1079748" cy="68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2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Diagramm 25"/>
          <p:cNvGraphicFramePr/>
          <p:nvPr>
            <p:extLst>
              <p:ext uri="{D42A27DB-BD31-4B8C-83A1-F6EECF244321}">
                <p14:modId xmlns:p14="http://schemas.microsoft.com/office/powerpoint/2010/main" val="2383001428"/>
              </p:ext>
            </p:extLst>
          </p:nvPr>
        </p:nvGraphicFramePr>
        <p:xfrm>
          <a:off x="401727" y="1554151"/>
          <a:ext cx="7926521" cy="4611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Textfeld 3470"/>
          <p:cNvSpPr txBox="1">
            <a:spLocks/>
          </p:cNvSpPr>
          <p:nvPr/>
        </p:nvSpPr>
        <p:spPr>
          <a:xfrm>
            <a:off x="6354047" y="5896147"/>
            <a:ext cx="1656184" cy="36505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0215" algn="just">
              <a:spcBef>
                <a:spcPts val="300"/>
              </a:spcBef>
              <a:spcAft>
                <a:spcPts val="0"/>
              </a:spcAft>
            </a:pPr>
            <a:r>
              <a:rPr lang="de-CH" sz="1050" dirty="0" smtClean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Selbstfinanzierungsgrad</a:t>
            </a:r>
            <a:endParaRPr lang="de-CH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07368" y="980728"/>
            <a:ext cx="11161240" cy="442035"/>
          </a:xfrm>
          <a:prstGeom prst="rect">
            <a:avLst/>
          </a:prstGeom>
          <a:noFill/>
        </p:spPr>
        <p:txBody>
          <a:bodyPr wrap="square" lIns="0" tIns="0" rIns="0" bIns="7200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Hohe Investitionen, hohe Selbstfinanzierung </a:t>
            </a:r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 </a:t>
            </a:r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Selbstfinanzierung bei 127%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9048328" y="1772816"/>
            <a:ext cx="2740162" cy="3888432"/>
            <a:chOff x="9048328" y="1772816"/>
            <a:chExt cx="2740162" cy="3888432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9048328" y="1772816"/>
              <a:ext cx="2740161" cy="2419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175">
              <a:noFill/>
            </a:ln>
            <a:extLst/>
          </p:spPr>
          <p:txBody>
            <a:bodyPr wrap="square" lIns="36000" tIns="36000" rIns="36000" bIns="36000" anchor="ctr" anchorCtr="0">
              <a:spAutoFit/>
            </a:bodyPr>
            <a:lstStyle>
              <a:defPPr>
                <a:defRPr lang="de-DE"/>
              </a:defPPr>
              <a:lvl1pPr>
                <a:spcAft>
                  <a:spcPts val="1200"/>
                </a:spcAft>
                <a:defRPr sz="1100" b="1">
                  <a:solidFill>
                    <a:schemeClr val="bg1"/>
                  </a:solidFill>
                  <a:latin typeface="Arial Narrow" panose="020B060602020203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de-CH" altLang="de-DE" dirty="0" smtClean="0"/>
                <a:t> Fazit</a:t>
              </a:r>
              <a:endParaRPr lang="de-CH" altLang="de-DE" dirty="0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9048328" y="1772817"/>
              <a:ext cx="2740162" cy="3888431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</p:grp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192343" y="2141169"/>
            <a:ext cx="2465655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82563" indent="-182563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tabLst>
                <a:tab pos="1612900" algn="l"/>
              </a:tabLst>
            </a:pP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Die Selbstfinanzierung beträgt 2020 36.3 Mio. Franken.</a:t>
            </a:r>
            <a:r>
              <a:rPr lang="de-CH" altLang="de-DE" sz="12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de-CH" altLang="de-DE" sz="12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</a:br>
            <a:r>
              <a:rPr lang="de-CH" altLang="de-DE" sz="12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 erfreulich hoch, wird allerdings auch aufgrund der hohen Nettoinvestitionen benötigt</a:t>
            </a:r>
            <a:endParaRPr lang="de-CH" altLang="de-DE" sz="125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182563" indent="-182563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tabLst>
                <a:tab pos="1612900" algn="l"/>
              </a:tabLst>
            </a:pP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Die Nettoinvestitionen inkl. FV sind mit 29.6 </a:t>
            </a:r>
            <a:r>
              <a:rPr lang="de-CH" altLang="de-DE" sz="12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Mio. Franken </a:t>
            </a: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über dem </a:t>
            </a:r>
            <a:r>
              <a:rPr lang="de-CH" altLang="de-DE" sz="12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Plan </a:t>
            </a: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(20.9 </a:t>
            </a:r>
            <a:r>
              <a:rPr lang="de-CH" altLang="de-DE" sz="12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Mio. Fr</a:t>
            </a: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.).</a:t>
            </a:r>
            <a:b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</a:br>
            <a:r>
              <a:rPr lang="de-CH" altLang="de-DE" sz="12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 </a:t>
            </a:r>
            <a:r>
              <a:rPr lang="de-CH" altLang="de-DE" sz="12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Verzerrung infolge Darlehens-zahlungen (Folie 7) beachten</a:t>
            </a:r>
            <a:endParaRPr lang="de-CH" altLang="de-DE" sz="125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182563" indent="-182563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tabLst>
                <a:tab pos="1612900" algn="l"/>
              </a:tabLst>
            </a:pP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Der Finanzierungsüberschuss beträgt </a:t>
            </a:r>
            <a:r>
              <a:rPr lang="de-CH" altLang="de-DE" sz="12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6</a:t>
            </a: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.7 Mio. Franken.</a:t>
            </a:r>
          </a:p>
          <a:p>
            <a:pPr marL="182563" indent="-182563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tabLst>
                <a:tab pos="1612900" algn="l"/>
              </a:tabLst>
            </a:pP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Der Selbstfinanzierungsgrad liegt bei 127%.</a:t>
            </a:r>
            <a:b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</a:br>
            <a:r>
              <a:rPr lang="de-CH" altLang="de-DE" sz="12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 </a:t>
            </a:r>
            <a:r>
              <a:rPr lang="de-CH" altLang="de-DE" sz="12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beschränkt aussagekräftig wegen Verzerrung Darlehenszahlungen</a:t>
            </a:r>
            <a:endParaRPr lang="de-CH" altLang="de-DE" sz="125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0121050" y="697459"/>
            <a:ext cx="1677488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Ralph Kolb</a:t>
            </a:r>
            <a:endParaRPr lang="de-CH" sz="1000" dirty="0"/>
          </a:p>
        </p:txBody>
      </p:sp>
      <p:sp>
        <p:nvSpPr>
          <p:cNvPr id="13" name="Textfeld 12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3.6</a:t>
            </a:r>
            <a:endParaRPr lang="de-CH" sz="1000" dirty="0"/>
          </a:p>
        </p:txBody>
      </p:sp>
      <p:sp>
        <p:nvSpPr>
          <p:cNvPr id="24" name="Abgerundetes Rechteck 23"/>
          <p:cNvSpPr>
            <a:spLocks/>
          </p:cNvSpPr>
          <p:nvPr/>
        </p:nvSpPr>
        <p:spPr>
          <a:xfrm>
            <a:off x="6451561" y="5954174"/>
            <a:ext cx="252095" cy="6667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" tIns="18000" rIns="18000" bIns="18000" rtlCol="0" anchor="t">
            <a:noAutofit/>
          </a:bodyPr>
          <a:lstStyle/>
          <a:p>
            <a:pPr algn="just">
              <a:spcAft>
                <a:spcPts val="0"/>
              </a:spcAft>
            </a:pPr>
            <a:r>
              <a:rPr lang="de-CH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28" name="Abgerundetes Rechteck 27"/>
          <p:cNvSpPr>
            <a:spLocks/>
          </p:cNvSpPr>
          <p:nvPr/>
        </p:nvSpPr>
        <p:spPr>
          <a:xfrm>
            <a:off x="7536160" y="4029729"/>
            <a:ext cx="396000" cy="17907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" tIns="18000" rIns="18000" bIns="18000" rtlCol="0" anchor="t">
            <a:noAutofit/>
          </a:bodyPr>
          <a:lstStyle/>
          <a:p>
            <a:pPr algn="ctr">
              <a:spcAft>
                <a:spcPts val="0"/>
              </a:spcAft>
            </a:pPr>
            <a:r>
              <a:rPr lang="de-CH" sz="105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127</a:t>
            </a:r>
            <a:r>
              <a:rPr lang="de-CH" sz="1050" b="1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de-CH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Abgerundetes Rechteck 28"/>
          <p:cNvSpPr>
            <a:spLocks/>
          </p:cNvSpPr>
          <p:nvPr/>
        </p:nvSpPr>
        <p:spPr>
          <a:xfrm>
            <a:off x="1487504" y="4458761"/>
            <a:ext cx="288000" cy="17843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t">
            <a:noAutofit/>
          </a:bodyPr>
          <a:lstStyle/>
          <a:p>
            <a:pPr algn="ctr">
              <a:spcAft>
                <a:spcPts val="0"/>
              </a:spcAft>
            </a:pPr>
            <a:r>
              <a:rPr lang="de-CH" sz="105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r>
              <a:rPr lang="de-CH" sz="1050" b="1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de-CH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Abgerundetes Rechteck 29"/>
          <p:cNvSpPr>
            <a:spLocks/>
          </p:cNvSpPr>
          <p:nvPr/>
        </p:nvSpPr>
        <p:spPr>
          <a:xfrm>
            <a:off x="2315640" y="4032904"/>
            <a:ext cx="360000" cy="17589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" tIns="18000" rIns="18000" bIns="18000" rtlCol="0" anchor="t">
            <a:noAutofit/>
          </a:bodyPr>
          <a:lstStyle/>
          <a:p>
            <a:pPr algn="ctr">
              <a:spcAft>
                <a:spcPts val="0"/>
              </a:spcAft>
            </a:pPr>
            <a:r>
              <a:rPr lang="de-CH" sz="105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  <a:r>
              <a:rPr lang="de-CH" sz="1050" b="1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de-CH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Abgerundetes Rechteck 30"/>
          <p:cNvSpPr>
            <a:spLocks/>
          </p:cNvSpPr>
          <p:nvPr/>
        </p:nvSpPr>
        <p:spPr>
          <a:xfrm>
            <a:off x="3140896" y="3444325"/>
            <a:ext cx="396000" cy="18224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" tIns="18000" rIns="18000" bIns="18000" rtlCol="0" anchor="t">
            <a:noAutofit/>
          </a:bodyPr>
          <a:lstStyle/>
          <a:p>
            <a:pPr algn="ctr">
              <a:spcAft>
                <a:spcPts val="0"/>
              </a:spcAft>
            </a:pPr>
            <a:r>
              <a:rPr lang="de-CH" sz="105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de-CH" sz="1050" b="1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de-CH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Abgerundetes Rechteck 31"/>
          <p:cNvSpPr>
            <a:spLocks/>
          </p:cNvSpPr>
          <p:nvPr/>
        </p:nvSpPr>
        <p:spPr>
          <a:xfrm>
            <a:off x="4044158" y="2601858"/>
            <a:ext cx="360000" cy="17843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t">
            <a:noAutofit/>
          </a:bodyPr>
          <a:lstStyle/>
          <a:p>
            <a:pPr algn="ctr">
              <a:spcAft>
                <a:spcPts val="0"/>
              </a:spcAft>
            </a:pPr>
            <a:r>
              <a:rPr lang="de-CH" sz="105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444%</a:t>
            </a:r>
            <a:endParaRPr lang="de-CH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Abgerundetes Rechteck 32"/>
          <p:cNvSpPr>
            <a:spLocks/>
          </p:cNvSpPr>
          <p:nvPr/>
        </p:nvSpPr>
        <p:spPr>
          <a:xfrm>
            <a:off x="4925996" y="3033906"/>
            <a:ext cx="360000" cy="17907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" tIns="18000" rIns="18000" bIns="18000" rtlCol="0" anchor="t">
            <a:noAutofit/>
          </a:bodyPr>
          <a:lstStyle/>
          <a:p>
            <a:pPr algn="ctr">
              <a:spcAft>
                <a:spcPts val="0"/>
              </a:spcAft>
            </a:pPr>
            <a:r>
              <a:rPr lang="de-CH" sz="105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323</a:t>
            </a:r>
            <a:r>
              <a:rPr lang="de-CH" sz="1050" b="1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de-CH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Abgerundetes Rechteck 33"/>
          <p:cNvSpPr>
            <a:spLocks/>
          </p:cNvSpPr>
          <p:nvPr/>
        </p:nvSpPr>
        <p:spPr>
          <a:xfrm>
            <a:off x="5868000" y="3447500"/>
            <a:ext cx="360000" cy="17907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" tIns="18000" rIns="18000" bIns="18000" rtlCol="0" anchor="t">
            <a:noAutofit/>
          </a:bodyPr>
          <a:lstStyle/>
          <a:p>
            <a:pPr algn="ctr">
              <a:spcAft>
                <a:spcPts val="0"/>
              </a:spcAft>
            </a:pPr>
            <a:r>
              <a:rPr lang="de-CH" sz="105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283</a:t>
            </a:r>
            <a:r>
              <a:rPr lang="de-CH" sz="1050" b="1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de-CH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Abgerundetes Rechteck 20"/>
          <p:cNvSpPr>
            <a:spLocks/>
          </p:cNvSpPr>
          <p:nvPr/>
        </p:nvSpPr>
        <p:spPr>
          <a:xfrm>
            <a:off x="6672064" y="3697965"/>
            <a:ext cx="360000" cy="17907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" tIns="18000" rIns="18000" bIns="18000" rtlCol="0" anchor="t">
            <a:noAutofit/>
          </a:bodyPr>
          <a:lstStyle/>
          <a:p>
            <a:pPr algn="ctr">
              <a:spcAft>
                <a:spcPts val="0"/>
              </a:spcAft>
            </a:pPr>
            <a:r>
              <a:rPr lang="de-CH" sz="105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99</a:t>
            </a:r>
            <a:r>
              <a:rPr lang="de-CH" sz="1050" b="1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de-CH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89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1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" id="{9EC2F51B-5BAA-4CD6-B069-0987034A02D1}" vid="{8758931A-3C75-411D-9811-B79B94E9EB03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3D58B39DB41EB4BB8F531A5AAED83D1" ma:contentTypeVersion="0" ma:contentTypeDescription="Ein neues Dokument erstellen." ma:contentTypeScope="" ma:versionID="18db629754661380fd8ca64b60f8378f">
  <xsd:schema xmlns:xsd="http://www.w3.org/2001/XMLSchema" xmlns:xs="http://www.w3.org/2001/XMLSchema" xmlns:p="http://schemas.microsoft.com/office/2006/metadata/properties" xmlns:ns2="b4d2b757-29eb-40f6-a27c-f2cea37ca625" targetNamespace="http://schemas.microsoft.com/office/2006/metadata/properties" ma:root="true" ma:fieldsID="0bfb1cb1fc6ab41d0562f7ef566f118c" ns2:_="">
    <xsd:import namespace="b4d2b757-29eb-40f6-a27c-f2cea37ca62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d2b757-29eb-40f6-a27c-f2cea37ca62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168880-8ECC-43DF-96DD-CA016B7263C6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b4d2b757-29eb-40f6-a27c-f2cea37ca625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9131607-2BAA-4CAF-80CE-F1D0964D0F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EF93FF-962A-4612-B6E3-B19B65BA88EC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DCA90236-9F76-4B70-A998-C28E9F6441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d2b757-29eb-40f6-a27c-f2cea37ca6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1651</Words>
  <Application>Microsoft Office PowerPoint</Application>
  <PresentationFormat>Breitbild</PresentationFormat>
  <Paragraphs>301</Paragraphs>
  <Slides>15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15</vt:i4>
      </vt:variant>
    </vt:vector>
  </HeadingPairs>
  <TitlesOfParts>
    <vt:vector size="27" baseType="lpstr">
      <vt:lpstr>ＭＳ Ｐゴシック</vt:lpstr>
      <vt:lpstr>Arial</vt:lpstr>
      <vt:lpstr>Arial Narrow</vt:lpstr>
      <vt:lpstr>Arial Unicode MS</vt:lpstr>
      <vt:lpstr>Calibri</vt:lpstr>
      <vt:lpstr>Symbol</vt:lpstr>
      <vt:lpstr>Times New Roman</vt:lpstr>
      <vt:lpstr>Webdings</vt:lpstr>
      <vt:lpstr>Wingdings</vt:lpstr>
      <vt:lpstr>Wingdings 3</vt:lpstr>
      <vt:lpstr>Design1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--- ---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--- ---</dc:creator>
  <cp:lastModifiedBy>Kasper Benjamin</cp:lastModifiedBy>
  <cp:revision>925</cp:revision>
  <cp:lastPrinted>2021-03-30T14:09:46Z</cp:lastPrinted>
  <dcterms:created xsi:type="dcterms:W3CDTF">2008-01-30T09:17:41Z</dcterms:created>
  <dcterms:modified xsi:type="dcterms:W3CDTF">2021-07-01T12:13:11Z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0x01010063D58B39DB41EB4BB8F531A5AAED83D1</vt:lpwstr>
  </property>
</Properties>
</file>