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drawings/drawing5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drawings/drawing6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8" r:id="rId5"/>
    <p:sldMasterId id="2147483992" r:id="rId6"/>
  </p:sldMasterIdLst>
  <p:notesMasterIdLst>
    <p:notesMasterId r:id="rId26"/>
  </p:notesMasterIdLst>
  <p:handoutMasterIdLst>
    <p:handoutMasterId r:id="rId27"/>
  </p:handoutMasterIdLst>
  <p:sldIdLst>
    <p:sldId id="256" r:id="rId7"/>
    <p:sldId id="400" r:id="rId8"/>
    <p:sldId id="389" r:id="rId9"/>
    <p:sldId id="387" r:id="rId10"/>
    <p:sldId id="398" r:id="rId11"/>
    <p:sldId id="399" r:id="rId12"/>
    <p:sldId id="382" r:id="rId13"/>
    <p:sldId id="358" r:id="rId14"/>
    <p:sldId id="393" r:id="rId15"/>
    <p:sldId id="375" r:id="rId16"/>
    <p:sldId id="338" r:id="rId17"/>
    <p:sldId id="354" r:id="rId18"/>
    <p:sldId id="380" r:id="rId19"/>
    <p:sldId id="401" r:id="rId20"/>
    <p:sldId id="339" r:id="rId21"/>
    <p:sldId id="402" r:id="rId22"/>
    <p:sldId id="378" r:id="rId23"/>
    <p:sldId id="397" r:id="rId24"/>
    <p:sldId id="333" r:id="rId25"/>
  </p:sldIdLst>
  <p:sldSz cx="12192000" cy="6858000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nandez-Schlesinger Carmen" initials="FC" lastIdx="0" clrIdx="0">
    <p:extLst>
      <p:ext uri="{19B8F6BF-5375-455C-9EA6-DF929625EA0E}">
        <p15:presenceInfo xmlns:p15="http://schemas.microsoft.com/office/powerpoint/2012/main" userId="Fernandez-Schlesinger Carm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B03A"/>
    <a:srgbClr val="006600"/>
    <a:srgbClr val="37AB37"/>
    <a:srgbClr val="94DC94"/>
    <a:srgbClr val="009900"/>
    <a:srgbClr val="4FC54F"/>
    <a:srgbClr val="00D600"/>
    <a:srgbClr val="62CC62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3" autoAdjust="0"/>
    <p:restoredTop sz="95738" autoAdjust="0"/>
  </p:normalViewPr>
  <p:slideViewPr>
    <p:cSldViewPr snapToGrid="0">
      <p:cViewPr varScale="1">
        <p:scale>
          <a:sx n="49" d="100"/>
          <a:sy n="49" d="100"/>
        </p:scale>
        <p:origin x="54" y="354"/>
      </p:cViewPr>
      <p:guideLst>
        <p:guide orient="horz" pos="2160"/>
        <p:guide pos="545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75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6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-Arbeitsblatt2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3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4.bin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5.xml"/><Relationship Id="rId4" Type="http://schemas.openxmlformats.org/officeDocument/2006/relationships/oleObject" Target="../embeddings/oleObject5.bin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abtdata.ktst.shnet.ch\oslw$\root\1\1\1\19432\5.%20Bericht%20zur%20Jahresrechnung\Grundlagen%20f&#252;r%20Berichte\Grafiken\Eigenkapital%20der%20Stadt%20seit%20201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chartUserShapes" Target="../drawings/drawing6.xml"/><Relationship Id="rId4" Type="http://schemas.openxmlformats.org/officeDocument/2006/relationships/oleObject" Target="Diagramm%20in%20Microsoft%20PowerPoint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../embeddings/oleObject6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tdata.ktst.shnet.ch\oslw$\root\1\1\1\19432\5.%20Bericht%20zur%20Jahresrechnung\Grundlagen%20f&#252;r%20Berichte\Grafiken\Vergleich%20Aufwand%20Ist%20zu%20Budget%20mit%20N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btdata.ktst.shnet.ch\oslw$\root\1\1\1\19432\5.%20Bericht%20zur%20Jahresrechnung\Grundlagen%20f&#252;r%20Berichte\Grafiken\Vergleich%20Aufwand%20Ist%20zu%20Budget%20mit%20NK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-Arbeitsblatt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-Arbeitsblatt1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Mappe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tdata.ktst.shnet.ch\oslw$\root\1\1\1\19432\5.%20Bericht%20zur%20Jahresrechnung\Grundlagen%20f&#252;r%20Berichte\Grafiken\Grafiken%20Medienkonferenz_JR%2024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abtdata.ktst.shnet.ch\oslw$\root\1\1\1\19432\5.%20Bericht%20zur%20Jahresrechnung\Grundlagen%20f&#252;r%20Berichte\Grafiken\Berechnungen%20Grafik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594389625005299E-2"/>
          <c:y val="1.9305019305019305E-2"/>
          <c:w val="0.9280942783942121"/>
          <c:h val="0.580538260420150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Ergebnisbrücke_Daniel!$C$5</c:f>
              <c:strCache>
                <c:ptCount val="1"/>
                <c:pt idx="0">
                  <c:v>Balken 1 (unterer)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Ergebnisbrücke_Daniel!$B$6:$B$21</c:f>
              <c:strCache>
                <c:ptCount val="16"/>
                <c:pt idx="0">
                  <c:v>Budget 2024 wie beschlossen von GSR</c:v>
                </c:pt>
                <c:pt idx="1">
                  <c:v>von GSR beschlossene Nachtragskredite</c:v>
                </c:pt>
                <c:pt idx="2">
                  <c:v>von SR beschlossene Exekutivkredite</c:v>
                </c:pt>
                <c:pt idx="3">
                  <c:v>neues Budget 2024 inkl. NK/EK</c:v>
                </c:pt>
                <c:pt idx="4">
                  <c:v>tieferer Personalaufwand</c:v>
                </c:pt>
                <c:pt idx="5">
                  <c:v>tieferer Sachaufwand</c:v>
                </c:pt>
                <c:pt idx="6">
                  <c:v>Buchgewinn</c:v>
                </c:pt>
                <c:pt idx="7">
                  <c:v>höhere Erträge von Altersheimen</c:v>
                </c:pt>
                <c:pt idx="8">
                  <c:v>höhere Erträge für Baurechtszinsen</c:v>
                </c:pt>
                <c:pt idx="9">
                  <c:v>höhere Rückzahlung Eigenkapital der ITSH</c:v>
                </c:pt>
                <c:pt idx="10">
                  <c:v>Diverses netto</c:v>
                </c:pt>
                <c:pt idx="11">
                  <c:v>höhere Steuererträge natürliche Personen</c:v>
                </c:pt>
                <c:pt idx="12">
                  <c:v>höhere Unternehmenssteuererträge</c:v>
                </c:pt>
                <c:pt idx="13">
                  <c:v>Ergebnis vor Einlage in finanzpolitische Reserve</c:v>
                </c:pt>
                <c:pt idx="14">
                  <c:v>Einlagen in finanzpolitische Reserven</c:v>
                </c:pt>
                <c:pt idx="15">
                  <c:v>ausgewiesenes Gesamtergebnis 2024</c:v>
                </c:pt>
              </c:strCache>
            </c:strRef>
          </c:cat>
          <c:val>
            <c:numRef>
              <c:f>Ergebnisbrücke_Daniel!$C$6:$C$21</c:f>
              <c:numCache>
                <c:formatCode>General</c:formatCode>
                <c:ptCount val="16"/>
                <c:pt idx="0">
                  <c:v>0</c:v>
                </c:pt>
                <c:pt idx="1">
                  <c:v>11.6</c:v>
                </c:pt>
                <c:pt idx="2">
                  <c:v>0</c:v>
                </c:pt>
                <c:pt idx="3">
                  <c:v>0</c:v>
                </c:pt>
                <c:pt idx="4" formatCode="_ * #,##0.0_ ;_ * \-#,##0.0_ ;_ * &quot;-&quot;??_ ;_ @_ ">
                  <c:v>-1.8</c:v>
                </c:pt>
                <c:pt idx="5" formatCode="_(* #,##0.00_);_(* \(#,##0.00\);_(* &quot;-&quot;??_);_(@_)">
                  <c:v>1.5999999999999999</c:v>
                </c:pt>
                <c:pt idx="6" formatCode="_ * #,##0.0_ ;_ * \-#,##0.0_ ;_ * &quot;-&quot;??_ ;_ @_ ">
                  <c:v>10.4</c:v>
                </c:pt>
                <c:pt idx="7">
                  <c:v>13.100000000000001</c:v>
                </c:pt>
                <c:pt idx="8" formatCode="_ * #,##0.0_ ;_ * \-#,##0.0_ ;_ * &quot;-&quot;??_ ;_ @_ ">
                  <c:v>14.713379000000002</c:v>
                </c:pt>
                <c:pt idx="9" formatCode="0.0">
                  <c:v>15.676409000000001</c:v>
                </c:pt>
                <c:pt idx="10" formatCode="0.0">
                  <c:v>16.653581000000003</c:v>
                </c:pt>
                <c:pt idx="11" formatCode="0.0">
                  <c:v>21.753581000000004</c:v>
                </c:pt>
                <c:pt idx="12" formatCode="0.0">
                  <c:v>30.453581000000003</c:v>
                </c:pt>
                <c:pt idx="14" formatCode="0.0">
                  <c:v>3.36110445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4B-4A61-B3BC-C70289D10771}"/>
            </c:ext>
          </c:extLst>
        </c:ser>
        <c:ser>
          <c:idx val="1"/>
          <c:order val="1"/>
          <c:tx>
            <c:strRef>
              <c:f>Ergebnisbrücke_Daniel!$D$5</c:f>
              <c:strCache>
                <c:ptCount val="1"/>
                <c:pt idx="0">
                  <c:v>Balken 2</c:v>
                </c:pt>
              </c:strCache>
            </c:strRef>
          </c:tx>
          <c:spPr>
            <a:solidFill>
              <a:schemeClr val="accent2"/>
            </a:solid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Horz">
                <a:fgClr>
                  <a:schemeClr val="bg1">
                    <a:lumMod val="65000"/>
                  </a:schemeClr>
                </a:fgClr>
                <a:bgClr>
                  <a:schemeClr val="bg1">
                    <a:lumMod val="75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A4B-4A61-B3BC-C70289D10771}"/>
              </c:ext>
            </c:extLst>
          </c:dPt>
          <c:dPt>
            <c:idx val="1"/>
            <c:invertIfNegative val="0"/>
            <c:bubble3D val="0"/>
            <c:spPr>
              <a:pattFill prst="zigZag">
                <a:fgClr>
                  <a:srgbClr val="C00000"/>
                </a:fgClr>
                <a:bgClr>
                  <a:srgbClr val="FF0000"/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A4B-4A61-B3BC-C70289D10771}"/>
              </c:ext>
            </c:extLst>
          </c:dPt>
          <c:dPt>
            <c:idx val="2"/>
            <c:invertIfNegative val="0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A4B-4A61-B3BC-C70289D10771}"/>
              </c:ext>
            </c:extLst>
          </c:dPt>
          <c:dPt>
            <c:idx val="3"/>
            <c:invertIfNegative val="0"/>
            <c:bubble3D val="0"/>
            <c:spPr>
              <a:pattFill prst="dkDnDiag">
                <a:fgClr>
                  <a:schemeClr val="accent6">
                    <a:lumMod val="75000"/>
                  </a:schemeClr>
                </a:fgClr>
                <a:bgClr>
                  <a:schemeClr val="accent6">
                    <a:lumMod val="60000"/>
                    <a:lumOff val="40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9A4B-4A61-B3BC-C70289D10771}"/>
              </c:ext>
            </c:extLst>
          </c:dPt>
          <c:dPt>
            <c:idx val="4"/>
            <c:invertIfNegative val="0"/>
            <c:bubble3D val="0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9A4B-4A61-B3BC-C70289D10771}"/>
              </c:ext>
            </c:extLst>
          </c:dPt>
          <c:dPt>
            <c:idx val="5"/>
            <c:invertIfNegative val="0"/>
            <c:bubble3D val="0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A4B-4A61-B3BC-C70289D10771}"/>
              </c:ext>
            </c:extLst>
          </c:dPt>
          <c:dPt>
            <c:idx val="6"/>
            <c:invertIfNegative val="0"/>
            <c:bubble3D val="0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A4B-4A61-B3BC-C70289D10771}"/>
              </c:ext>
            </c:extLst>
          </c:dPt>
          <c:dPt>
            <c:idx val="7"/>
            <c:invertIfNegative val="0"/>
            <c:bubble3D val="0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9A4B-4A61-B3BC-C70289D10771}"/>
              </c:ext>
            </c:extLst>
          </c:dPt>
          <c:dPt>
            <c:idx val="8"/>
            <c:invertIfNegative val="0"/>
            <c:bubble3D val="0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9A4B-4A61-B3BC-C70289D10771}"/>
              </c:ext>
            </c:extLst>
          </c:dPt>
          <c:dPt>
            <c:idx val="9"/>
            <c:invertIfNegative val="0"/>
            <c:bubble3D val="0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9A4B-4A61-B3BC-C70289D10771}"/>
              </c:ext>
            </c:extLst>
          </c:dPt>
          <c:dPt>
            <c:idx val="10"/>
            <c:invertIfNegative val="0"/>
            <c:bubble3D val="0"/>
            <c:spPr>
              <a:pattFill prst="dkDnDiag">
                <a:fgClr>
                  <a:schemeClr val="accent6">
                    <a:lumMod val="75000"/>
                  </a:schemeClr>
                </a:fgClr>
                <a:bgClr>
                  <a:schemeClr val="accent6">
                    <a:lumMod val="60000"/>
                    <a:lumOff val="40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9A4B-4A61-B3BC-C70289D10771}"/>
              </c:ext>
            </c:extLst>
          </c:dPt>
          <c:dPt>
            <c:idx val="11"/>
            <c:invertIfNegative val="0"/>
            <c:bubble3D val="0"/>
            <c:spPr>
              <a:pattFill prst="dkDnDiag">
                <a:fgClr>
                  <a:schemeClr val="accent6">
                    <a:lumMod val="75000"/>
                  </a:schemeClr>
                </a:fgClr>
                <a:bgClr>
                  <a:schemeClr val="accent6">
                    <a:lumMod val="60000"/>
                    <a:lumOff val="40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9A4B-4A61-B3BC-C70289D10771}"/>
              </c:ext>
            </c:extLst>
          </c:dPt>
          <c:dPt>
            <c:idx val="12"/>
            <c:invertIfNegative val="0"/>
            <c:bubble3D val="0"/>
            <c:spPr>
              <a:pattFill prst="dkDnDiag">
                <a:fgClr>
                  <a:schemeClr val="accent6">
                    <a:lumMod val="60000"/>
                    <a:lumOff val="40000"/>
                  </a:schemeClr>
                </a:fgClr>
                <a:bgClr>
                  <a:schemeClr val="accent6">
                    <a:lumMod val="75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9A4B-4A61-B3BC-C70289D10771}"/>
              </c:ext>
            </c:extLst>
          </c:dPt>
          <c:dPt>
            <c:idx val="13"/>
            <c:invertIfNegative val="0"/>
            <c:bubble3D val="0"/>
            <c:spPr>
              <a:pattFill prst="zigZ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75000"/>
                  </a:schemeClr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9A4B-4A61-B3BC-C70289D10771}"/>
              </c:ext>
            </c:extLst>
          </c:dPt>
          <c:dPt>
            <c:idx val="14"/>
            <c:invertIfNegative val="0"/>
            <c:bubble3D val="0"/>
            <c:spPr>
              <a:pattFill prst="ltHorz">
                <a:fgClr>
                  <a:srgbClr val="C00000"/>
                </a:fgClr>
                <a:bgClr>
                  <a:srgbClr val="FF0000"/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9A4B-4A61-B3BC-C70289D10771}"/>
              </c:ext>
            </c:extLst>
          </c:dPt>
          <c:dPt>
            <c:idx val="15"/>
            <c:invertIfNegative val="0"/>
            <c:bubble3D val="0"/>
            <c:spPr>
              <a:pattFill prst="pct25">
                <a:fgClr>
                  <a:sysClr val="windowText" lastClr="000000"/>
                </a:fgClr>
                <a:bgClr>
                  <a:schemeClr val="bg1"/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9A4B-4A61-B3BC-C70289D10771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4B-4A61-B3BC-C70289D10771}"/>
                </c:ext>
              </c:extLst>
            </c:dLbl>
            <c:dLbl>
              <c:idx val="15"/>
              <c:numFmt formatCode="#,##0.0" sourceLinked="0"/>
              <c:spPr>
                <a:noFill/>
                <a:ln w="12700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effectLst>
                        <a:glow rad="127000">
                          <a:schemeClr val="bg1"/>
                        </a:glo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20-9A4B-4A61-B3BC-C70289D1077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Ergebnisbrücke_Daniel!$B$6:$B$21</c:f>
              <c:strCache>
                <c:ptCount val="16"/>
                <c:pt idx="0">
                  <c:v>Budget 2024 wie beschlossen von GSR</c:v>
                </c:pt>
                <c:pt idx="1">
                  <c:v>von GSR beschlossene Nachtragskredite</c:v>
                </c:pt>
                <c:pt idx="2">
                  <c:v>von SR beschlossene Exekutivkredite</c:v>
                </c:pt>
                <c:pt idx="3">
                  <c:v>neues Budget 2024 inkl. NK/EK</c:v>
                </c:pt>
                <c:pt idx="4">
                  <c:v>tieferer Personalaufwand</c:v>
                </c:pt>
                <c:pt idx="5">
                  <c:v>tieferer Sachaufwand</c:v>
                </c:pt>
                <c:pt idx="6">
                  <c:v>Buchgewinn</c:v>
                </c:pt>
                <c:pt idx="7">
                  <c:v>höhere Erträge von Altersheimen</c:v>
                </c:pt>
                <c:pt idx="8">
                  <c:v>höhere Erträge für Baurechtszinsen</c:v>
                </c:pt>
                <c:pt idx="9">
                  <c:v>höhere Rückzahlung Eigenkapital der ITSH</c:v>
                </c:pt>
                <c:pt idx="10">
                  <c:v>Diverses netto</c:v>
                </c:pt>
                <c:pt idx="11">
                  <c:v>höhere Steuererträge natürliche Personen</c:v>
                </c:pt>
                <c:pt idx="12">
                  <c:v>höhere Unternehmenssteuererträge</c:v>
                </c:pt>
                <c:pt idx="13">
                  <c:v>Ergebnis vor Einlage in finanzpolitische Reserve</c:v>
                </c:pt>
                <c:pt idx="14">
                  <c:v>Einlagen in finanzpolitische Reserven</c:v>
                </c:pt>
                <c:pt idx="15">
                  <c:v>ausgewiesenes Gesamtergebnis 2024</c:v>
                </c:pt>
              </c:strCache>
            </c:strRef>
          </c:cat>
          <c:val>
            <c:numRef>
              <c:f>Ergebnisbrücke_Daniel!$D$6:$D$21</c:f>
              <c:numCache>
                <c:formatCode>_ * #,##0.0_ ;_ * \-#,##0.0_ ;_ * "-"??_ ;_ @_ </c:formatCode>
                <c:ptCount val="16"/>
                <c:pt idx="0">
                  <c:v>11.6</c:v>
                </c:pt>
                <c:pt idx="1">
                  <c:v>0.35099999999999998</c:v>
                </c:pt>
                <c:pt idx="2">
                  <c:v>13.076799999999999</c:v>
                </c:pt>
                <c:pt idx="3">
                  <c:v>-1.8</c:v>
                </c:pt>
                <c:pt idx="4" formatCode="General">
                  <c:v>3.4</c:v>
                </c:pt>
                <c:pt idx="5" formatCode="General">
                  <c:v>8.8000000000000007</c:v>
                </c:pt>
                <c:pt idx="6" formatCode="General">
                  <c:v>2.7</c:v>
                </c:pt>
                <c:pt idx="7" formatCode="0.0">
                  <c:v>1.6133789999999999</c:v>
                </c:pt>
                <c:pt idx="8" formatCode="0.0">
                  <c:v>0.96303000000000005</c:v>
                </c:pt>
                <c:pt idx="9" formatCode="0.0">
                  <c:v>0.97717200000000004</c:v>
                </c:pt>
                <c:pt idx="10" formatCode="#,##0.0">
                  <c:v>5.0999999999999996</c:v>
                </c:pt>
                <c:pt idx="11" formatCode="0.0">
                  <c:v>8.6999999999999993</c:v>
                </c:pt>
                <c:pt idx="12" formatCode="0.0">
                  <c:v>41.5</c:v>
                </c:pt>
                <c:pt idx="13" formatCode="0.0">
                  <c:v>72.361104449999999</c:v>
                </c:pt>
                <c:pt idx="14" formatCode="#,##0">
                  <c:v>69</c:v>
                </c:pt>
                <c:pt idx="15" formatCode="0.0">
                  <c:v>3.36110445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9A4B-4A61-B3BC-C70289D107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90"/>
        <c:axId val="437501984"/>
        <c:axId val="437502640"/>
      </c:barChart>
      <c:catAx>
        <c:axId val="43750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37502640"/>
        <c:crosses val="autoZero"/>
        <c:auto val="1"/>
        <c:lblAlgn val="ctr"/>
        <c:lblOffset val="100"/>
        <c:noMultiLvlLbl val="0"/>
      </c:catAx>
      <c:valAx>
        <c:axId val="43750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  <a:latin typeface="+mn-lt"/>
                  </a:rPr>
                  <a:t>[</a:t>
                </a:r>
                <a:r>
                  <a:rPr lang="en-US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Mio</a:t>
                </a:r>
                <a:r>
                  <a:rPr lang="en-US">
                    <a:solidFill>
                      <a:schemeClr val="tx1"/>
                    </a:solidFill>
                  </a:rPr>
                  <a:t>. Fr.]</a:t>
                </a:r>
              </a:p>
            </c:rich>
          </c:tx>
          <c:layout>
            <c:manualLayout>
              <c:xMode val="edge"/>
              <c:yMode val="edge"/>
              <c:x val="3.8532471071437547E-4"/>
              <c:y val="0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3750198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33292267038047"/>
          <c:y val="1.2035132292695697E-3"/>
          <c:w val="0.86490842970874426"/>
          <c:h val="0.60574267969426221"/>
        </c:manualLayout>
      </c:layout>
      <c:barChart>
        <c:barDir val="col"/>
        <c:grouping val="stacked"/>
        <c:varyColors val="0"/>
        <c:ser>
          <c:idx val="0"/>
          <c:order val="0"/>
          <c:spPr>
            <a:noFill/>
            <a:ln w="6350">
              <a:noFill/>
            </a:ln>
            <a:effectLst/>
          </c:spPr>
          <c:invertIfNegative val="0"/>
          <c:cat>
            <c:strRef>
              <c:f>Tabelle1!$C$3:$C$6</c:f>
              <c:strCache>
                <c:ptCount val="4"/>
                <c:pt idx="0">
                  <c:v>Nettoinvestitionen Verwaltungsvermögen</c:v>
                </c:pt>
                <c:pt idx="1">
                  <c:v>Darlehensvergaben (netto)</c:v>
                </c:pt>
                <c:pt idx="2">
                  <c:v>Nettoinvestitionen Finanzvermögen</c:v>
                </c:pt>
                <c:pt idx="3">
                  <c:v>Total Nettoinvestitionen</c:v>
                </c:pt>
              </c:strCache>
            </c:strRef>
          </c:cat>
          <c:val>
            <c:numRef>
              <c:f>Tabelle1!$D$3:$D$6</c:f>
              <c:numCache>
                <c:formatCode>_(* #,##0.00_);_(* \(#,##0.00\);_(* "-"??_);_(@_)</c:formatCode>
                <c:ptCount val="4"/>
                <c:pt idx="0" formatCode="General">
                  <c:v>0</c:v>
                </c:pt>
                <c:pt idx="1">
                  <c:v>42.9</c:v>
                </c:pt>
                <c:pt idx="2">
                  <c:v>45.199999999999996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0F-4E0D-B54C-562D6F928A2F}"/>
            </c:ext>
          </c:extLst>
        </c:ser>
        <c:ser>
          <c:idx val="1"/>
          <c:order val="1"/>
          <c:spPr>
            <a:pattFill prst="horzBrick">
              <a:fgClr>
                <a:srgbClr val="599AD5"/>
              </a:fgClr>
              <a:bgClr>
                <a:srgbClr val="2867A0"/>
              </a:bgClr>
            </a:patt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>
                  <a:glow rad="63500">
                    <a:schemeClr val="bg1"/>
                  </a:glo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effectLst>
                        <a:glow rad="127000">
                          <a:schemeClr val="bg1"/>
                        </a:glo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80F-4E0D-B54C-562D6F928A2F}"/>
                </c:ext>
              </c:extLst>
            </c:dLbl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Tabelle1!$C$3:$C$6</c:f>
              <c:strCache>
                <c:ptCount val="4"/>
                <c:pt idx="0">
                  <c:v>Nettoinvestitionen Verwaltungsvermögen</c:v>
                </c:pt>
                <c:pt idx="1">
                  <c:v>Darlehensvergaben (netto)</c:v>
                </c:pt>
                <c:pt idx="2">
                  <c:v>Nettoinvestitionen Finanzvermögen</c:v>
                </c:pt>
                <c:pt idx="3">
                  <c:v>Total Nettoinvestitionen</c:v>
                </c:pt>
              </c:strCache>
            </c:strRef>
          </c:cat>
          <c:val>
            <c:numRef>
              <c:f>Tabelle1!$E$3:$E$6</c:f>
              <c:numCache>
                <c:formatCode>General</c:formatCode>
                <c:ptCount val="4"/>
                <c:pt idx="0">
                  <c:v>24.400000000000002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0F-4E0D-B54C-562D6F928A2F}"/>
            </c:ext>
          </c:extLst>
        </c:ser>
        <c:ser>
          <c:idx val="2"/>
          <c:order val="2"/>
          <c:spPr>
            <a:pattFill prst="dkDnDiag">
              <a:fgClr>
                <a:schemeClr val="accent1">
                  <a:lumMod val="75000"/>
                </a:schemeClr>
              </a:fgClr>
              <a:bgClr>
                <a:srgbClr val="79ADDD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Tabelle1!$C$3:$C$6</c:f>
              <c:strCache>
                <c:ptCount val="4"/>
                <c:pt idx="0">
                  <c:v>Nettoinvestitionen Verwaltungsvermögen</c:v>
                </c:pt>
                <c:pt idx="1">
                  <c:v>Darlehensvergaben (netto)</c:v>
                </c:pt>
                <c:pt idx="2">
                  <c:v>Nettoinvestitionen Finanzvermögen</c:v>
                </c:pt>
                <c:pt idx="3">
                  <c:v>Total Nettoinvestitionen</c:v>
                </c:pt>
              </c:strCache>
            </c:strRef>
          </c:cat>
          <c:val>
            <c:numRef>
              <c:f>Tabelle1!$F$3:$F$6</c:f>
              <c:numCache>
                <c:formatCode>General</c:formatCode>
                <c:ptCount val="4"/>
                <c:pt idx="0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0F-4E0D-B54C-562D6F928A2F}"/>
            </c:ext>
          </c:extLst>
        </c:ser>
        <c:ser>
          <c:idx val="3"/>
          <c:order val="3"/>
          <c:spPr>
            <a:pattFill prst="dkUpDiag">
              <a:fgClr>
                <a:schemeClr val="accent1">
                  <a:lumMod val="7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Tabelle1!$C$3:$C$6</c:f>
              <c:strCache>
                <c:ptCount val="4"/>
                <c:pt idx="0">
                  <c:v>Nettoinvestitionen Verwaltungsvermögen</c:v>
                </c:pt>
                <c:pt idx="1">
                  <c:v>Darlehensvergaben (netto)</c:v>
                </c:pt>
                <c:pt idx="2">
                  <c:v>Nettoinvestitionen Finanzvermögen</c:v>
                </c:pt>
                <c:pt idx="3">
                  <c:v>Total Nettoinvestitionen</c:v>
                </c:pt>
              </c:strCache>
            </c:strRef>
          </c:cat>
          <c:val>
            <c:numRef>
              <c:f>Tabelle1!$G$3:$G$6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0F-4E0D-B54C-562D6F928A2F}"/>
            </c:ext>
          </c:extLst>
        </c:ser>
        <c:ser>
          <c:idx val="4"/>
          <c:order val="4"/>
          <c:spPr>
            <a:pattFill prst="pct30">
              <a:fgClr>
                <a:schemeClr val="accent1">
                  <a:lumMod val="75000"/>
                </a:schemeClr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Tabelle1!$C$3:$C$6</c:f>
              <c:strCache>
                <c:ptCount val="4"/>
                <c:pt idx="0">
                  <c:v>Nettoinvestitionen Verwaltungsvermögen</c:v>
                </c:pt>
                <c:pt idx="1">
                  <c:v>Darlehensvergaben (netto)</c:v>
                </c:pt>
                <c:pt idx="2">
                  <c:v>Nettoinvestitionen Finanzvermögen</c:v>
                </c:pt>
                <c:pt idx="3">
                  <c:v>Total Nettoinvestitionen</c:v>
                </c:pt>
              </c:strCache>
            </c:strRef>
          </c:cat>
          <c:val>
            <c:numRef>
              <c:f>Tabelle1!$H$3:$H$6</c:f>
              <c:numCache>
                <c:formatCode>General</c:formatCode>
                <c:ptCount val="4"/>
                <c:pt idx="0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80F-4E0D-B54C-562D6F928A2F}"/>
            </c:ext>
          </c:extLst>
        </c:ser>
        <c:ser>
          <c:idx val="5"/>
          <c:order val="5"/>
          <c:spPr>
            <a:pattFill prst="ltUpDiag">
              <a:fgClr>
                <a:schemeClr val="accent1">
                  <a:lumMod val="75000"/>
                </a:schemeClr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Tabelle1!$C$3:$C$6</c:f>
              <c:strCache>
                <c:ptCount val="4"/>
                <c:pt idx="0">
                  <c:v>Nettoinvestitionen Verwaltungsvermögen</c:v>
                </c:pt>
                <c:pt idx="1">
                  <c:v>Darlehensvergaben (netto)</c:v>
                </c:pt>
                <c:pt idx="2">
                  <c:v>Nettoinvestitionen Finanzvermögen</c:v>
                </c:pt>
                <c:pt idx="3">
                  <c:v>Total Nettoinvestitionen</c:v>
                </c:pt>
              </c:strCache>
            </c:strRef>
          </c:cat>
          <c:val>
            <c:numRef>
              <c:f>Tabelle1!$I$3:$I$6</c:f>
              <c:numCache>
                <c:formatCode>General</c:formatCode>
                <c:ptCount val="4"/>
                <c:pt idx="0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0F-4E0D-B54C-562D6F928A2F}"/>
            </c:ext>
          </c:extLst>
        </c:ser>
        <c:ser>
          <c:idx val="6"/>
          <c:order val="6"/>
          <c:spPr>
            <a:pattFill prst="dkUpDiag">
              <a:fgClr>
                <a:srgbClr val="339933"/>
              </a:fgClr>
              <a:bgClr>
                <a:schemeClr val="accent6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Tabelle1!$C$3:$C$6</c:f>
              <c:strCache>
                <c:ptCount val="4"/>
                <c:pt idx="0">
                  <c:v>Nettoinvestitionen Verwaltungsvermögen</c:v>
                </c:pt>
                <c:pt idx="1">
                  <c:v>Darlehensvergaben (netto)</c:v>
                </c:pt>
                <c:pt idx="2">
                  <c:v>Nettoinvestitionen Finanzvermögen</c:v>
                </c:pt>
                <c:pt idx="3">
                  <c:v>Total Nettoinvestitionen</c:v>
                </c:pt>
              </c:strCache>
            </c:strRef>
          </c:cat>
          <c:val>
            <c:numRef>
              <c:f>Tabelle1!$J$3:$J$6</c:f>
              <c:numCache>
                <c:formatCode>General</c:formatCode>
                <c:ptCount val="4"/>
                <c:pt idx="1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80F-4E0D-B54C-562D6F928A2F}"/>
            </c:ext>
          </c:extLst>
        </c:ser>
        <c:ser>
          <c:idx val="7"/>
          <c:order val="7"/>
          <c:spPr>
            <a:pattFill prst="dkUpDiag">
              <a:fgClr>
                <a:srgbClr val="C00000"/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0F-4E0D-B54C-562D6F928A2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0F-4E0D-B54C-562D6F928A2F}"/>
                </c:ext>
              </c:extLst>
            </c:dLbl>
            <c:dLbl>
              <c:idx val="2"/>
              <c:layout>
                <c:manualLayout>
                  <c:x val="0"/>
                  <c:y val="-1.71465791303899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0F-4E0D-B54C-562D6F928A2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de-CH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0F-4E0D-B54C-562D6F928A2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Tabelle1!$C$3:$C$6</c:f>
              <c:strCache>
                <c:ptCount val="4"/>
                <c:pt idx="0">
                  <c:v>Nettoinvestitionen Verwaltungsvermögen</c:v>
                </c:pt>
                <c:pt idx="1">
                  <c:v>Darlehensvergaben (netto)</c:v>
                </c:pt>
                <c:pt idx="2">
                  <c:v>Nettoinvestitionen Finanzvermögen</c:v>
                </c:pt>
                <c:pt idx="3">
                  <c:v>Total Nettoinvestitionen</c:v>
                </c:pt>
              </c:strCache>
            </c:strRef>
          </c:cat>
          <c:val>
            <c:numRef>
              <c:f>Tabelle1!$K$3:$K$6</c:f>
              <c:numCache>
                <c:formatCode>General</c:formatCode>
                <c:ptCount val="4"/>
                <c:pt idx="2">
                  <c:v>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80F-4E0D-B54C-562D6F928A2F}"/>
            </c:ext>
          </c:extLst>
        </c:ser>
        <c:ser>
          <c:idx val="8"/>
          <c:order val="8"/>
          <c:spPr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bg1">
                  <a:lumMod val="65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Tabelle1!$C$3:$C$6</c:f>
              <c:strCache>
                <c:ptCount val="4"/>
                <c:pt idx="0">
                  <c:v>Nettoinvestitionen Verwaltungsvermögen</c:v>
                </c:pt>
                <c:pt idx="1">
                  <c:v>Darlehensvergaben (netto)</c:v>
                </c:pt>
                <c:pt idx="2">
                  <c:v>Nettoinvestitionen Finanzvermögen</c:v>
                </c:pt>
                <c:pt idx="3">
                  <c:v>Total Nettoinvestitionen</c:v>
                </c:pt>
              </c:strCache>
            </c:strRef>
          </c:cat>
          <c:val>
            <c:numRef>
              <c:f>Tabelle1!$L$3:$L$6</c:f>
              <c:numCache>
                <c:formatCode>General</c:formatCode>
                <c:ptCount val="4"/>
                <c:pt idx="3" formatCode="_ * #,##0.0_ ;_ * \-#,##0.0_ ;_ * &quot;-&quot;??_ ;_ @_ ">
                  <c:v>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80F-4E0D-B54C-562D6F928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100"/>
        <c:axId val="447399576"/>
        <c:axId val="447394328"/>
      </c:barChart>
      <c:catAx>
        <c:axId val="447399576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447394328"/>
        <c:crossesAt val="0"/>
        <c:auto val="1"/>
        <c:lblAlgn val="ctr"/>
        <c:lblOffset val="300"/>
        <c:noMultiLvlLbl val="0"/>
      </c:catAx>
      <c:valAx>
        <c:axId val="447394328"/>
        <c:scaling>
          <c:orientation val="minMax"/>
          <c:max val="75"/>
          <c:min val="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 sz="110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Nettoinvestitionen</a:t>
                </a:r>
                <a:r>
                  <a:rPr lang="de-CH" sz="1100" baseline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[Mio. Fr.]</a:t>
                </a:r>
                <a:endParaRPr lang="de-CH" sz="1100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layout>
            <c:manualLayout>
              <c:xMode val="edge"/>
              <c:yMode val="edge"/>
              <c:x val="5.3165108956840911E-3"/>
              <c:y val="3.07829890160581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high"/>
        <c:spPr>
          <a:noFill/>
          <a:ln w="190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47399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45890202206135"/>
          <c:y val="2.0096619554749902E-2"/>
          <c:w val="0.84482297659770955"/>
          <c:h val="0.90624046325760077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Verpflichtungskredite!$A$67</c:f>
              <c:strCache>
                <c:ptCount val="1"/>
                <c:pt idx="0">
                  <c:v>Fortgeführte Verpflichtungskredite (ohne Darlehen)</c:v>
                </c:pt>
              </c:strCache>
            </c:strRef>
          </c:tx>
          <c:spPr>
            <a:pattFill prst="ltUpDiag">
              <a:fgClr>
                <a:schemeClr val="accent1">
                  <a:lumMod val="7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CH" sz="900" b="1" i="0" u="none" strike="noStrike" kern="1200" baseline="0">
                    <a:solidFill>
                      <a:schemeClr val="tx1"/>
                    </a:solidFill>
                    <a:effectLst>
                      <a:glow rad="2159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Verpflichtungskredite!$D$67:$G$67</c:f>
              <c:numCache>
                <c:formatCode>#,##0.0,</c:formatCode>
                <c:ptCount val="3"/>
                <c:pt idx="0">
                  <c:v>188308.17300000001</c:v>
                </c:pt>
                <c:pt idx="1">
                  <c:v>179528.13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E8-49E4-A891-C4A3F3590A69}"/>
            </c:ext>
          </c:extLst>
        </c:ser>
        <c:ser>
          <c:idx val="4"/>
          <c:order val="3"/>
          <c:tx>
            <c:strRef>
              <c:f>Verpflichtungskredite!$A$81</c:f>
              <c:strCache>
                <c:ptCount val="1"/>
                <c:pt idx="0">
                  <c:v>Sonstige fortgeführte Verpflichtungskredite (ohne Darlehen)</c:v>
                </c:pt>
              </c:strCache>
            </c:strRef>
          </c:tx>
          <c:spPr>
            <a:pattFill prst="dkDnDiag">
              <a:fgClr>
                <a:schemeClr val="accent1">
                  <a:lumMod val="7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dkDnDiag">
                <a:fgClr>
                  <a:schemeClr val="accent1">
                    <a:lumMod val="75000"/>
                  </a:schemeClr>
                </a:fgClr>
                <a:bgClr>
                  <a:schemeClr val="accent1">
                    <a:lumMod val="40000"/>
                    <a:lumOff val="60000"/>
                  </a:schemeClr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8E8-49E4-A891-C4A3F3590A69}"/>
              </c:ext>
            </c:extLst>
          </c:dPt>
          <c:dLbls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CH" sz="900" b="1" i="0" u="none" strike="noStrike" kern="1200" baseline="0">
                    <a:solidFill>
                      <a:schemeClr val="tx1"/>
                    </a:solidFill>
                    <a:effectLst>
                      <a:glow rad="2159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Verpflichtungskredite!$D$81:$G$81</c:f>
              <c:numCache>
                <c:formatCode>General</c:formatCode>
                <c:ptCount val="3"/>
                <c:pt idx="2" formatCode="#,##0.0,">
                  <c:v>68190.256000000008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E8-49E4-A891-C4A3F3590A69}"/>
            </c:ext>
          </c:extLst>
        </c:ser>
        <c:ser>
          <c:idx val="5"/>
          <c:order val="4"/>
          <c:tx>
            <c:strRef>
              <c:f>Verpflichtungskredite!$A$84</c:f>
              <c:strCache>
                <c:ptCount val="1"/>
                <c:pt idx="0">
                  <c:v>Schulhaus Gräfler, Bebautetechnische Sanierung</c:v>
                </c:pt>
              </c:strCache>
            </c:strRef>
          </c:tx>
          <c:spPr>
            <a:pattFill prst="ltDnDiag">
              <a:fgClr>
                <a:schemeClr val="accent6">
                  <a:lumMod val="75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CH" sz="900" b="1" i="0" u="none" strike="noStrike" kern="1200" baseline="0">
                    <a:solidFill>
                      <a:schemeClr val="tx1"/>
                    </a:solidFill>
                    <a:effectLst>
                      <a:glow rad="2159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Verpflichtungskredite!$D$72:$G$72</c:f>
              <c:numCache>
                <c:formatCode>General</c:formatCode>
                <c:ptCount val="3"/>
                <c:pt idx="2" formatCode="#,##0.0,">
                  <c:v>9100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E8-49E4-A891-C4A3F3590A69}"/>
            </c:ext>
          </c:extLst>
        </c:ser>
        <c:ser>
          <c:idx val="12"/>
          <c:order val="5"/>
          <c:tx>
            <c:strRef>
              <c:f>Verpflichtungskredite!$A$79</c:f>
              <c:strCache>
                <c:ptCount val="1"/>
                <c:pt idx="0">
                  <c:v>Schulhaus Emmersberg, Dachausbau</c:v>
                </c:pt>
              </c:strCache>
            </c:strRef>
          </c:tx>
          <c:spPr>
            <a:pattFill prst="pct5">
              <a:fgClr>
                <a:schemeClr val="accent6">
                  <a:lumMod val="75000"/>
                </a:schemeClr>
              </a:fgClr>
              <a:bgClr>
                <a:schemeClr val="accent6">
                  <a:lumMod val="40000"/>
                  <a:lumOff val="6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Verpflichtungskredite!$D$79:$G$79</c:f>
              <c:numCache>
                <c:formatCode>General</c:formatCode>
                <c:ptCount val="3"/>
                <c:pt idx="2" formatCode="#,##0.0,">
                  <c:v>9210.375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8E8-49E4-A891-C4A3F3590A69}"/>
            </c:ext>
          </c:extLst>
        </c:ser>
        <c:ser>
          <c:idx val="9"/>
          <c:order val="6"/>
          <c:tx>
            <c:strRef>
              <c:f>Verpflichtungskredite!$A$80</c:f>
              <c:strCache>
                <c:ptCount val="1"/>
                <c:pt idx="0">
                  <c:v>Schulhaus Kreuzgut, Erweiterung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CH" sz="900" b="1" i="0" u="none" strike="noStrike" kern="1200" baseline="0">
                    <a:solidFill>
                      <a:schemeClr val="tx1"/>
                    </a:solidFill>
                    <a:effectLst>
                      <a:glow rad="2159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Verpflichtungskredite!$D$80:$G$80</c:f>
            </c:numRef>
          </c:val>
          <c:extLst>
            <c:ext xmlns:c16="http://schemas.microsoft.com/office/drawing/2014/chart" uri="{C3380CC4-5D6E-409C-BE32-E72D297353CC}">
              <c16:uniqueId val="{00000006-28E8-49E4-A891-C4A3F3590A69}"/>
            </c:ext>
          </c:extLst>
        </c:ser>
        <c:ser>
          <c:idx val="6"/>
          <c:order val="7"/>
          <c:tx>
            <c:strRef>
              <c:f>Verpflichtungskredite!$A$73</c:f>
              <c:strCache>
                <c:ptCount val="1"/>
                <c:pt idx="0">
                  <c:v>Magazin Birch, Neubau</c:v>
                </c:pt>
              </c:strCache>
            </c:strRef>
          </c:tx>
          <c:spPr>
            <a:pattFill prst="dkUpDiag">
              <a:fgClr>
                <a:schemeClr val="accent6">
                  <a:lumMod val="75000"/>
                </a:schemeClr>
              </a:fgClr>
              <a:bgClr>
                <a:schemeClr val="accent6">
                  <a:lumMod val="40000"/>
                  <a:lumOff val="60000"/>
                </a:schemeClr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Verpflichtungskredite!$D$73:$G$73</c:f>
              <c:numCache>
                <c:formatCode>General</c:formatCode>
                <c:ptCount val="3"/>
                <c:pt idx="2" formatCode="#,##0.0,">
                  <c:v>12654.004999999999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8E8-49E4-A891-C4A3F3590A69}"/>
            </c:ext>
          </c:extLst>
        </c:ser>
        <c:ser>
          <c:idx val="7"/>
          <c:order val="9"/>
          <c:tx>
            <c:strRef>
              <c:f>Verpflichtungskredite!$A$71</c:f>
              <c:strCache>
                <c:ptCount val="1"/>
                <c:pt idx="0">
                  <c:v>Schulanlage Steig, Erweiterung</c:v>
                </c:pt>
              </c:strCache>
            </c:strRef>
          </c:tx>
          <c:spPr>
            <a:pattFill prst="shingle">
              <a:fgClr>
                <a:schemeClr val="accent6">
                  <a:lumMod val="75000"/>
                </a:schemeClr>
              </a:fgClr>
              <a:bgClr>
                <a:schemeClr val="accent6">
                  <a:lumMod val="40000"/>
                  <a:lumOff val="6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CH" sz="900" b="1" i="0" u="none" strike="noStrike" kern="1200" baseline="0"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Verpflichtungskredite!$D$71:$G$71</c:f>
              <c:numCache>
                <c:formatCode>General</c:formatCode>
                <c:ptCount val="3"/>
                <c:pt idx="2" formatCode="#,##0.0,">
                  <c:v>18567.3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E8-49E4-A891-C4A3F3590A69}"/>
            </c:ext>
          </c:extLst>
        </c:ser>
        <c:ser>
          <c:idx val="8"/>
          <c:order val="11"/>
          <c:tx>
            <c:strRef>
              <c:f>Verpflichtungskredite!$A$74:$B$74</c:f>
              <c:strCache>
                <c:ptCount val="2"/>
                <c:pt idx="0">
                  <c:v>Rheinuferstrasse, Aufwertung  (Agglo 1, Massnahme 22)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 cmpd="sng">
                      <a:noFill/>
                    </a:ln>
                    <a:solidFill>
                      <a:schemeClr val="tx1"/>
                    </a:solidFill>
                    <a:effectLst>
                      <a:glow rad="1397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Verpflichtungskredite!$D$74:$G$74</c:f>
            </c:numRef>
          </c:val>
          <c:extLst>
            <c:ext xmlns:c16="http://schemas.microsoft.com/office/drawing/2014/chart" uri="{C3380CC4-5D6E-409C-BE32-E72D297353CC}">
              <c16:uniqueId val="{00000009-28E8-49E4-A891-C4A3F3590A69}"/>
            </c:ext>
          </c:extLst>
        </c:ser>
        <c:ser>
          <c:idx val="11"/>
          <c:order val="12"/>
          <c:tx>
            <c:strRef>
              <c:f>Verpflichtungskredite!$A$75</c:f>
              <c:strCache>
                <c:ptCount val="1"/>
                <c:pt idx="0">
                  <c:v>Kammgarn West</c:v>
                </c:pt>
              </c:strCache>
            </c:strRef>
          </c:tx>
          <c:spPr>
            <a:pattFill prst="pct5">
              <a:fgClr>
                <a:schemeClr val="accent6">
                  <a:lumMod val="75000"/>
                </a:schemeClr>
              </a:fgClr>
              <a:bgClr>
                <a:schemeClr val="accent6">
                  <a:lumMod val="40000"/>
                  <a:lumOff val="6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4.848846747616954E-3"/>
                </c:manualLayout>
              </c:layout>
              <c:tx>
                <c:rich>
                  <a:bodyPr/>
                  <a:lstStyle/>
                  <a:p>
                    <a:fld id="{AD0A9BC8-5D53-4622-AFA3-79D49AECFE3E}" type="VALUE">
                      <a:rPr lang="en-US" b="1">
                        <a:latin typeface="Arial Narrow" panose="020B0606020202030204" pitchFamily="34" charset="0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28E8-49E4-A891-C4A3F3590A69}"/>
                </c:ext>
              </c:extLst>
            </c:dLbl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397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Verpflichtungskredite!$D$75:$G$75</c:f>
              <c:numCache>
                <c:formatCode>General</c:formatCode>
                <c:ptCount val="3"/>
                <c:pt idx="2" formatCode="#,##0.0,">
                  <c:v>30276.194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8E8-49E4-A891-C4A3F3590A69}"/>
            </c:ext>
          </c:extLst>
        </c:ser>
        <c:ser>
          <c:idx val="13"/>
          <c:order val="13"/>
          <c:tx>
            <c:strRef>
              <c:f>Verpflichtungskredite!$A$76</c:f>
              <c:strCache>
                <c:ptCount val="1"/>
                <c:pt idx="0">
                  <c:v>KSS, Neubau Hallenbad</c:v>
                </c:pt>
              </c:strCache>
            </c:strRef>
          </c:tx>
          <c:spPr>
            <a:pattFill prst="ltHorz">
              <a:fgClr>
                <a:schemeClr val="accent6">
                  <a:lumMod val="75000"/>
                </a:schemeClr>
              </a:fgClr>
              <a:bgClr>
                <a:schemeClr val="accent6">
                  <a:lumMod val="40000"/>
                  <a:lumOff val="60000"/>
                </a:schemeClr>
              </a:bgClr>
            </a:pattFill>
            <a:ln w="3175"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fld id="{03F87C60-28ED-43B8-9604-1AA2E5A1B4BB}" type="VALUE">
                      <a:rPr lang="en-US" b="1">
                        <a:latin typeface="Arial Narrow" panose="020B0606020202030204" pitchFamily="34" charset="0"/>
                      </a:rPr>
                      <a:pPr/>
                      <a:t>[WERT]</a:t>
                    </a:fld>
                    <a:endParaRPr lang="de-CH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28E8-49E4-A891-C4A3F3590A69}"/>
                </c:ext>
              </c:extLst>
            </c:dLbl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397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Verpflichtungskredite!$D$76:$G$76</c:f>
              <c:numCache>
                <c:formatCode>General</c:formatCode>
                <c:ptCount val="3"/>
                <c:pt idx="2" formatCode="#,##0.0,">
                  <c:v>31530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8E8-49E4-A891-C4A3F3590A69}"/>
            </c:ext>
          </c:extLst>
        </c:ser>
        <c:ser>
          <c:idx val="14"/>
          <c:order val="14"/>
          <c:tx>
            <c:strRef>
              <c:f>Verpflichtungskredite!$A$77</c:f>
              <c:strCache>
                <c:ptCount val="1"/>
                <c:pt idx="0">
                  <c:v>Sportanlage Schweizersbild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numFmt formatCode="#,##0.0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39700">
                        <a:schemeClr val="bg1"/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Verpflichtungskredite!$D$77:$G$77</c:f>
            </c:numRef>
          </c:val>
          <c:extLst>
            <c:ext xmlns:c16="http://schemas.microsoft.com/office/drawing/2014/chart" uri="{C3380CC4-5D6E-409C-BE32-E72D297353CC}">
              <c16:uniqueId val="{0000000E-28E8-49E4-A891-C4A3F3590A69}"/>
            </c:ext>
          </c:extLst>
        </c:ser>
        <c:ser>
          <c:idx val="15"/>
          <c:order val="15"/>
          <c:tx>
            <c:strRef>
              <c:f>Verpflichtungskredite!$A$78:$B$78</c:f>
              <c:strCache>
                <c:ptCount val="2"/>
                <c:pt idx="0">
                  <c:v>Schulhaus Gräfler, Gebäudetechnische Sanierung 1. Etappe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39700">
                        <a:schemeClr val="bg1">
                          <a:lumMod val="95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Verpflichtungskredite!$D$66:$G$66</c:f>
              <c:strCache>
                <c:ptCount val="3"/>
                <c:pt idx="0">
                  <c:v>2023</c:v>
                </c:pt>
                <c:pt idx="1">
                  <c:v>2024</c:v>
                </c:pt>
                <c:pt idx="2">
                  <c:v>2024 (Grossprojekte einzeln)</c:v>
                </c:pt>
              </c:strCache>
            </c:strRef>
          </c:cat>
          <c:val>
            <c:numRef>
              <c:f>Verpflichtungskredite!$D$78:$G$78</c:f>
            </c:numRef>
          </c:val>
          <c:extLst>
            <c:ext xmlns:c16="http://schemas.microsoft.com/office/drawing/2014/chart" uri="{C3380CC4-5D6E-409C-BE32-E72D297353CC}">
              <c16:uniqueId val="{0000000F-28E8-49E4-A891-C4A3F3590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axId val="481335496"/>
        <c:axId val="481335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Verpflichtungskredite!$A$66</c15:sqref>
                        </c15:formulaRef>
                      </c:ext>
                    </c:extLst>
                    <c:strCache>
                      <c:ptCount val="1"/>
                      <c:pt idx="0">
                        <c:v>Volumen [Mio. Fr.]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Verpflichtungskredite!$D$66:$G$66</c15:sqref>
                        </c15:formulaRef>
                      </c:ext>
                    </c:extLst>
                    <c:strCache>
                      <c:ptCount val="3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2024 (Grossprojekte einzeln)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Verpflichtungskredite!$D$66:$G$66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0-28E8-49E4-A891-C4A3F3590A69}"/>
                  </c:ext>
                </c:extLst>
              </c15:ser>
            </c15:filteredBarSeries>
            <c15:filteredBar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Verpflichtungskredite!$A$69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Verpflichtungskredite!$D$66:$G$66</c15:sqref>
                        </c15:formulaRef>
                      </c:ext>
                    </c:extLst>
                    <c:strCache>
                      <c:ptCount val="3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2024 (Grossprojekte einzeln)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Verpflichtungskredite!$D$69:$G$69</c15:sqref>
                        </c15:formulaRef>
                      </c:ext>
                    </c:extLst>
                    <c:numCache>
                      <c:formatCode>#,##0.0,</c:formatCode>
                      <c:ptCount val="3"/>
                      <c:pt idx="0">
                        <c:v>191887.12300000002</c:v>
                      </c:pt>
                      <c:pt idx="1">
                        <c:v>185235.67500000002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28E8-49E4-A891-C4A3F3590A69}"/>
                  </c:ext>
                </c:extLst>
              </c15:ser>
            </c15:filteredBarSeries>
            <c15:filteredBarSeries>
              <c15:ser>
                <c:idx val="10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Verpflichtungskredite!$A$70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1" i="0" u="none" strike="noStrike" kern="1200" baseline="0">
                          <a:solidFill>
                            <a:sysClr val="windowText" lastClr="00000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Verpflichtungskredite!$D$66:$G$66</c15:sqref>
                        </c15:formulaRef>
                      </c:ext>
                    </c:extLst>
                    <c:strCache>
                      <c:ptCount val="3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2024 (Grossprojekte einzeln)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Verpflichtungskredite!$D$70:$G$70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28E8-49E4-A891-C4A3F3590A69}"/>
                  </c:ext>
                </c:extLst>
              </c15:ser>
            </c15:filteredBarSeries>
            <c15:filteredBarSeries>
              <c15:ser>
                <c:idx val="2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Verpflichtungskredite!$A$68</c15:sqref>
                        </c15:formulaRef>
                      </c:ext>
                    </c:extLst>
                    <c:strCache>
                      <c:ptCount val="1"/>
                      <c:pt idx="0">
                        <c:v>Abgeschlossene Verpflichtungskredite</c:v>
                      </c:pt>
                    </c:strCache>
                  </c:strRef>
                </c:tx>
                <c:spPr>
                  <a:pattFill prst="zigZag">
                    <a:fgClr>
                      <a:schemeClr val="bg1">
                        <a:lumMod val="65000"/>
                      </a:schemeClr>
                    </a:fgClr>
                    <a:bgClr>
                      <a:schemeClr val="bg1">
                        <a:lumMod val="95000"/>
                      </a:schemeClr>
                    </a:bgClr>
                  </a:pattFill>
                  <a:ln w="6350">
                    <a:solidFill>
                      <a:schemeClr val="tx1"/>
                    </a:solidFill>
                    <a:prstDash val="dash"/>
                  </a:ln>
                  <a:effectLst/>
                </c:spPr>
                <c:invertIfNegative val="0"/>
                <c:dLbls>
                  <c:numFmt formatCode="#,##0.0,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de-CH" sz="900" b="1" i="0" u="none" strike="noStrike" kern="1200" baseline="0">
                          <a:solidFill>
                            <a:schemeClr val="tx1"/>
                          </a:solidFill>
                          <a:effectLst>
                            <a:glow rad="215900">
                              <a:schemeClr val="bg1"/>
                            </a:glow>
                          </a:effectLst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Verpflichtungskredite!$D$66:$G$66</c15:sqref>
                        </c15:formulaRef>
                      </c:ext>
                    </c:extLst>
                    <c:strCache>
                      <c:ptCount val="3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2024 (Grossprojekte einzeln)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Verpflichtungskredite!$D$68:$G$68</c15:sqref>
                        </c15:formulaRef>
                      </c:ext>
                    </c:extLst>
                    <c:numCache>
                      <c:formatCode>#,##0.0,</c:formatCode>
                      <c:ptCount val="3"/>
                      <c:pt idx="0">
                        <c:v>3578.95</c:v>
                      </c:pt>
                      <c:pt idx="1">
                        <c:v>5707.5450000000001</c:v>
                      </c:pt>
                      <c:pt idx="2">
                        <c:v>5707.5450000000001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28E8-49E4-A891-C4A3F3590A69}"/>
                  </c:ext>
                </c:extLst>
              </c15:ser>
            </c15:filteredBarSeries>
          </c:ext>
        </c:extLst>
      </c:barChart>
      <c:catAx>
        <c:axId val="48133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81335888"/>
        <c:crosses val="autoZero"/>
        <c:auto val="1"/>
        <c:lblAlgn val="ctr"/>
        <c:lblOffset val="100"/>
        <c:noMultiLvlLbl val="0"/>
      </c:catAx>
      <c:valAx>
        <c:axId val="48133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 sz="900" dirty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[Mio. Fr.]</a:t>
                </a:r>
              </a:p>
            </c:rich>
          </c:tx>
          <c:layout>
            <c:manualLayout>
              <c:xMode val="edge"/>
              <c:yMode val="edge"/>
              <c:x val="3.4831413829342181E-3"/>
              <c:y val="6.9903001664920715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81335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Finanzierung!$A$4</c:f>
              <c:strCache>
                <c:ptCount val="1"/>
                <c:pt idx="0">
                  <c:v>Selbstfinanzierung</c:v>
                </c:pt>
              </c:strCache>
            </c:strRef>
          </c:tx>
          <c:spPr>
            <a:pattFill prst="ltUpDiag">
              <a:fgClr>
                <a:schemeClr val="accent6">
                  <a:lumMod val="75000"/>
                </a:schemeClr>
              </a:fgClr>
              <a:bgClr>
                <a:schemeClr val="accent6">
                  <a:lumMod val="20000"/>
                  <a:lumOff val="8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Finanzierung!$J$3:$S$3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Finanzierung!$J$4:$S$4</c:f>
              <c:numCache>
                <c:formatCode>_ * .0,_ ;_ * \-.0,_ ;_ * "-"??_ ;_ @_ </c:formatCode>
                <c:ptCount val="10"/>
                <c:pt idx="0">
                  <c:v>30442</c:v>
                </c:pt>
                <c:pt idx="1">
                  <c:v>54246.192710000003</c:v>
                </c:pt>
                <c:pt idx="2">
                  <c:v>46300</c:v>
                </c:pt>
                <c:pt idx="3">
                  <c:v>11735.428029999975</c:v>
                </c:pt>
                <c:pt idx="4">
                  <c:v>33850</c:v>
                </c:pt>
                <c:pt idx="5">
                  <c:v>36329</c:v>
                </c:pt>
                <c:pt idx="6">
                  <c:v>38495.370369999997</c:v>
                </c:pt>
                <c:pt idx="7">
                  <c:v>38523.363340000004</c:v>
                </c:pt>
                <c:pt idx="8">
                  <c:v>62775.518479999999</c:v>
                </c:pt>
                <c:pt idx="9">
                  <c:v>86794.025490000102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60-4693-A83D-3DEE74DFE955}"/>
            </c:ext>
          </c:extLst>
        </c:ser>
        <c:ser>
          <c:idx val="1"/>
          <c:order val="1"/>
          <c:tx>
            <c:strRef>
              <c:f>Finanzierung!$A$5</c:f>
              <c:strCache>
                <c:ptCount val="1"/>
                <c:pt idx="0">
                  <c:v>Nettoinvestitionen inkl. FV</c:v>
                </c:pt>
              </c:strCache>
            </c:strRef>
          </c:tx>
          <c:spPr>
            <a:pattFill prst="dkDnDiag">
              <a:fgClr>
                <a:schemeClr val="accent1">
                  <a:lumMod val="7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7880866684200241E-3"/>
                  <c:y val="8.41832835925727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ysClr val="windowText" lastClr="000000"/>
                      </a:solidFill>
                      <a:effectLst>
                        <a:glow rad="139700">
                          <a:schemeClr val="bg1"/>
                        </a:glo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60-4693-A83D-3DEE74DFE9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Finanzierung!$J$3:$S$3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Finanzierung!$J$5:$S$5</c:f>
              <c:numCache>
                <c:formatCode>_ * .0,_ ;_ * \-.0,_ ;_ * "-"??_ ;_ @_ </c:formatCode>
                <c:ptCount val="10"/>
                <c:pt idx="0">
                  <c:v>10212</c:v>
                </c:pt>
                <c:pt idx="1">
                  <c:v>12210.051660000003</c:v>
                </c:pt>
                <c:pt idx="2">
                  <c:v>14300</c:v>
                </c:pt>
                <c:pt idx="3">
                  <c:v>4145.8318800000006</c:v>
                </c:pt>
                <c:pt idx="4">
                  <c:v>19209</c:v>
                </c:pt>
                <c:pt idx="5">
                  <c:v>29623</c:v>
                </c:pt>
                <c:pt idx="6">
                  <c:v>39957.908409999996</c:v>
                </c:pt>
                <c:pt idx="7">
                  <c:v>6190.73711</c:v>
                </c:pt>
                <c:pt idx="8">
                  <c:v>43896.685899999997</c:v>
                </c:pt>
                <c:pt idx="9">
                  <c:v>72327.62844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60-4693-A83D-3DEE74DFE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overlap val="-15"/>
        <c:axId val="477506832"/>
        <c:axId val="477507224"/>
      </c:barChart>
      <c:lineChart>
        <c:grouping val="standard"/>
        <c:varyColors val="0"/>
        <c:ser>
          <c:idx val="2"/>
          <c:order val="2"/>
          <c:tx>
            <c:strRef>
              <c:f>Finanzierung!$A$6</c:f>
              <c:strCache>
                <c:ptCount val="1"/>
                <c:pt idx="0">
                  <c:v>Finanzierungsfehltbetrag / -überschuss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square" lIns="18000" tIns="18288" rIns="18000" bIns="18288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Finanzierung!$J$3:$S$3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Finanzierung!$J$6:$S$6</c:f>
              <c:numCache>
                <c:formatCode>_ * .0,_ ;_ * \-.0,_ ;_ * "-"??_ ;_ @_ </c:formatCode>
                <c:ptCount val="10"/>
                <c:pt idx="0">
                  <c:v>20230</c:v>
                </c:pt>
                <c:pt idx="1">
                  <c:v>42036.141049999998</c:v>
                </c:pt>
                <c:pt idx="2">
                  <c:v>31900</c:v>
                </c:pt>
                <c:pt idx="3">
                  <c:v>7589.5961499999758</c:v>
                </c:pt>
                <c:pt idx="4">
                  <c:v>14641</c:v>
                </c:pt>
                <c:pt idx="5">
                  <c:v>6706</c:v>
                </c:pt>
                <c:pt idx="6">
                  <c:v>-1462.5380399999995</c:v>
                </c:pt>
                <c:pt idx="7">
                  <c:v>32332.626230000002</c:v>
                </c:pt>
                <c:pt idx="8">
                  <c:v>18878.832580000002</c:v>
                </c:pt>
                <c:pt idx="9">
                  <c:v>14466.397050000101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060-4693-A83D-3DEE74DFE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506832"/>
        <c:axId val="477507224"/>
      </c:lineChart>
      <c:lineChart>
        <c:grouping val="standard"/>
        <c:varyColors val="0"/>
        <c:ser>
          <c:idx val="3"/>
          <c:order val="3"/>
          <c:tx>
            <c:strRef>
              <c:f>Finanzierung!$A$7</c:f>
              <c:strCache>
                <c:ptCount val="1"/>
                <c:pt idx="0">
                  <c:v>Selbstfinanzierungsgrad (inkl. FV)</c:v>
                </c:pt>
              </c:strCache>
            </c:strRef>
          </c:tx>
          <c:spPr>
            <a:ln w="28575" cap="rnd">
              <a:noFill/>
              <a:prstDash val="lg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3.9151455274439903E-2"/>
                  <c:y val="0.25879043600562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60-4693-A83D-3DEE74DFE955}"/>
                </c:ext>
              </c:extLst>
            </c:dLbl>
            <c:spPr>
              <a:solidFill>
                <a:schemeClr val="lt1"/>
              </a:solidFill>
              <a:ln w="12700"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Finanzierung!$J$3:$S$3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Finanzierung!$J$7:$S$7</c:f>
              <c:numCache>
                <c:formatCode>0%</c:formatCode>
                <c:ptCount val="10"/>
                <c:pt idx="0">
                  <c:v>2.9810027418723073</c:v>
                </c:pt>
                <c:pt idx="1">
                  <c:v>4.4427488286319008</c:v>
                </c:pt>
                <c:pt idx="2">
                  <c:v>3.2377622377622379</c:v>
                </c:pt>
                <c:pt idx="3">
                  <c:v>2.8306569995308091</c:v>
                </c:pt>
                <c:pt idx="4">
                  <c:v>1.7621948045187152</c:v>
                </c:pt>
                <c:pt idx="5">
                  <c:v>1.2263781521115349</c:v>
                </c:pt>
                <c:pt idx="6">
                  <c:v>0.96339803312542804</c:v>
                </c:pt>
                <c:pt idx="7">
                  <c:v>6.2227425677263177</c:v>
                </c:pt>
                <c:pt idx="8">
                  <c:v>1.4300742115932721</c:v>
                </c:pt>
                <c:pt idx="9">
                  <c:v>1.2000120474294387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060-4693-A83D-3DEE74DFE9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8027736"/>
        <c:axId val="688033312"/>
      </c:lineChart>
      <c:catAx>
        <c:axId val="47750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77507224"/>
        <c:crosses val="autoZero"/>
        <c:auto val="1"/>
        <c:lblAlgn val="ctr"/>
        <c:lblOffset val="50"/>
        <c:noMultiLvlLbl val="0"/>
      </c:catAx>
      <c:valAx>
        <c:axId val="477507224"/>
        <c:scaling>
          <c:orientation val="minMax"/>
          <c:max val="90000"/>
          <c:min val="-10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>
                    <a:solidFill>
                      <a:sysClr val="windowText" lastClr="000000"/>
                    </a:solidFill>
                  </a:rPr>
                  <a:t>Mio. Fr.</a:t>
                </a:r>
              </a:p>
            </c:rich>
          </c:tx>
          <c:layout>
            <c:manualLayout>
              <c:xMode val="edge"/>
              <c:yMode val="edge"/>
              <c:x val="1.4176530549028005E-2"/>
              <c:y val="2.95673498713086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_ * .0,_ ;_ * \-.0,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77506832"/>
        <c:crosses val="autoZero"/>
        <c:crossBetween val="between"/>
      </c:valAx>
      <c:valAx>
        <c:axId val="688033312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88027736"/>
        <c:crosses val="max"/>
        <c:crossBetween val="between"/>
      </c:valAx>
      <c:catAx>
        <c:axId val="688027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80333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de-D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323162729658798E-2"/>
          <c:y val="2.8729144531610067E-2"/>
          <c:w val="0.8944431549230949"/>
          <c:h val="0.763395320115117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Schulden!$B$5</c:f>
              <c:strCache>
                <c:ptCount val="1"/>
                <c:pt idx="0">
                  <c:v>Langfristige Schulden </c:v>
                </c:pt>
              </c:strCache>
            </c:strRef>
          </c:tx>
          <c:spPr>
            <a:pattFill prst="ltUpDiag">
              <a:fgClr>
                <a:srgbClr val="C00000"/>
              </a:fgClr>
              <a:bgClr>
                <a:srgbClr val="FF0000"/>
              </a:bgClr>
            </a:pattFill>
            <a:ln w="9525">
              <a:solidFill>
                <a:schemeClr val="tx1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Schulden!$K$4:$U$4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31.12.2018 (HRM1)</c:v>
                </c:pt>
                <c:pt idx="4">
                  <c:v>01.01.2019 (HRM2)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Schulden!$K$5:$U$5</c:f>
              <c:numCache>
                <c:formatCode>General</c:formatCode>
                <c:ptCount val="11"/>
                <c:pt idx="0">
                  <c:v>175</c:v>
                </c:pt>
                <c:pt idx="1">
                  <c:v>144</c:v>
                </c:pt>
                <c:pt idx="2">
                  <c:v>126.5</c:v>
                </c:pt>
                <c:pt idx="3">
                  <c:v>109</c:v>
                </c:pt>
                <c:pt idx="4">
                  <c:v>109</c:v>
                </c:pt>
                <c:pt idx="5">
                  <c:v>93.7</c:v>
                </c:pt>
                <c:pt idx="6" formatCode="0.0">
                  <c:v>72.174999999999997</c:v>
                </c:pt>
                <c:pt idx="7" formatCode="0.0">
                  <c:v>62.15</c:v>
                </c:pt>
                <c:pt idx="8" formatCode="0.0">
                  <c:v>37.125</c:v>
                </c:pt>
                <c:pt idx="9" formatCode="0.0">
                  <c:v>67.099999999999994</c:v>
                </c:pt>
                <c:pt idx="10" formatCode="0.0">
                  <c:v>82.075000000000003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1-475D-BF86-FA7D3D149DA6}"/>
            </c:ext>
          </c:extLst>
        </c:ser>
        <c:ser>
          <c:idx val="1"/>
          <c:order val="1"/>
          <c:tx>
            <c:strRef>
              <c:f>Schulden!$B$6</c:f>
              <c:strCache>
                <c:ptCount val="1"/>
                <c:pt idx="0">
                  <c:v>Kurzfristige Schulden</c:v>
                </c:pt>
              </c:strCache>
            </c:strRef>
          </c:tx>
          <c:spPr>
            <a:pattFill prst="dkDnDiag">
              <a:fgClr>
                <a:srgbClr val="FF0000"/>
              </a:fgClr>
              <a:bgClr>
                <a:srgbClr val="FF9999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Schulden!$K$4:$U$4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31.12.2018 (HRM1)</c:v>
                </c:pt>
                <c:pt idx="4">
                  <c:v>01.01.2019 (HRM2)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Schulden!$K$6:$U$6</c:f>
              <c:numCache>
                <c:formatCode>0.0</c:formatCode>
                <c:ptCount val="11"/>
                <c:pt idx="0">
                  <c:v>30.582000000000001</c:v>
                </c:pt>
                <c:pt idx="1">
                  <c:v>27.192480070000002</c:v>
                </c:pt>
                <c:pt idx="2">
                  <c:v>24.065238820000001</c:v>
                </c:pt>
                <c:pt idx="3">
                  <c:v>45.488385880000003</c:v>
                </c:pt>
                <c:pt idx="4" formatCode="#,##0.0">
                  <c:v>37.192979890000004</c:v>
                </c:pt>
                <c:pt idx="5" formatCode="#,##0.0">
                  <c:v>57.717844880000001</c:v>
                </c:pt>
                <c:pt idx="6">
                  <c:v>54.330112390000004</c:v>
                </c:pt>
                <c:pt idx="7">
                  <c:v>54.138253779999999</c:v>
                </c:pt>
                <c:pt idx="8">
                  <c:v>26.55956677</c:v>
                </c:pt>
                <c:pt idx="9">
                  <c:v>20.000293260000003</c:v>
                </c:pt>
                <c:pt idx="10">
                  <c:v>5.0000494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1-475D-BF86-FA7D3D149DA6}"/>
            </c:ext>
          </c:extLst>
        </c:ser>
        <c:ser>
          <c:idx val="2"/>
          <c:order val="2"/>
          <c:tx>
            <c:strRef>
              <c:f>Schulden!$B$7</c:f>
              <c:strCache>
                <c:ptCount val="1"/>
                <c:pt idx="0">
                  <c:v>Laufende Verbindlichkeiten</c:v>
                </c:pt>
              </c:strCache>
            </c:strRef>
          </c:tx>
          <c:spPr>
            <a:pattFill prst="dkUp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F1-475D-BF86-FA7D3D149DA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F1-475D-BF86-FA7D3D149DA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F1-475D-BF86-FA7D3D149DA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F1-475D-BF86-FA7D3D149D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Schulden!$K$4:$U$4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31.12.2018 (HRM1)</c:v>
                </c:pt>
                <c:pt idx="4">
                  <c:v>01.01.2019 (HRM2)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Schulden!$K$7:$U$7</c:f>
              <c:numCache>
                <c:formatCode>0.0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.0">
                  <c:v>62.125384149999995</c:v>
                </c:pt>
                <c:pt idx="5" formatCode="#,##0.0">
                  <c:v>67.331059519999997</c:v>
                </c:pt>
                <c:pt idx="6">
                  <c:v>69.841281159999994</c:v>
                </c:pt>
                <c:pt idx="7">
                  <c:v>89.062484830000002</c:v>
                </c:pt>
                <c:pt idx="8">
                  <c:v>48.689534889999997</c:v>
                </c:pt>
                <c:pt idx="9">
                  <c:v>89.703506519999991</c:v>
                </c:pt>
                <c:pt idx="10">
                  <c:v>96.006754360000002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F1-475D-BF86-FA7D3D149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6"/>
        <c:overlap val="100"/>
        <c:axId val="477976840"/>
        <c:axId val="477977232"/>
      </c:barChart>
      <c:lineChart>
        <c:grouping val="standard"/>
        <c:varyColors val="0"/>
        <c:ser>
          <c:idx val="3"/>
          <c:order val="3"/>
          <c:tx>
            <c:strRef>
              <c:f>Schulden!$B$8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non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Schulden!$K$4:$U$4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31.12.2018 (HRM1)</c:v>
                </c:pt>
                <c:pt idx="4">
                  <c:v>01.01.2019 (HRM2)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Schulden!$K$8:$U$8</c:f>
              <c:numCache>
                <c:formatCode>0.0</c:formatCode>
                <c:ptCount val="11"/>
                <c:pt idx="0">
                  <c:v>205.58199999999999</c:v>
                </c:pt>
                <c:pt idx="1">
                  <c:v>171.19248006999999</c:v>
                </c:pt>
                <c:pt idx="2">
                  <c:v>150.56523881999999</c:v>
                </c:pt>
                <c:pt idx="3">
                  <c:v>154.48838588000001</c:v>
                </c:pt>
                <c:pt idx="4">
                  <c:v>208.31836404000001</c:v>
                </c:pt>
                <c:pt idx="5">
                  <c:v>218.74890440000001</c:v>
                </c:pt>
                <c:pt idx="6">
                  <c:v>196.34639354999999</c:v>
                </c:pt>
                <c:pt idx="7">
                  <c:v>205.35073861000001</c:v>
                </c:pt>
                <c:pt idx="8">
                  <c:v>112.37410166000001</c:v>
                </c:pt>
                <c:pt idx="9">
                  <c:v>176.80379977999999</c:v>
                </c:pt>
                <c:pt idx="10">
                  <c:v>183.08180376000001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6F1-475D-BF86-FA7D3D149D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8689408"/>
        <c:axId val="477977624"/>
      </c:lineChart>
      <c:catAx>
        <c:axId val="47797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77977232"/>
        <c:crosses val="autoZero"/>
        <c:auto val="1"/>
        <c:lblAlgn val="ctr"/>
        <c:lblOffset val="100"/>
        <c:noMultiLvlLbl val="0"/>
      </c:catAx>
      <c:valAx>
        <c:axId val="47797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/>
                  <a:t>Bruttoverschuldung [Mio. Fr.]</a:t>
                </a:r>
              </a:p>
            </c:rich>
          </c:tx>
          <c:layout>
            <c:manualLayout>
              <c:xMode val="edge"/>
              <c:yMode val="edge"/>
              <c:x val="9.9610564552446825E-4"/>
              <c:y val="1.4309459007088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77976840"/>
        <c:crosses val="autoZero"/>
        <c:crossBetween val="between"/>
      </c:valAx>
      <c:valAx>
        <c:axId val="477977624"/>
        <c:scaling>
          <c:orientation val="minMax"/>
        </c:scaling>
        <c:delete val="1"/>
        <c:axPos val="r"/>
        <c:numFmt formatCode="0.0" sourceLinked="1"/>
        <c:majorTickMark val="out"/>
        <c:minorTickMark val="none"/>
        <c:tickLblPos val="nextTo"/>
        <c:crossAx val="478689408"/>
        <c:crosses val="max"/>
        <c:crossBetween val="between"/>
      </c:valAx>
      <c:catAx>
        <c:axId val="478689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79776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201766518974467E-2"/>
          <c:y val="0.84041339431019446"/>
          <c:w val="0.87701137694808384"/>
          <c:h val="0.14188364601979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Arial Narrow" panose="020B060602020203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381509218583847E-2"/>
          <c:y val="3.0942334739803096E-2"/>
          <c:w val="0.90287515057060519"/>
          <c:h val="0.841369688890266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Eigenkapital!$B$23</c:f>
              <c:strCache>
                <c:ptCount val="1"/>
                <c:pt idx="0">
                  <c:v>freies Eigenkapital</c:v>
                </c:pt>
              </c:strCache>
            </c:strRef>
          </c:tx>
          <c:spPr>
            <a:pattFill prst="dkDnDiag">
              <a:fgClr>
                <a:srgbClr val="006600"/>
              </a:fgClr>
              <a:bgClr>
                <a:srgbClr val="009900"/>
              </a:bgClr>
            </a:pattFill>
            <a:ln w="635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Eigenkapital!$C$22:$O$22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Eigenkapital!$C$23:$O$23</c:f>
              <c:numCache>
                <c:formatCode>0</c:formatCode>
                <c:ptCount val="10"/>
                <c:pt idx="0">
                  <c:v>30.97237956</c:v>
                </c:pt>
                <c:pt idx="1">
                  <c:v>66.699967829999991</c:v>
                </c:pt>
                <c:pt idx="2">
                  <c:v>59.560047969999999</c:v>
                </c:pt>
                <c:pt idx="3">
                  <c:v>95.747492019999996</c:v>
                </c:pt>
                <c:pt idx="4">
                  <c:v>65.151115439999998</c:v>
                </c:pt>
                <c:pt idx="5">
                  <c:v>80.049889250000007</c:v>
                </c:pt>
                <c:pt idx="6">
                  <c:v>82.079738209999988</c:v>
                </c:pt>
                <c:pt idx="7">
                  <c:v>88.312358760000009</c:v>
                </c:pt>
                <c:pt idx="8">
                  <c:v>93.848540049999997</c:v>
                </c:pt>
                <c:pt idx="9">
                  <c:v>97.209644499999996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7C-46C0-B454-E93C71FC85F8}"/>
            </c:ext>
          </c:extLst>
        </c:ser>
        <c:ser>
          <c:idx val="1"/>
          <c:order val="1"/>
          <c:tx>
            <c:strRef>
              <c:f>Eigenkapital!$B$24</c:f>
              <c:strCache>
                <c:ptCount val="1"/>
                <c:pt idx="0">
                  <c:v>Neubewertungsreserve Finanzvermögen</c:v>
                </c:pt>
              </c:strCache>
            </c:strRef>
          </c:tx>
          <c:spPr>
            <a:pattFill prst="ltUpDiag">
              <a:fgClr>
                <a:srgbClr val="006600"/>
              </a:fgClr>
              <a:bgClr>
                <a:srgbClr val="37AB37"/>
              </a:bgClr>
            </a:pattFill>
            <a:ln w="635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7C-46C0-B454-E93C71FC85F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7C-46C0-B454-E93C71FC85F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27C-46C0-B454-E93C71FC85F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7C-46C0-B454-E93C71FC8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Eigenkapital!$C$22:$O$22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Eigenkapital!$C$24:$O$24</c:f>
              <c:numCache>
                <c:formatCode>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205.46441113999998</c:v>
                </c:pt>
                <c:pt idx="5">
                  <c:v>192.29683474000001</c:v>
                </c:pt>
                <c:pt idx="6">
                  <c:v>206.71983474000001</c:v>
                </c:pt>
                <c:pt idx="7">
                  <c:v>187.48440206999999</c:v>
                </c:pt>
                <c:pt idx="8">
                  <c:v>196.46442288999998</c:v>
                </c:pt>
                <c:pt idx="9">
                  <c:v>196.46442288999998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7C-46C0-B454-E93C71FC85F8}"/>
            </c:ext>
          </c:extLst>
        </c:ser>
        <c:ser>
          <c:idx val="2"/>
          <c:order val="2"/>
          <c:tx>
            <c:strRef>
              <c:f>Eigenkapital!$B$25</c:f>
              <c:strCache>
                <c:ptCount val="1"/>
                <c:pt idx="0">
                  <c:v>finanzpolitische Reserve</c:v>
                </c:pt>
              </c:strCache>
            </c:strRef>
          </c:tx>
          <c:spPr>
            <a:pattFill prst="dkDnDiag">
              <a:fgClr>
                <a:srgbClr val="00B050"/>
              </a:fgClr>
              <a:bgClr>
                <a:srgbClr val="4FC54F"/>
              </a:bgClr>
            </a:pattFill>
            <a:ln w="6350"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27C-46C0-B454-E93C71FC85F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27C-46C0-B454-E93C71FC8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Eigenkapital!$C$22:$O$22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Eigenkapital!$C$25:$O$25</c:f>
              <c:numCache>
                <c:formatCode>0</c:formatCode>
                <c:ptCount val="10"/>
                <c:pt idx="0">
                  <c:v>0</c:v>
                </c:pt>
                <c:pt idx="1">
                  <c:v>20.7</c:v>
                </c:pt>
                <c:pt idx="2">
                  <c:v>39.085000000000001</c:v>
                </c:pt>
                <c:pt idx="3">
                  <c:v>0</c:v>
                </c:pt>
                <c:pt idx="4">
                  <c:v>48.268728400000001</c:v>
                </c:pt>
                <c:pt idx="5">
                  <c:v>69.810306430000011</c:v>
                </c:pt>
                <c:pt idx="6">
                  <c:v>92.336474989999999</c:v>
                </c:pt>
                <c:pt idx="7">
                  <c:v>116.38195705</c:v>
                </c:pt>
                <c:pt idx="8">
                  <c:v>161</c:v>
                </c:pt>
                <c:pt idx="9">
                  <c:v>230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7C-46C0-B454-E93C71FC85F8}"/>
            </c:ext>
          </c:extLst>
        </c:ser>
        <c:ser>
          <c:idx val="3"/>
          <c:order val="3"/>
          <c:tx>
            <c:strRef>
              <c:f>Eigenkapital!$B$26</c:f>
              <c:strCache>
                <c:ptCount val="1"/>
                <c:pt idx="0">
                  <c:v>Spezialfinanzierungen und Fonds</c:v>
                </c:pt>
              </c:strCache>
            </c:strRef>
          </c:tx>
          <c:spPr>
            <a:pattFill prst="dkUpDiag">
              <a:fgClr>
                <a:srgbClr val="37AB37"/>
              </a:fgClr>
              <a:bgClr>
                <a:srgbClr val="94DC94"/>
              </a:bgClr>
            </a:pattFill>
            <a:ln w="6350">
              <a:solidFill>
                <a:sysClr val="windowText" lastClr="0000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Eigenkapital!$C$22:$O$22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Eigenkapital!$C$26:$O$26</c:f>
              <c:numCache>
                <c:formatCode>0</c:formatCode>
                <c:ptCount val="10"/>
                <c:pt idx="0">
                  <c:v>48.083894790000002</c:v>
                </c:pt>
                <c:pt idx="1">
                  <c:v>52.931090210000001</c:v>
                </c:pt>
                <c:pt idx="2">
                  <c:v>47.924725539999997</c:v>
                </c:pt>
                <c:pt idx="3">
                  <c:v>47.569682299999997</c:v>
                </c:pt>
                <c:pt idx="4">
                  <c:v>29.780780649999997</c:v>
                </c:pt>
                <c:pt idx="5">
                  <c:v>28.633748140000002</c:v>
                </c:pt>
                <c:pt idx="6">
                  <c:v>30.952676820000001</c:v>
                </c:pt>
                <c:pt idx="7">
                  <c:v>34.783228989999998</c:v>
                </c:pt>
                <c:pt idx="8">
                  <c:v>36.8762665</c:v>
                </c:pt>
                <c:pt idx="9">
                  <c:v>37.18150043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27C-46C0-B454-E93C71FC85F8}"/>
            </c:ext>
          </c:extLst>
        </c:ser>
        <c:ser>
          <c:idx val="4"/>
          <c:order val="4"/>
          <c:tx>
            <c:strRef>
              <c:f>Eigenkapital!$B$27</c:f>
              <c:strCache>
                <c:ptCount val="1"/>
                <c:pt idx="0">
                  <c:v>Eigenkapital total</c:v>
                </c:pt>
              </c:strCache>
            </c:strRef>
          </c:tx>
          <c:spPr>
            <a:noFill/>
            <a:ln w="0"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non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Eigenkapital!$C$22:$O$22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Eigenkapital!$C$27:$O$27</c:f>
              <c:numCache>
                <c:formatCode>0.0</c:formatCode>
                <c:ptCount val="10"/>
                <c:pt idx="0">
                  <c:v>79.056274349999995</c:v>
                </c:pt>
                <c:pt idx="1">
                  <c:v>140.33105803999999</c:v>
                </c:pt>
                <c:pt idx="2">
                  <c:v>146.56977351</c:v>
                </c:pt>
                <c:pt idx="3">
                  <c:v>143.31717431999999</c:v>
                </c:pt>
                <c:pt idx="4">
                  <c:v>348.66503562999998</c:v>
                </c:pt>
                <c:pt idx="5">
                  <c:v>370.79077856000004</c:v>
                </c:pt>
                <c:pt idx="6">
                  <c:v>412.08872475999999</c:v>
                </c:pt>
                <c:pt idx="7">
                  <c:v>426.96194686999996</c:v>
                </c:pt>
                <c:pt idx="8">
                  <c:v>488.18922943999996</c:v>
                </c:pt>
                <c:pt idx="9">
                  <c:v>560.85556782000003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27C-46C0-B454-E93C71FC8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20092592"/>
        <c:axId val="920083408"/>
      </c:barChart>
      <c:catAx>
        <c:axId val="92009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920083408"/>
        <c:crosses val="autoZero"/>
        <c:auto val="1"/>
        <c:lblAlgn val="ctr"/>
        <c:lblOffset val="100"/>
        <c:noMultiLvlLbl val="0"/>
      </c:catAx>
      <c:valAx>
        <c:axId val="920083408"/>
        <c:scaling>
          <c:orientation val="minMax"/>
          <c:max val="6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 sz="900" b="0">
                    <a:latin typeface="Arial Narrow" panose="020B0606020202030204" pitchFamily="34" charset="0"/>
                  </a:rPr>
                  <a:t>in Mio. Franken</a:t>
                </a:r>
              </a:p>
            </c:rich>
          </c:tx>
          <c:layout>
            <c:manualLayout>
              <c:xMode val="edge"/>
              <c:yMode val="edge"/>
              <c:x val="1.1927580134152405E-2"/>
              <c:y val="3.296466131988719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92009259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251934536823926E-2"/>
          <c:y val="0.86630001085086261"/>
          <c:w val="0.88577325037167554"/>
          <c:h val="0.1004781613471604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597570519476067"/>
          <c:y val="3.321844396438469E-2"/>
          <c:w val="0.64476804260321086"/>
          <c:h val="0.81814411858770486"/>
        </c:manualLayout>
      </c:layout>
      <c:barChart>
        <c:barDir val="bar"/>
        <c:grouping val="stacked"/>
        <c:varyColors val="0"/>
        <c:ser>
          <c:idx val="0"/>
          <c:order val="0"/>
          <c:spPr>
            <a:pattFill prst="dkDnDiag">
              <a:fgClr>
                <a:srgbClr val="009900"/>
              </a:fgClr>
              <a:bgClr>
                <a:srgbClr val="00D600"/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noFill/>
              <a:ln w="6350">
                <a:solidFill>
                  <a:sysClr val="windowText" lastClr="000000"/>
                </a:solidFill>
                <a:prstDash val="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C9-4946-953A-77F4C7010691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C9-4946-953A-77F4C70106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C9-4946-953A-77F4C70106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C9-4946-953A-77F4C7010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'[Diagramm in Microsoft PowerPoint]Tabelle1'!$C$4:$C$10</c:f>
              <c:strCache>
                <c:ptCount val="7"/>
                <c:pt idx="0">
                  <c:v>Teilvorfinanzierung Kinderzentrum Geissberg</c:v>
                </c:pt>
                <c:pt idx="1">
                  <c:v>Teilvorfinanzierung Rheinuferpromenade</c:v>
                </c:pt>
                <c:pt idx="2">
                  <c:v>Teilvorfinanzierung Erweiterung Schulanlage Steig</c:v>
                </c:pt>
                <c:pt idx="3">
                  <c:v>Teilvorfinanzierung Neubau KSS Hallenbad II</c:v>
                </c:pt>
                <c:pt idx="4">
                  <c:v>Teilvorfinanzierung Neubau KSS Hallenbad</c:v>
                </c:pt>
                <c:pt idx="5">
                  <c:v>Teilvorfinanzierung Erweiterung Schulanlage Alpenblick</c:v>
                </c:pt>
                <c:pt idx="6">
                  <c:v>Schwankungsreserve Unternehmenssteuern</c:v>
                </c:pt>
              </c:strCache>
            </c:strRef>
          </c:cat>
          <c:val>
            <c:numRef>
              <c:f>'[Diagramm in Microsoft PowerPoint]Tabelle1'!$D$4:$D$10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19</c:v>
                </c:pt>
                <c:pt idx="3">
                  <c:v>12</c:v>
                </c:pt>
                <c:pt idx="4">
                  <c:v>12</c:v>
                </c:pt>
                <c:pt idx="5">
                  <c:v>60</c:v>
                </c:pt>
                <c:pt idx="6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9-4946-953A-77F4C7010691}"/>
            </c:ext>
          </c:extLst>
        </c:ser>
        <c:ser>
          <c:idx val="1"/>
          <c:order val="1"/>
          <c:tx>
            <c:strRef>
              <c:f>'[Diagramm in Microsoft PowerPoint]Tabelle1'!$E$3</c:f>
              <c:strCache>
                <c:ptCount val="1"/>
                <c:pt idx="0">
                  <c:v>neu</c:v>
                </c:pt>
              </c:strCache>
            </c:strRef>
          </c:tx>
          <c:spPr>
            <a:pattFill prst="ltDnDiag">
              <a:fgClr>
                <a:srgbClr val="37AB37"/>
              </a:fgClr>
              <a:bgClr>
                <a:srgbClr val="92D050"/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C9-4946-953A-77F4C70106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C9-4946-953A-77F4C7010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C9-4946-953A-77F4C7010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'[Diagramm in Microsoft PowerPoint]Tabelle1'!$E$4:$E$10</c:f>
              <c:numCache>
                <c:formatCode>General</c:formatCode>
                <c:ptCount val="7"/>
                <c:pt idx="0">
                  <c:v>6</c:v>
                </c:pt>
                <c:pt idx="1">
                  <c:v>15</c:v>
                </c:pt>
                <c:pt idx="2">
                  <c:v>0</c:v>
                </c:pt>
                <c:pt idx="3">
                  <c:v>18</c:v>
                </c:pt>
                <c:pt idx="4">
                  <c:v>0</c:v>
                </c:pt>
                <c:pt idx="5">
                  <c:v>0</c:v>
                </c:pt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9-4946-953A-77F4C7010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74920104"/>
        <c:axId val="574919776"/>
      </c:barChart>
      <c:catAx>
        <c:axId val="574920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74919776"/>
        <c:crosses val="autoZero"/>
        <c:auto val="1"/>
        <c:lblAlgn val="ctr"/>
        <c:lblOffset val="100"/>
        <c:noMultiLvlLbl val="0"/>
      </c:catAx>
      <c:valAx>
        <c:axId val="57491977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 dirty="0" smtClean="0">
                    <a:solidFill>
                      <a:schemeClr val="tx1"/>
                    </a:solidFill>
                  </a:rPr>
                  <a:t>[Mio. Franken]</a:t>
                </a:r>
                <a:endParaRPr lang="de-CH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91103224861018872"/>
              <c:y val="0.91896744616269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74920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85235575711766"/>
          <c:y val="5.0923659731450445E-2"/>
          <c:w val="0.8555630942957525"/>
          <c:h val="0.77820493189041229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Schulden!$B$46</c:f>
              <c:strCache>
                <c:ptCount val="1"/>
                <c:pt idx="0">
                  <c:v>Nettoschuld je Einwohner II (ohne Darlehen)</c:v>
                </c:pt>
              </c:strCache>
            </c:strRef>
          </c:tx>
          <c:spPr>
            <a:pattFill prst="ltUpDiag">
              <a:fgClr>
                <a:srgbClr val="006600"/>
              </a:fgClr>
              <a:bgClr>
                <a:srgbClr val="4FC54F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rgbClr val="C00000"/>
                </a:fgClr>
                <a:bgClr>
                  <a:srgbClr val="FF0000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1A-420A-BF7D-2F520EFBBACE}"/>
              </c:ext>
            </c:extLst>
          </c:dPt>
          <c:dPt>
            <c:idx val="1"/>
            <c:invertIfNegative val="0"/>
            <c:bubble3D val="0"/>
            <c:spPr>
              <a:pattFill prst="ltUpDiag">
                <a:fgClr>
                  <a:srgbClr val="006600"/>
                </a:fgClr>
                <a:bgClr>
                  <a:srgbClr val="4FC54F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1A-420A-BF7D-2F520EFBBACE}"/>
              </c:ext>
            </c:extLst>
          </c:dPt>
          <c:dPt>
            <c:idx val="2"/>
            <c:invertIfNegative val="0"/>
            <c:bubble3D val="0"/>
            <c:spPr>
              <a:pattFill prst="ltUpDiag">
                <a:fgClr>
                  <a:srgbClr val="006600"/>
                </a:fgClr>
                <a:bgClr>
                  <a:srgbClr val="4FC54F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21A-420A-BF7D-2F520EFBBACE}"/>
              </c:ext>
            </c:extLst>
          </c:dPt>
          <c:dPt>
            <c:idx val="3"/>
            <c:invertIfNegative val="0"/>
            <c:bubble3D val="0"/>
            <c:spPr>
              <a:pattFill prst="ltUpDiag">
                <a:fgClr>
                  <a:srgbClr val="006600"/>
                </a:fgClr>
                <a:bgClr>
                  <a:srgbClr val="4FC54F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21A-420A-BF7D-2F520EFBBACE}"/>
              </c:ext>
            </c:extLst>
          </c:dPt>
          <c:dPt>
            <c:idx val="4"/>
            <c:invertIfNegative val="0"/>
            <c:bubble3D val="0"/>
            <c:spPr>
              <a:pattFill prst="ltUpDiag">
                <a:fgClr>
                  <a:srgbClr val="006600"/>
                </a:fgClr>
                <a:bgClr>
                  <a:srgbClr val="4FC54F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21A-420A-BF7D-2F520EFBBACE}"/>
              </c:ext>
            </c:extLst>
          </c:dPt>
          <c:dPt>
            <c:idx val="5"/>
            <c:invertIfNegative val="0"/>
            <c:bubble3D val="0"/>
            <c:spPr>
              <a:pattFill prst="ltUpDiag">
                <a:fgClr>
                  <a:srgbClr val="006600"/>
                </a:fgClr>
                <a:bgClr>
                  <a:srgbClr val="4FC54F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21A-420A-BF7D-2F520EFBBACE}"/>
              </c:ext>
            </c:extLst>
          </c:dPt>
          <c:dLbls>
            <c:dLbl>
              <c:idx val="0"/>
              <c:layout>
                <c:manualLayout>
                  <c:x val="1.5040778273820803E-3"/>
                  <c:y val="5.74549712134517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1A-420A-BF7D-2F520EFBBACE}"/>
                </c:ext>
              </c:extLst>
            </c:dLbl>
            <c:spPr>
              <a:noFill/>
              <a:ln>
                <a:noFill/>
              </a:ln>
              <a:effectLst>
                <a:glow rad="38100">
                  <a:schemeClr val="accent1">
                    <a:lumMod val="75000"/>
                    <a:alpha val="89000"/>
                  </a:schemeClr>
                </a:glow>
              </a:effectLst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Schulden!$K$43:$U$43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31.12.2018 (Abschluss HRM1)</c:v>
                </c:pt>
                <c:pt idx="4">
                  <c:v>01.01.2019 (Eröffnung HRM2)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strCache>
            </c:strRef>
          </c:cat>
          <c:val>
            <c:numRef>
              <c:f>Schulden!$K$46:$U$46</c:f>
              <c:numCache>
                <c:formatCode>#,##0</c:formatCode>
                <c:ptCount val="11"/>
                <c:pt idx="0">
                  <c:v>681.96303377947743</c:v>
                </c:pt>
                <c:pt idx="1">
                  <c:v>-487</c:v>
                </c:pt>
                <c:pt idx="2">
                  <c:v>-1135</c:v>
                </c:pt>
                <c:pt idx="3" formatCode="0">
                  <c:v>-884</c:v>
                </c:pt>
                <c:pt idx="4">
                  <c:v>-6468</c:v>
                </c:pt>
                <c:pt idx="5">
                  <c:v>-6860</c:v>
                </c:pt>
                <c:pt idx="6">
                  <c:v>-7166.3043791079499</c:v>
                </c:pt>
                <c:pt idx="7">
                  <c:v>-8045</c:v>
                </c:pt>
                <c:pt idx="8">
                  <c:v>-8115</c:v>
                </c:pt>
                <c:pt idx="9">
                  <c:v>-8907</c:v>
                </c:pt>
                <c:pt idx="10">
                  <c:v>-9982.2139495151605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21A-420A-BF7D-2F520EFBBA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4"/>
        <c:axId val="477974096"/>
        <c:axId val="477976448"/>
      </c:barChart>
      <c:valAx>
        <c:axId val="477976448"/>
        <c:scaling>
          <c:orientation val="maxMin"/>
          <c:max val="2000"/>
          <c:min val="-10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CH"/>
                  <a:t>Nettoschuld in Fr. je Einwohner</a:t>
                </a:r>
              </a:p>
            </c:rich>
          </c:tx>
          <c:layout>
            <c:manualLayout>
              <c:xMode val="edge"/>
              <c:yMode val="edge"/>
              <c:x val="3.5531272876604711E-3"/>
              <c:y val="2.894067712568674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 w="6350">
            <a:solidFill>
              <a:schemeClr val="tx1"/>
            </a:solidFill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77974096"/>
        <c:crosses val="autoZero"/>
        <c:crossBetween val="between"/>
        <c:majorUnit val="2000"/>
        <c:minorUnit val="500"/>
      </c:valAx>
      <c:catAx>
        <c:axId val="477974096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high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77976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 Narrow" panose="020B060602020203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975586238333978E-2"/>
          <c:y val="1.576483329067983E-2"/>
          <c:w val="0.94760103617200497"/>
          <c:h val="0.815042389612802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'Ergebnis finanzpol Reserven'!$A$3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'Ergebnis finanzpol Reserven'!$B$2:$BB$2</c:f>
              <c:numCache>
                <c:formatCode>General</c:formatCode>
                <c:ptCount val="35"/>
                <c:pt idx="1">
                  <c:v>2016</c:v>
                </c:pt>
                <c:pt idx="5">
                  <c:v>2017</c:v>
                </c:pt>
                <c:pt idx="9">
                  <c:v>2018</c:v>
                </c:pt>
                <c:pt idx="13">
                  <c:v>2019</c:v>
                </c:pt>
                <c:pt idx="17">
                  <c:v>2020</c:v>
                </c:pt>
                <c:pt idx="21">
                  <c:v>2021</c:v>
                </c:pt>
                <c:pt idx="25">
                  <c:v>2022</c:v>
                </c:pt>
                <c:pt idx="29">
                  <c:v>2023</c:v>
                </c:pt>
                <c:pt idx="33">
                  <c:v>2024</c:v>
                </c:pt>
              </c:numCache>
            </c:numRef>
          </c:cat>
          <c:val>
            <c:numRef>
              <c:f>'Ergebnis finanzpol Reserven'!$B$3:$BA$3</c:f>
              <c:numCache>
                <c:formatCode>#,##0.0,,_ ;[Red]\-#,##0.0,,</c:formatCode>
                <c:ptCount val="35"/>
                <c:pt idx="0">
                  <c:v>0</c:v>
                </c:pt>
                <c:pt idx="1">
                  <c:v>15000000</c:v>
                </c:pt>
                <c:pt idx="2">
                  <c:v>0</c:v>
                </c:pt>
                <c:pt idx="4">
                  <c:v>0</c:v>
                </c:pt>
                <c:pt idx="5">
                  <c:v>13500000</c:v>
                </c:pt>
                <c:pt idx="6">
                  <c:v>0</c:v>
                </c:pt>
                <c:pt idx="8">
                  <c:v>0</c:v>
                </c:pt>
                <c:pt idx="9">
                  <c:v>-2900000</c:v>
                </c:pt>
                <c:pt idx="10">
                  <c:v>0</c:v>
                </c:pt>
                <c:pt idx="12">
                  <c:v>0</c:v>
                </c:pt>
                <c:pt idx="13">
                  <c:v>4800000</c:v>
                </c:pt>
                <c:pt idx="14">
                  <c:v>0</c:v>
                </c:pt>
                <c:pt idx="16">
                  <c:v>0</c:v>
                </c:pt>
                <c:pt idx="17">
                  <c:v>3033769.81</c:v>
                </c:pt>
                <c:pt idx="18">
                  <c:v>0</c:v>
                </c:pt>
                <c:pt idx="20">
                  <c:v>0</c:v>
                </c:pt>
                <c:pt idx="21">
                  <c:v>2029484.96</c:v>
                </c:pt>
                <c:pt idx="22">
                  <c:v>0</c:v>
                </c:pt>
                <c:pt idx="24">
                  <c:v>0</c:v>
                </c:pt>
                <c:pt idx="25">
                  <c:v>6232532.5499999998</c:v>
                </c:pt>
                <c:pt idx="26">
                  <c:v>0</c:v>
                </c:pt>
                <c:pt idx="28">
                  <c:v>0</c:v>
                </c:pt>
                <c:pt idx="29">
                  <c:v>5536176.29</c:v>
                </c:pt>
                <c:pt idx="30">
                  <c:v>0</c:v>
                </c:pt>
                <c:pt idx="32">
                  <c:v>0</c:v>
                </c:pt>
                <c:pt idx="33">
                  <c:v>3400000</c:v>
                </c:pt>
                <c:pt idx="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2B-4FDC-AC52-D527B107AAA0}"/>
            </c:ext>
          </c:extLst>
        </c:ser>
        <c:ser>
          <c:idx val="1"/>
          <c:order val="1"/>
          <c:tx>
            <c:strRef>
              <c:f>'Ergebnis finanzpol Reserven'!$A$4</c:f>
              <c:strCache>
                <c:ptCount val="1"/>
                <c:pt idx="0">
                  <c:v>Rohergebnis (ohne finanzpol. Reserven)</c:v>
                </c:pt>
              </c:strCache>
            </c:strRef>
          </c:tx>
          <c:spPr>
            <a:pattFill prst="ltUpDiag">
              <a:fgClr>
                <a:schemeClr val="tx1">
                  <a:lumMod val="50000"/>
                  <a:lumOff val="50000"/>
                </a:schemeClr>
              </a:fgClr>
              <a:bgClr>
                <a:schemeClr val="bg1">
                  <a:lumMod val="85000"/>
                </a:schemeClr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8"/>
            <c:invertIfNegative val="0"/>
            <c:bubble3D val="0"/>
            <c:spPr>
              <a:pattFill prst="ltUpDiag">
                <a:fgClr>
                  <a:schemeClr val="bg1">
                    <a:lumMod val="95000"/>
                  </a:schemeClr>
                </a:fgClr>
                <a:bgClr>
                  <a:srgbClr val="BC2608"/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32B-4FDC-AC52-D527B107AAA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glow rad="1016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'Ergebnis finanzpol Reserven'!$B$2:$BB$2</c:f>
              <c:numCache>
                <c:formatCode>General</c:formatCode>
                <c:ptCount val="35"/>
                <c:pt idx="1">
                  <c:v>2016</c:v>
                </c:pt>
                <c:pt idx="5">
                  <c:v>2017</c:v>
                </c:pt>
                <c:pt idx="9">
                  <c:v>2018</c:v>
                </c:pt>
                <c:pt idx="13">
                  <c:v>2019</c:v>
                </c:pt>
                <c:pt idx="17">
                  <c:v>2020</c:v>
                </c:pt>
                <c:pt idx="21">
                  <c:v>2021</c:v>
                </c:pt>
                <c:pt idx="25">
                  <c:v>2022</c:v>
                </c:pt>
                <c:pt idx="29">
                  <c:v>2023</c:v>
                </c:pt>
                <c:pt idx="33">
                  <c:v>2024</c:v>
                </c:pt>
              </c:numCache>
            </c:numRef>
          </c:cat>
          <c:val>
            <c:numRef>
              <c:f>'Ergebnis finanzpol Reserven'!$B$4:$BB$4</c:f>
              <c:numCache>
                <c:formatCode>General</c:formatCode>
                <c:ptCount val="35"/>
                <c:pt idx="0" formatCode="#,##0.0,,">
                  <c:v>35700000</c:v>
                </c:pt>
                <c:pt idx="4" formatCode="#,##0.0,,">
                  <c:v>31900000</c:v>
                </c:pt>
                <c:pt idx="8" formatCode="#,##0.0,,">
                  <c:v>-2900000</c:v>
                </c:pt>
                <c:pt idx="12" formatCode="#,##0.0,,">
                  <c:v>17704367.109999999</c:v>
                </c:pt>
                <c:pt idx="16" formatCode="#,##0.0,,">
                  <c:v>24575347.84</c:v>
                </c:pt>
                <c:pt idx="20" formatCode="#,##0.0,,">
                  <c:v>23853653.52</c:v>
                </c:pt>
                <c:pt idx="24" formatCode="#,##0.0,,">
                  <c:v>23232891.940000001</c:v>
                </c:pt>
                <c:pt idx="28" formatCode="#,##0.0,,">
                  <c:v>50929219.239999995</c:v>
                </c:pt>
                <c:pt idx="32" formatCode="#,##0.0,,">
                  <c:v>72361104.450000003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2B-4FDC-AC52-D527B107AAA0}"/>
            </c:ext>
          </c:extLst>
        </c:ser>
        <c:ser>
          <c:idx val="2"/>
          <c:order val="2"/>
          <c:tx>
            <c:strRef>
              <c:f>'Ergebnis finanzpol Reserven'!$A$5</c:f>
              <c:strCache>
                <c:ptCount val="1"/>
                <c:pt idx="0">
                  <c:v>Entnahme von Reserven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/>
                      </a:glo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'Ergebnis finanzpol Reserven'!$B$2:$BB$2</c:f>
              <c:numCache>
                <c:formatCode>General</c:formatCode>
                <c:ptCount val="35"/>
                <c:pt idx="1">
                  <c:v>2016</c:v>
                </c:pt>
                <c:pt idx="5">
                  <c:v>2017</c:v>
                </c:pt>
                <c:pt idx="9">
                  <c:v>2018</c:v>
                </c:pt>
                <c:pt idx="13">
                  <c:v>2019</c:v>
                </c:pt>
                <c:pt idx="17">
                  <c:v>2020</c:v>
                </c:pt>
                <c:pt idx="21">
                  <c:v>2021</c:v>
                </c:pt>
                <c:pt idx="25">
                  <c:v>2022</c:v>
                </c:pt>
                <c:pt idx="29">
                  <c:v>2023</c:v>
                </c:pt>
                <c:pt idx="33">
                  <c:v>2024</c:v>
                </c:pt>
              </c:numCache>
            </c:numRef>
          </c:cat>
          <c:val>
            <c:numRef>
              <c:f>'Ergebnis finanzpol Reserven'!$B$5:$BA$5</c:f>
            </c:numRef>
          </c:val>
          <c:extLst>
            <c:ext xmlns:c16="http://schemas.microsoft.com/office/drawing/2014/chart" uri="{C3380CC4-5D6E-409C-BE32-E72D297353CC}">
              <c16:uniqueId val="{00000004-432B-4FDC-AC52-D527B107AAA0}"/>
            </c:ext>
          </c:extLst>
        </c:ser>
        <c:ser>
          <c:idx val="3"/>
          <c:order val="3"/>
          <c:tx>
            <c:strRef>
              <c:f>'Ergebnis finanzpol Reserven'!$A$6</c:f>
              <c:strCache>
                <c:ptCount val="1"/>
                <c:pt idx="0">
                  <c:v>Äufnungen/Auflösungen von und Entnahmen aus Reserven</c:v>
                </c:pt>
              </c:strCache>
            </c:strRef>
          </c:tx>
          <c:spPr>
            <a:pattFill prst="zigZag">
              <a:fgClr>
                <a:schemeClr val="tx1">
                  <a:lumMod val="50000"/>
                  <a:lumOff val="50000"/>
                </a:schemeClr>
              </a:fgClr>
              <a:bgClr>
                <a:srgbClr val="FF0000"/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noFill/>
              <a:ln w="63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32B-4FDC-AC52-D527B107AAA0}"/>
              </c:ext>
            </c:extLst>
          </c:dPt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2B-4FDC-AC52-D527B107AAA0}"/>
                </c:ext>
              </c:extLst>
            </c:dLbl>
            <c:spPr>
              <a:noFill/>
              <a:ln>
                <a:noFill/>
              </a:ln>
              <a:effectLst>
                <a:glow rad="139700">
                  <a:schemeClr val="bg1">
                    <a:alpha val="91000"/>
                  </a:schemeClr>
                </a:glow>
              </a:effectLst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glow rad="1016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'Ergebnis finanzpol Reserven'!$B$2:$BB$2</c:f>
              <c:numCache>
                <c:formatCode>General</c:formatCode>
                <c:ptCount val="35"/>
                <c:pt idx="1">
                  <c:v>2016</c:v>
                </c:pt>
                <c:pt idx="5">
                  <c:v>2017</c:v>
                </c:pt>
                <c:pt idx="9">
                  <c:v>2018</c:v>
                </c:pt>
                <c:pt idx="13">
                  <c:v>2019</c:v>
                </c:pt>
                <c:pt idx="17">
                  <c:v>2020</c:v>
                </c:pt>
                <c:pt idx="21">
                  <c:v>2021</c:v>
                </c:pt>
                <c:pt idx="25">
                  <c:v>2022</c:v>
                </c:pt>
                <c:pt idx="29">
                  <c:v>2023</c:v>
                </c:pt>
                <c:pt idx="33">
                  <c:v>2024</c:v>
                </c:pt>
              </c:numCache>
            </c:numRef>
          </c:cat>
          <c:val>
            <c:numRef>
              <c:f>'Ergebnis finanzpol Reserven'!$B$6:$BB$6</c:f>
              <c:numCache>
                <c:formatCode>#,##0.0,,</c:formatCode>
                <c:ptCount val="35"/>
                <c:pt idx="1">
                  <c:v>20700000</c:v>
                </c:pt>
                <c:pt idx="5">
                  <c:v>18400000</c:v>
                </c:pt>
                <c:pt idx="9" formatCode="\-#,##0.0,,">
                  <c:v>3800000</c:v>
                </c:pt>
                <c:pt idx="13">
                  <c:v>12934287.85</c:v>
                </c:pt>
                <c:pt idx="17">
                  <c:v>21541578.030000001</c:v>
                </c:pt>
                <c:pt idx="21">
                  <c:v>21824168.559999999</c:v>
                </c:pt>
                <c:pt idx="25">
                  <c:v>17000359.390000001</c:v>
                </c:pt>
                <c:pt idx="29">
                  <c:v>45393042.949999996</c:v>
                </c:pt>
                <c:pt idx="33">
                  <c:v>69000000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2B-4FDC-AC52-D527B107AAA0}"/>
            </c:ext>
          </c:extLst>
        </c:ser>
        <c:ser>
          <c:idx val="4"/>
          <c:order val="4"/>
          <c:tx>
            <c:strRef>
              <c:f>'Ergebnis finanzpol Reserven'!$A$7</c:f>
              <c:strCache>
                <c:ptCount val="1"/>
                <c:pt idx="0">
                  <c:v>ausgewiesenes Ergebnis</c:v>
                </c:pt>
              </c:strCache>
            </c:strRef>
          </c:tx>
          <c:spPr>
            <a:pattFill prst="dkDnDiag">
              <a:fgClr>
                <a:schemeClr val="tx1">
                  <a:lumMod val="50000"/>
                  <a:lumOff val="50000"/>
                </a:schemeClr>
              </a:fgClr>
              <a:bgClr>
                <a:schemeClr val="bg1">
                  <a:lumMod val="65000"/>
                </a:schemeClr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glow rad="1016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'Ergebnis finanzpol Reserven'!$B$2:$BB$2</c:f>
              <c:numCache>
                <c:formatCode>General</c:formatCode>
                <c:ptCount val="35"/>
                <c:pt idx="1">
                  <c:v>2016</c:v>
                </c:pt>
                <c:pt idx="5">
                  <c:v>2017</c:v>
                </c:pt>
                <c:pt idx="9">
                  <c:v>2018</c:v>
                </c:pt>
                <c:pt idx="13">
                  <c:v>2019</c:v>
                </c:pt>
                <c:pt idx="17">
                  <c:v>2020</c:v>
                </c:pt>
                <c:pt idx="21">
                  <c:v>2021</c:v>
                </c:pt>
                <c:pt idx="25">
                  <c:v>2022</c:v>
                </c:pt>
                <c:pt idx="29">
                  <c:v>2023</c:v>
                </c:pt>
                <c:pt idx="33">
                  <c:v>2024</c:v>
                </c:pt>
              </c:numCache>
            </c:numRef>
          </c:cat>
          <c:val>
            <c:numRef>
              <c:f>'Ergebnis finanzpol Reserven'!$B$7:$BB$7</c:f>
              <c:numCache>
                <c:formatCode>General</c:formatCode>
                <c:ptCount val="35"/>
                <c:pt idx="2" formatCode="#,##0.0,,">
                  <c:v>15000000</c:v>
                </c:pt>
                <c:pt idx="6" formatCode="#,##0.0,,">
                  <c:v>13600000</c:v>
                </c:pt>
                <c:pt idx="10" formatCode="#,##0.0,,">
                  <c:v>900000</c:v>
                </c:pt>
                <c:pt idx="14" formatCode="#,##0.0,,">
                  <c:v>4770079.26</c:v>
                </c:pt>
                <c:pt idx="18" formatCode="#,##0.0,,">
                  <c:v>3033769.81</c:v>
                </c:pt>
                <c:pt idx="22" formatCode="#,##0.0,,">
                  <c:v>2029484.96</c:v>
                </c:pt>
                <c:pt idx="26" formatCode="#,##0.0,,">
                  <c:v>6232532.5499999998</c:v>
                </c:pt>
                <c:pt idx="30" formatCode="#,##0.0,,">
                  <c:v>5536176.29</c:v>
                </c:pt>
                <c:pt idx="34" formatCode="#,##0.0,,">
                  <c:v>3361104.45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2B-4FDC-AC52-D527B107AA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"/>
        <c:overlap val="100"/>
        <c:axId val="559233000"/>
        <c:axId val="559234312"/>
      </c:barChart>
      <c:catAx>
        <c:axId val="55923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234312"/>
        <c:crosses val="autoZero"/>
        <c:auto val="1"/>
        <c:lblAlgn val="ctr"/>
        <c:lblOffset val="100"/>
        <c:noMultiLvlLbl val="0"/>
      </c:catAx>
      <c:valAx>
        <c:axId val="559234312"/>
        <c:scaling>
          <c:orientation val="minMax"/>
          <c:max val="75000000"/>
          <c:min val="-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[Mio. Fr.]</a:t>
                </a:r>
              </a:p>
            </c:rich>
          </c:tx>
          <c:layout>
            <c:manualLayout>
              <c:xMode val="edge"/>
              <c:yMode val="edge"/>
              <c:x val="1.7739946561364727E-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,,_ ;\-#,##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5923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867178297535164E-2"/>
          <c:y val="0.88350242605222495"/>
          <c:w val="0.52256789008409632"/>
          <c:h val="0.10106518861537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rgbClr val="FF0000"/>
            </a:solidFill>
            <a:ln w="6350"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c:spPr>
          <c:invertIfNegative val="0"/>
          <c:dLbls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Tabelle1!$B$1:$H$1</c:f>
              <c:strCache>
                <c:ptCount val="7"/>
                <c:pt idx="0">
                  <c:v>Total Aufwand</c:v>
                </c:pt>
                <c:pt idx="1">
                  <c:v>Ausserordentlicher Aufwand</c:v>
                </c:pt>
                <c:pt idx="2">
                  <c:v>Transferaufwand</c:v>
                </c:pt>
                <c:pt idx="3">
                  <c:v>Personalaufwand</c:v>
                </c:pt>
                <c:pt idx="4">
                  <c:v>Sach- und übriger Betriebsaufwand</c:v>
                </c:pt>
                <c:pt idx="5">
                  <c:v>Abschreibungen</c:v>
                </c:pt>
                <c:pt idx="6">
                  <c:v>Übrige Aufwandpositionen</c:v>
                </c:pt>
              </c:strCache>
            </c:strRef>
          </c:cat>
          <c:val>
            <c:numRef>
              <c:f>Tabelle1!$B$2:$H$2</c:f>
              <c:numCache>
                <c:formatCode>_ * #,##0_ ;_ * \-#,##0_ ;_ * "-"??_ ;_ @_ </c:formatCode>
                <c:ptCount val="7"/>
                <c:pt idx="0">
                  <c:v>309721100</c:v>
                </c:pt>
                <c:pt idx="1">
                  <c:v>0</c:v>
                </c:pt>
                <c:pt idx="2">
                  <c:v>119259400</c:v>
                </c:pt>
                <c:pt idx="3">
                  <c:v>111700100</c:v>
                </c:pt>
                <c:pt idx="4">
                  <c:v>62169700</c:v>
                </c:pt>
                <c:pt idx="5">
                  <c:v>13041700</c:v>
                </c:pt>
                <c:pt idx="6">
                  <c:v>3550200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E-4FDE-BB5B-B193C93C9F97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Rechnung</c:v>
                </c:pt>
              </c:strCache>
            </c:strRef>
          </c:tx>
          <c:spPr>
            <a:solidFill>
              <a:srgbClr val="C0000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#,##0.0,," sourceLinked="0"/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Tabelle1!$B$1:$H$1</c:f>
              <c:strCache>
                <c:ptCount val="7"/>
                <c:pt idx="0">
                  <c:v>Total Aufwand</c:v>
                </c:pt>
                <c:pt idx="1">
                  <c:v>Ausserordentlicher Aufwand</c:v>
                </c:pt>
                <c:pt idx="2">
                  <c:v>Transferaufwand</c:v>
                </c:pt>
                <c:pt idx="3">
                  <c:v>Personalaufwand</c:v>
                </c:pt>
                <c:pt idx="4">
                  <c:v>Sach- und übriger Betriebsaufwand</c:v>
                </c:pt>
                <c:pt idx="5">
                  <c:v>Abschreibungen</c:v>
                </c:pt>
                <c:pt idx="6">
                  <c:v>Übrige Aufwandpositionen</c:v>
                </c:pt>
              </c:strCache>
            </c:strRef>
          </c:cat>
          <c:val>
            <c:numRef>
              <c:f>Tabelle1!$B$3:$H$3</c:f>
              <c:numCache>
                <c:formatCode>_ * #,##0_ ;_ * \-#,##0_ ;_ * "-"??_ ;_ @_ </c:formatCode>
                <c:ptCount val="7"/>
                <c:pt idx="0">
                  <c:v>361541309.97000003</c:v>
                </c:pt>
                <c:pt idx="1">
                  <c:v>69000000</c:v>
                </c:pt>
                <c:pt idx="2">
                  <c:v>114149585.22</c:v>
                </c:pt>
                <c:pt idx="3">
                  <c:v>108321746.05</c:v>
                </c:pt>
                <c:pt idx="4">
                  <c:v>53330623.219999999</c:v>
                </c:pt>
                <c:pt idx="5">
                  <c:v>13278692.67</c:v>
                </c:pt>
                <c:pt idx="6">
                  <c:v>3460662.8100000024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BE-4FDE-BB5B-B193C93C9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3"/>
        <c:axId val="525303168"/>
        <c:axId val="525294968"/>
      </c:barChart>
      <c:catAx>
        <c:axId val="525303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525294968"/>
        <c:crosses val="autoZero"/>
        <c:auto val="1"/>
        <c:lblAlgn val="ctr"/>
        <c:lblOffset val="100"/>
        <c:noMultiLvlLbl val="0"/>
      </c:catAx>
      <c:valAx>
        <c:axId val="525294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2530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Tabelle1!$K$2</c:f>
              <c:strCache>
                <c:ptCount val="1"/>
                <c:pt idx="0">
                  <c:v>Budget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Tabelle1!$L$1:$R$1</c:f>
              <c:strCache>
                <c:ptCount val="6"/>
                <c:pt idx="0">
                  <c:v>Total Ertrag</c:v>
                </c:pt>
                <c:pt idx="1">
                  <c:v>Fiskalertrag</c:v>
                </c:pt>
                <c:pt idx="2">
                  <c:v>Entgelte</c:v>
                </c:pt>
                <c:pt idx="3">
                  <c:v>Transferertrag</c:v>
                </c:pt>
                <c:pt idx="4">
                  <c:v>verschiedene Erträge</c:v>
                </c:pt>
                <c:pt idx="5">
                  <c:v>Übrige Ertragspositionen</c:v>
                </c:pt>
              </c:strCache>
            </c:strRef>
          </c:cat>
          <c:val>
            <c:numRef>
              <c:f>Tabelle1!$L$2:$R$2</c:f>
              <c:numCache>
                <c:formatCode>_ * #,##0_ ;_ * \-#,##0_ ;_ * "-"??_ ;_ @_ </c:formatCode>
                <c:ptCount val="6"/>
                <c:pt idx="0">
                  <c:v>307938700</c:v>
                </c:pt>
                <c:pt idx="1">
                  <c:v>183335000</c:v>
                </c:pt>
                <c:pt idx="2">
                  <c:v>60753200</c:v>
                </c:pt>
                <c:pt idx="3">
                  <c:v>47210800</c:v>
                </c:pt>
                <c:pt idx="4">
                  <c:v>2639500</c:v>
                </c:pt>
                <c:pt idx="5">
                  <c:v>16639700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E-4588-9376-87240F90B240}"/>
            </c:ext>
          </c:extLst>
        </c:ser>
        <c:ser>
          <c:idx val="1"/>
          <c:order val="1"/>
          <c:tx>
            <c:strRef>
              <c:f>Tabelle1!$K$3</c:f>
              <c:strCache>
                <c:ptCount val="1"/>
                <c:pt idx="0">
                  <c:v>Rechnung</c:v>
                </c:pt>
              </c:strCache>
            </c:strRef>
          </c:tx>
          <c:spPr>
            <a:solidFill>
              <a:srgbClr val="00B050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Tabelle1!$L$1:$R$1</c:f>
              <c:strCache>
                <c:ptCount val="6"/>
                <c:pt idx="0">
                  <c:v>Total Ertrag</c:v>
                </c:pt>
                <c:pt idx="1">
                  <c:v>Fiskalertrag</c:v>
                </c:pt>
                <c:pt idx="2">
                  <c:v>Entgelte</c:v>
                </c:pt>
                <c:pt idx="3">
                  <c:v>Transferertrag</c:v>
                </c:pt>
                <c:pt idx="4">
                  <c:v>verschiedene Erträge</c:v>
                </c:pt>
                <c:pt idx="5">
                  <c:v>Übrige Ertragspositionen</c:v>
                </c:pt>
              </c:strCache>
            </c:strRef>
          </c:cat>
          <c:val>
            <c:numRef>
              <c:f>Tabelle1!$L$3:$R$3</c:f>
              <c:numCache>
                <c:formatCode>_ * #,##0_ ;_ * \-#,##0_ ;_ * "-"??_ ;_ @_ </c:formatCode>
                <c:ptCount val="6"/>
                <c:pt idx="0">
                  <c:v>364902414.42000002</c:v>
                </c:pt>
                <c:pt idx="1">
                  <c:v>232170455.13999999</c:v>
                </c:pt>
                <c:pt idx="2">
                  <c:v>63270155.780000001</c:v>
                </c:pt>
                <c:pt idx="3">
                  <c:v>49678100.979999997</c:v>
                </c:pt>
                <c:pt idx="4">
                  <c:v>1392035.69</c:v>
                </c:pt>
                <c:pt idx="5">
                  <c:v>19783702.520000041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E-4588-9376-87240F90B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13"/>
        <c:axId val="525289392"/>
        <c:axId val="525287424"/>
      </c:barChart>
      <c:catAx>
        <c:axId val="525289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25287424"/>
        <c:crosses val="autoZero"/>
        <c:auto val="1"/>
        <c:lblAlgn val="ctr"/>
        <c:lblOffset val="100"/>
        <c:noMultiLvlLbl val="0"/>
      </c:catAx>
      <c:valAx>
        <c:axId val="525287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0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525289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Arial Narrow" panose="020B0606020202030204" pitchFamily="34" charset="0"/>
        </a:defRPr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9212686158156591E-2"/>
          <c:y val="3.6270218839200764E-2"/>
          <c:w val="0.93823028342655879"/>
          <c:h val="0.82948822643601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Tabelle1!$C$5</c:f>
              <c:strCache>
                <c:ptCount val="1"/>
                <c:pt idx="0">
                  <c:v>Fiskalertrag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Tabelle1!$D$5:$U$5</c:f>
            </c:numRef>
          </c:val>
          <c:extLst>
            <c:ext xmlns:c16="http://schemas.microsoft.com/office/drawing/2014/chart" uri="{C3380CC4-5D6E-409C-BE32-E72D297353CC}">
              <c16:uniqueId val="{00000000-B930-4C59-A781-016A6C569564}"/>
            </c:ext>
          </c:extLst>
        </c:ser>
        <c:ser>
          <c:idx val="1"/>
          <c:order val="1"/>
          <c:tx>
            <c:strRef>
              <c:f>Tabelle1!$C$6</c:f>
              <c:strCache>
                <c:ptCount val="1"/>
                <c:pt idx="0">
                  <c:v>Steuererträge natürliche Personen</c:v>
                </c:pt>
              </c:strCache>
            </c:strRef>
          </c:tx>
          <c:spPr>
            <a:pattFill prst="zigZag">
              <a:fgClr>
                <a:schemeClr val="tx1">
                  <a:lumMod val="50000"/>
                  <a:lumOff val="50000"/>
                </a:schemeClr>
              </a:fgClr>
              <a:bgClr>
                <a:srgbClr val="00B050"/>
              </a:bgClr>
            </a:pattFill>
            <a:ln w="6350">
              <a:solidFill>
                <a:schemeClr val="tx1"/>
              </a:solidFill>
            </a:ln>
            <a:effectLst/>
          </c:spPr>
          <c:invertIfNegative val="0"/>
          <c:dPt>
            <c:idx val="12"/>
            <c:invertIfNegative val="0"/>
            <c:bubble3D val="0"/>
            <c:spPr>
              <a:pattFill prst="zigZag">
                <a:fgClr>
                  <a:schemeClr val="tx1">
                    <a:lumMod val="50000"/>
                    <a:lumOff val="50000"/>
                  </a:schemeClr>
                </a:fgClr>
                <a:bgClr>
                  <a:srgbClr val="00B050"/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930-4C59-A781-016A6C569564}"/>
              </c:ext>
            </c:extLst>
          </c:dPt>
          <c:dLbls>
            <c:numFmt formatCode="#,##0.0,,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effectLst>
                      <a:glow rad="1016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Tabelle1!$D$4:$U$4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Tabelle1!$D$6:$U$6</c:f>
              <c:numCache>
                <c:formatCode>#,##0,,</c:formatCode>
                <c:ptCount val="13"/>
                <c:pt idx="0">
                  <c:v>92000000</c:v>
                </c:pt>
                <c:pt idx="1">
                  <c:v>96000000</c:v>
                </c:pt>
                <c:pt idx="2">
                  <c:v>102000000</c:v>
                </c:pt>
                <c:pt idx="3">
                  <c:v>101000000</c:v>
                </c:pt>
                <c:pt idx="4">
                  <c:v>104000000</c:v>
                </c:pt>
                <c:pt idx="5">
                  <c:v>102000000</c:v>
                </c:pt>
                <c:pt idx="6">
                  <c:v>105000000</c:v>
                </c:pt>
                <c:pt idx="7">
                  <c:v>107217666.01000001</c:v>
                </c:pt>
                <c:pt idx="8">
                  <c:v>99289363.150000006</c:v>
                </c:pt>
                <c:pt idx="9">
                  <c:v>104510352.52</c:v>
                </c:pt>
                <c:pt idx="10">
                  <c:v>103769829.70999999</c:v>
                </c:pt>
                <c:pt idx="11">
                  <c:v>109935224.51000001</c:v>
                </c:pt>
                <c:pt idx="12">
                  <c:v>112346391.23999999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30-4C59-A781-016A6C569564}"/>
            </c:ext>
          </c:extLst>
        </c:ser>
        <c:ser>
          <c:idx val="2"/>
          <c:order val="2"/>
          <c:tx>
            <c:strRef>
              <c:f>Tabelle1!$C$7</c:f>
              <c:strCache>
                <c:ptCount val="1"/>
                <c:pt idx="0">
                  <c:v>Einkommenssteuern natürliche Personen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Tabelle1!$D$7:$U$7</c:f>
            </c:numRef>
          </c:val>
          <c:extLst>
            <c:ext xmlns:c16="http://schemas.microsoft.com/office/drawing/2014/chart" uri="{C3380CC4-5D6E-409C-BE32-E72D297353CC}">
              <c16:uniqueId val="{00000004-B930-4C59-A781-016A6C569564}"/>
            </c:ext>
          </c:extLst>
        </c:ser>
        <c:ser>
          <c:idx val="3"/>
          <c:order val="3"/>
          <c:tx>
            <c:strRef>
              <c:f>Tabelle1!$C$8</c:f>
              <c:strCache>
                <c:ptCount val="1"/>
                <c:pt idx="0">
                  <c:v>Einkommenssteuern natürliche Personen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Tabelle1!$D$8:$U$8</c:f>
            </c:numRef>
          </c:val>
          <c:extLst>
            <c:ext xmlns:c16="http://schemas.microsoft.com/office/drawing/2014/chart" uri="{C3380CC4-5D6E-409C-BE32-E72D297353CC}">
              <c16:uniqueId val="{00000005-B930-4C59-A781-016A6C569564}"/>
            </c:ext>
          </c:extLst>
        </c:ser>
        <c:ser>
          <c:idx val="4"/>
          <c:order val="4"/>
          <c:tx>
            <c:strRef>
              <c:f>Tabelle1!$C$9</c:f>
              <c:strCache>
                <c:ptCount val="1"/>
                <c:pt idx="0">
                  <c:v>Steuerausscheidungen, pauschale Steueranrechnung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Tabelle1!$D$9:$U$9</c:f>
            </c:numRef>
          </c:val>
          <c:extLst>
            <c:ext xmlns:c16="http://schemas.microsoft.com/office/drawing/2014/chart" uri="{C3380CC4-5D6E-409C-BE32-E72D297353CC}">
              <c16:uniqueId val="{00000006-B930-4C59-A781-016A6C569564}"/>
            </c:ext>
          </c:extLst>
        </c:ser>
        <c:ser>
          <c:idx val="5"/>
          <c:order val="5"/>
          <c:tx>
            <c:strRef>
              <c:f>Tabelle1!$C$10</c:f>
              <c:strCache>
                <c:ptCount val="1"/>
                <c:pt idx="0">
                  <c:v>Einkommenssteuer natürliche Personen Vorjahre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Tabelle1!$D$10:$U$10</c:f>
            </c:numRef>
          </c:val>
          <c:extLst>
            <c:ext xmlns:c16="http://schemas.microsoft.com/office/drawing/2014/chart" uri="{C3380CC4-5D6E-409C-BE32-E72D297353CC}">
              <c16:uniqueId val="{00000007-B930-4C59-A781-016A6C569564}"/>
            </c:ext>
          </c:extLst>
        </c:ser>
        <c:ser>
          <c:idx val="6"/>
          <c:order val="6"/>
          <c:tx>
            <c:strRef>
              <c:f>Tabelle1!$C$11</c:f>
              <c:strCache>
                <c:ptCount val="1"/>
                <c:pt idx="0">
                  <c:v>Vermögenssteuer natürliche Personen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Tabelle1!$D$11:$U$11</c:f>
            </c:numRef>
          </c:val>
          <c:extLst>
            <c:ext xmlns:c16="http://schemas.microsoft.com/office/drawing/2014/chart" uri="{C3380CC4-5D6E-409C-BE32-E72D297353CC}">
              <c16:uniqueId val="{00000008-B930-4C59-A781-016A6C569564}"/>
            </c:ext>
          </c:extLst>
        </c:ser>
        <c:ser>
          <c:idx val="7"/>
          <c:order val="7"/>
          <c:tx>
            <c:strRef>
              <c:f>Tabelle1!$C$12</c:f>
              <c:strCache>
                <c:ptCount val="1"/>
                <c:pt idx="0">
                  <c:v>Vermögenssteuer natürliche Personen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Tabelle1!$D$12:$U$12</c:f>
            </c:numRef>
          </c:val>
          <c:extLst>
            <c:ext xmlns:c16="http://schemas.microsoft.com/office/drawing/2014/chart" uri="{C3380CC4-5D6E-409C-BE32-E72D297353CC}">
              <c16:uniqueId val="{00000009-B930-4C59-A781-016A6C569564}"/>
            </c:ext>
          </c:extLst>
        </c:ser>
        <c:ser>
          <c:idx val="8"/>
          <c:order val="8"/>
          <c:tx>
            <c:strRef>
              <c:f>Tabelle1!$C$13</c:f>
              <c:strCache>
                <c:ptCount val="1"/>
                <c:pt idx="0">
                  <c:v>Vermögenssteuer natürliche Personen, Vorjahre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Tabelle1!$D$13:$U$13</c:f>
            </c:numRef>
          </c:val>
          <c:extLst>
            <c:ext xmlns:c16="http://schemas.microsoft.com/office/drawing/2014/chart" uri="{C3380CC4-5D6E-409C-BE32-E72D297353CC}">
              <c16:uniqueId val="{0000000A-B930-4C59-A781-016A6C569564}"/>
            </c:ext>
          </c:extLst>
        </c:ser>
        <c:ser>
          <c:idx val="9"/>
          <c:order val="9"/>
          <c:tx>
            <c:strRef>
              <c:f>Tabelle1!$C$14</c:f>
              <c:strCache>
                <c:ptCount val="1"/>
                <c:pt idx="0">
                  <c:v>Quellensteuer natürliche Personen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Tabelle1!$D$14:$U$14</c:f>
            </c:numRef>
          </c:val>
          <c:extLst>
            <c:ext xmlns:c16="http://schemas.microsoft.com/office/drawing/2014/chart" uri="{C3380CC4-5D6E-409C-BE32-E72D297353CC}">
              <c16:uniqueId val="{0000000B-B930-4C59-A781-016A6C569564}"/>
            </c:ext>
          </c:extLst>
        </c:ser>
        <c:ser>
          <c:idx val="10"/>
          <c:order val="10"/>
          <c:tx>
            <c:strRef>
              <c:f>Tabelle1!$C$15</c:f>
              <c:strCache>
                <c:ptCount val="1"/>
                <c:pt idx="0">
                  <c:v>Quellensteuer natürliche Personen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Tabelle1!$D$15:$U$15</c:f>
            </c:numRef>
          </c:val>
          <c:extLst>
            <c:ext xmlns:c16="http://schemas.microsoft.com/office/drawing/2014/chart" uri="{C3380CC4-5D6E-409C-BE32-E72D297353CC}">
              <c16:uniqueId val="{0000000C-B930-4C59-A781-016A6C569564}"/>
            </c:ext>
          </c:extLst>
        </c:ser>
        <c:ser>
          <c:idx val="11"/>
          <c:order val="11"/>
          <c:tx>
            <c:strRef>
              <c:f>Tabelle1!$C$16</c:f>
              <c:strCache>
                <c:ptCount val="1"/>
                <c:pt idx="0">
                  <c:v>Personensteuer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Tabelle1!$D$16:$U$16</c:f>
            </c:numRef>
          </c:val>
          <c:extLst>
            <c:ext xmlns:c16="http://schemas.microsoft.com/office/drawing/2014/chart" uri="{C3380CC4-5D6E-409C-BE32-E72D297353CC}">
              <c16:uniqueId val="{0000000D-B930-4C59-A781-016A6C569564}"/>
            </c:ext>
          </c:extLst>
        </c:ser>
        <c:ser>
          <c:idx val="12"/>
          <c:order val="12"/>
          <c:tx>
            <c:strRef>
              <c:f>Tabelle1!$C$17</c:f>
              <c:strCache>
                <c:ptCount val="1"/>
                <c:pt idx="0">
                  <c:v>Personensteuer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Tabelle1!$D$17:$U$17</c:f>
            </c:numRef>
          </c:val>
          <c:extLst>
            <c:ext xmlns:c16="http://schemas.microsoft.com/office/drawing/2014/chart" uri="{C3380CC4-5D6E-409C-BE32-E72D297353CC}">
              <c16:uniqueId val="{0000000E-B930-4C59-A781-016A6C569564}"/>
            </c:ext>
          </c:extLst>
        </c:ser>
        <c:ser>
          <c:idx val="13"/>
          <c:order val="13"/>
          <c:tx>
            <c:strRef>
              <c:f>Tabelle1!$C$18</c:f>
              <c:strCache>
                <c:ptCount val="1"/>
                <c:pt idx="0">
                  <c:v>Personensteuer Vorjahre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Tabelle1!$D$18:$U$18</c:f>
            </c:numRef>
          </c:val>
          <c:extLst>
            <c:ext xmlns:c16="http://schemas.microsoft.com/office/drawing/2014/chart" uri="{C3380CC4-5D6E-409C-BE32-E72D297353CC}">
              <c16:uniqueId val="{0000000F-B930-4C59-A781-016A6C569564}"/>
            </c:ext>
          </c:extLst>
        </c:ser>
        <c:ser>
          <c:idx val="14"/>
          <c:order val="14"/>
          <c:tx>
            <c:strRef>
              <c:f>Tabelle1!$C$19</c:f>
              <c:strCache>
                <c:ptCount val="1"/>
                <c:pt idx="0">
                  <c:v>Übrige direkte Steuern natürliche Personen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Tabelle1!$D$19:$U$19</c:f>
            </c:numRef>
          </c:val>
          <c:extLst>
            <c:ext xmlns:c16="http://schemas.microsoft.com/office/drawing/2014/chart" uri="{C3380CC4-5D6E-409C-BE32-E72D297353CC}">
              <c16:uniqueId val="{00000010-B930-4C59-A781-016A6C569564}"/>
            </c:ext>
          </c:extLst>
        </c:ser>
        <c:ser>
          <c:idx val="15"/>
          <c:order val="15"/>
          <c:tx>
            <c:strRef>
              <c:f>Tabelle1!$C$20</c:f>
              <c:strCache>
                <c:ptCount val="1"/>
                <c:pt idx="0">
                  <c:v>Übrige direkte Steuern natürliche Personen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Tabelle1!$D$20:$U$20</c:f>
            </c:numRef>
          </c:val>
          <c:extLst>
            <c:ext xmlns:c16="http://schemas.microsoft.com/office/drawing/2014/chart" uri="{C3380CC4-5D6E-409C-BE32-E72D297353CC}">
              <c16:uniqueId val="{00000011-B930-4C59-A781-016A6C569564}"/>
            </c:ext>
          </c:extLst>
        </c:ser>
        <c:ser>
          <c:idx val="16"/>
          <c:order val="16"/>
          <c:tx>
            <c:strRef>
              <c:f>Tabelle1!$C$22</c:f>
              <c:strCache>
                <c:ptCount val="1"/>
                <c:pt idx="0">
                  <c:v>Unternehmenssteuererträge</c:v>
                </c:pt>
              </c:strCache>
            </c:strRef>
          </c:tx>
          <c:spPr>
            <a:pattFill prst="wave">
              <a:fgClr>
                <a:schemeClr val="bg1"/>
              </a:fgClr>
              <a:bgClr>
                <a:srgbClr val="92D050"/>
              </a:bgClr>
            </a:pattFill>
            <a:ln w="6350">
              <a:solidFill>
                <a:schemeClr val="tx1"/>
              </a:solidFill>
            </a:ln>
            <a:effectLst>
              <a:glow>
                <a:schemeClr val="bg1"/>
              </a:glow>
            </a:effectLst>
          </c:spPr>
          <c:invertIfNegative val="0"/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B930-4C59-A781-016A6C569564}"/>
              </c:ext>
            </c:extLst>
          </c:dPt>
          <c:dLbls>
            <c:numFmt formatCode="#,##0.0,," sourceLinked="0"/>
            <c:spPr>
              <a:noFill/>
              <a:ln>
                <a:noFill/>
              </a:ln>
              <a:effectLst>
                <a:glow rad="127000">
                  <a:schemeClr val="bg1">
                    <a:alpha val="89000"/>
                  </a:schemeClr>
                </a:glow>
              </a:effectLst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Tabelle1!$D$4:$U$4</c:f>
              <c:numCache>
                <c:formatCode>General</c:formatCode>
                <c:ptCount val="1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</c:numCache>
            </c:numRef>
          </c:cat>
          <c:val>
            <c:numRef>
              <c:f>Tabelle1!$D$22:$U$22</c:f>
              <c:numCache>
                <c:formatCode>#,##0,,</c:formatCode>
                <c:ptCount val="13"/>
                <c:pt idx="0">
                  <c:v>16000000</c:v>
                </c:pt>
                <c:pt idx="1">
                  <c:v>21000000</c:v>
                </c:pt>
                <c:pt idx="2">
                  <c:v>21000000</c:v>
                </c:pt>
                <c:pt idx="3">
                  <c:v>29000000</c:v>
                </c:pt>
                <c:pt idx="4">
                  <c:v>49000000</c:v>
                </c:pt>
                <c:pt idx="5">
                  <c:v>47000000</c:v>
                </c:pt>
                <c:pt idx="6">
                  <c:v>25000000</c:v>
                </c:pt>
                <c:pt idx="7">
                  <c:v>41434287.850000001</c:v>
                </c:pt>
                <c:pt idx="8">
                  <c:v>52111426.950000003</c:v>
                </c:pt>
                <c:pt idx="9">
                  <c:v>52710951.649999999</c:v>
                </c:pt>
                <c:pt idx="10">
                  <c:v>62168075.450000003</c:v>
                </c:pt>
                <c:pt idx="11">
                  <c:v>79284048.75</c:v>
                </c:pt>
                <c:pt idx="12">
                  <c:v>116458255.34999999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30-4C59-A781-016A6C569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20"/>
        <c:axId val="477944784"/>
        <c:axId val="477945440"/>
      </c:barChart>
      <c:lineChart>
        <c:grouping val="standard"/>
        <c:varyColors val="0"/>
        <c:ser>
          <c:idx val="17"/>
          <c:order val="17"/>
          <c:tx>
            <c:strRef>
              <c:f>Tabelle1!$C$21</c:f>
              <c:strCache>
                <c:ptCount val="1"/>
                <c:pt idx="0">
                  <c:v>Trendlinie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sysDash"/>
              <a:round/>
              <a:headEnd type="none"/>
              <a:tailEnd type="stealth"/>
            </a:ln>
            <a:effectLst/>
          </c:spPr>
          <c:marker>
            <c:symbol val="none"/>
          </c:marker>
          <c:cat>
            <c:numRef>
              <c:f>Tabelle1!$D$4:$U$4</c:f>
              <c:numCache>
                <c:formatCode>General</c:formatCode>
                <c:ptCount val="1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  <c:pt idx="11">
                  <c:v>2023</c:v>
                </c:pt>
                <c:pt idx="12">
                  <c:v>2024</c:v>
                </c:pt>
                <c:pt idx="13">
                  <c:v>2025</c:v>
                </c:pt>
                <c:pt idx="14">
                  <c:v>2026</c:v>
                </c:pt>
                <c:pt idx="15">
                  <c:v>2027</c:v>
                </c:pt>
                <c:pt idx="16">
                  <c:v>2028</c:v>
                </c:pt>
              </c:numCache>
            </c:numRef>
          </c:cat>
          <c:val>
            <c:numRef>
              <c:f>Tabelle1!$D$21:$Q$21</c:f>
              <c:numCache>
                <c:formatCode>#,##0,,</c:formatCode>
                <c:ptCount val="13"/>
                <c:pt idx="0">
                  <c:v>16000000</c:v>
                </c:pt>
                <c:pt idx="1">
                  <c:v>21000000</c:v>
                </c:pt>
                <c:pt idx="2">
                  <c:v>21000000</c:v>
                </c:pt>
                <c:pt idx="3">
                  <c:v>29000000</c:v>
                </c:pt>
                <c:pt idx="4">
                  <c:v>49000000</c:v>
                </c:pt>
                <c:pt idx="5">
                  <c:v>47000000</c:v>
                </c:pt>
                <c:pt idx="6">
                  <c:v>25000000</c:v>
                </c:pt>
                <c:pt idx="7">
                  <c:v>41434287.850000001</c:v>
                </c:pt>
                <c:pt idx="8">
                  <c:v>52111426.950000003</c:v>
                </c:pt>
                <c:pt idx="9">
                  <c:v>52710951.649999999</c:v>
                </c:pt>
                <c:pt idx="10">
                  <c:v>62168075.450000003</c:v>
                </c:pt>
                <c:pt idx="11">
                  <c:v>79284048.75</c:v>
                </c:pt>
                <c:pt idx="12">
                  <c:v>116458255.34999999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14-B930-4C59-A781-016A6C569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7944784"/>
        <c:axId val="477945440"/>
      </c:lineChart>
      <c:catAx>
        <c:axId val="47794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77945440"/>
        <c:crosses val="autoZero"/>
        <c:auto val="1"/>
        <c:lblAlgn val="ctr"/>
        <c:lblOffset val="100"/>
        <c:noMultiLvlLbl val="0"/>
      </c:catAx>
      <c:valAx>
        <c:axId val="477945440"/>
        <c:scaling>
          <c:orientation val="minMax"/>
          <c:max val="13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,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77944784"/>
        <c:crosses val="autoZero"/>
        <c:crossBetween val="between"/>
        <c:majorUnit val="10000000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1232825913273591E-2"/>
          <c:y val="0.93877025798065761"/>
          <c:w val="0.89999990893933446"/>
          <c:h val="6.122972497134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6350" cap="flat" cmpd="sng" algn="ctr">
      <a:noFill/>
      <a:round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Tabelle1!$F$12</c:f>
              <c:strCache>
                <c:ptCount val="1"/>
                <c:pt idx="0">
                  <c:v>2024</c:v>
                </c:pt>
              </c:strCache>
            </c:strRef>
          </c:tx>
          <c:spPr>
            <a:pattFill prst="ltDnDiag">
              <a:fgClr>
                <a:sysClr val="window" lastClr="FFFFFF"/>
              </a:fgClr>
              <a:bgClr>
                <a:srgbClr val="92D050"/>
              </a:bgClr>
            </a:pattFill>
            <a:ln w="3175">
              <a:solidFill>
                <a:sysClr val="windowText" lastClr="000000"/>
              </a:solidFill>
            </a:ln>
          </c:spPr>
          <c:explosion val="8"/>
          <c:dPt>
            <c:idx val="0"/>
            <c:bubble3D val="0"/>
            <c:explosion val="1"/>
            <c:spPr>
              <a:pattFill prst="wave">
                <a:fgClr>
                  <a:sysClr val="window" lastClr="FFFFFF"/>
                </a:fgClr>
                <a:bgClr>
                  <a:srgbClr val="92D050"/>
                </a:bgClr>
              </a:patt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2E-42FC-B67D-EA3E6F60A13B}"/>
              </c:ext>
            </c:extLst>
          </c:dPt>
          <c:dPt>
            <c:idx val="1"/>
            <c:bubble3D val="0"/>
            <c:spPr>
              <a:pattFill prst="wave">
                <a:fgClr>
                  <a:sysClr val="windowText" lastClr="000000">
                    <a:lumMod val="50000"/>
                    <a:lumOff val="50000"/>
                  </a:sysClr>
                </a:fgClr>
                <a:bgClr>
                  <a:srgbClr val="00B050"/>
                </a:bgClr>
              </a:pattFill>
              <a:ln w="3175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2E-42FC-B67D-EA3E6F60A13B}"/>
              </c:ext>
            </c:extLst>
          </c:dPt>
          <c:dLbls>
            <c:dLbl>
              <c:idx val="0"/>
              <c:layout>
                <c:manualLayout>
                  <c:x val="-0.25482374736027152"/>
                  <c:y val="1.767573580078472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effectLst>
                          <a:glow rad="127000">
                            <a:schemeClr val="bg1"/>
                          </a:glo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51%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effectLst>
                        <a:glow rad="127000">
                          <a:schemeClr val="bg1"/>
                        </a:glo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07350110082291"/>
                      <c:h val="0.232162320496266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C2E-42FC-B67D-EA3E6F60A13B}"/>
                </c:ext>
              </c:extLst>
            </c:dLbl>
            <c:dLbl>
              <c:idx val="1"/>
              <c:layout>
                <c:manualLayout>
                  <c:x val="0.24817733445316573"/>
                  <c:y val="2.32028980395563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1"/>
                        </a:solidFill>
                        <a:effectLst>
                          <a:glow rad="127000">
                            <a:schemeClr val="bg1"/>
                          </a:glow>
                        </a:effectLst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49%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effectLst>
                        <a:glow rad="127000">
                          <a:schemeClr val="bg1"/>
                        </a:glow>
                      </a:effectLst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51563445074635"/>
                      <c:h val="0.155685320803378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C2E-42FC-B67D-EA3E6F60A1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Tabelle1!$D$13:$D$14</c:f>
              <c:strCache>
                <c:ptCount val="2"/>
                <c:pt idx="0">
                  <c:v>Unternehmenssteuern</c:v>
                </c:pt>
                <c:pt idx="1">
                  <c:v>andere Steuern</c:v>
                </c:pt>
              </c:strCache>
            </c:strRef>
          </c:cat>
          <c:val>
            <c:numRef>
              <c:f>Tabelle1!$F$13:$F$14</c:f>
              <c:numCache>
                <c:formatCode>0%</c:formatCode>
                <c:ptCount val="2"/>
                <c:pt idx="0">
                  <c:v>0.50160669788830392</c:v>
                </c:pt>
                <c:pt idx="1">
                  <c:v>0.49839330211169608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2E-42FC-B67D-EA3E6F60A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Tabelle1!$E$12</c:f>
              <c:strCache>
                <c:ptCount val="1"/>
                <c:pt idx="0">
                  <c:v>2011</c:v>
                </c:pt>
              </c:strCache>
            </c:strRef>
          </c:tx>
          <c:spPr>
            <a:pattFill prst="dkUpDiag">
              <a:fgClr>
                <a:srgbClr val="006600"/>
              </a:fgClr>
              <a:bgClr>
                <a:srgbClr val="009900"/>
              </a:bgClr>
            </a:pattFill>
          </c:spPr>
          <c:explosion val="8"/>
          <c:dPt>
            <c:idx val="0"/>
            <c:bubble3D val="0"/>
            <c:spPr>
              <a:pattFill prst="wave">
                <a:fgClr>
                  <a:schemeClr val="bg1"/>
                </a:fgClr>
                <a:bgClr>
                  <a:srgbClr val="92D050"/>
                </a:bgClr>
              </a:patt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61-4693-9AE9-3E606D667737}"/>
              </c:ext>
            </c:extLst>
          </c:dPt>
          <c:dPt>
            <c:idx val="1"/>
            <c:bubble3D val="0"/>
            <c:spPr>
              <a:pattFill prst="wave">
                <a:fgClr>
                  <a:schemeClr val="tx1">
                    <a:lumMod val="50000"/>
                    <a:lumOff val="50000"/>
                  </a:schemeClr>
                </a:fgClr>
                <a:bgClr>
                  <a:srgbClr val="00B050"/>
                </a:bgClr>
              </a:patt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61-4693-9AE9-3E606D667737}"/>
              </c:ext>
            </c:extLst>
          </c:dPt>
          <c:dLbls>
            <c:dLbl>
              <c:idx val="0"/>
              <c:layout>
                <c:manualLayout>
                  <c:x val="-0.13352121627270874"/>
                  <c:y val="0.164103977639821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37835070894809"/>
                      <c:h val="0.314944766706929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61-4693-9AE9-3E606D667737}"/>
                </c:ext>
              </c:extLst>
            </c:dLbl>
            <c:dLbl>
              <c:idx val="1"/>
              <c:layout>
                <c:manualLayout>
                  <c:x val="0.22709816731134974"/>
                  <c:y val="-0.232933158234781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119277548429144"/>
                      <c:h val="0.314944766706929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161-4693-9AE9-3E606D6677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glow rad="1270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Tabelle1!$D$13:$D$14</c:f>
              <c:strCache>
                <c:ptCount val="2"/>
                <c:pt idx="0">
                  <c:v>Unternehmenssteuern</c:v>
                </c:pt>
                <c:pt idx="1">
                  <c:v>andere Steuern</c:v>
                </c:pt>
              </c:strCache>
            </c:strRef>
          </c:cat>
          <c:val>
            <c:numRef>
              <c:f>Tabelle1!$E$13:$E$14</c:f>
              <c:numCache>
                <c:formatCode>0%</c:formatCode>
                <c:ptCount val="2"/>
                <c:pt idx="0">
                  <c:v>0.15225959793982821</c:v>
                </c:pt>
                <c:pt idx="1">
                  <c:v>0.84774040206017176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61-4693-9AE9-3E606D6677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Personalaufwand!$A$4</c:f>
              <c:strCache>
                <c:ptCount val="1"/>
                <c:pt idx="0">
                  <c:v>Personalaufwand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6.4592316113978948E-2"/>
                  <c:y val="-5.24298974717828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B7-443C-B229-D0D6BF1AC497}"/>
                </c:ext>
              </c:extLst>
            </c:dLbl>
            <c:dLbl>
              <c:idx val="8"/>
              <c:layout>
                <c:manualLayout>
                  <c:x val="-8.6209582837526652E-2"/>
                  <c:y val="-4.311961605909150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B7-443C-B229-D0D6BF1AC497}"/>
                </c:ext>
              </c:extLst>
            </c:dLbl>
            <c:dLbl>
              <c:idx val="9"/>
              <c:layout>
                <c:manualLayout>
                  <c:x val="5.5990724015686994E-3"/>
                  <c:y val="-6.1058192391893714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B7-443C-B229-D0D6BF1AC4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Personalaufwand!$B$3:$L$3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Personalaufwand!$B$4:$L$4</c:f>
              <c:numCache>
                <c:formatCode>0.0</c:formatCode>
                <c:ptCount val="11"/>
                <c:pt idx="0">
                  <c:v>104.1</c:v>
                </c:pt>
                <c:pt idx="1">
                  <c:v>104.2</c:v>
                </c:pt>
                <c:pt idx="2">
                  <c:v>105</c:v>
                </c:pt>
                <c:pt idx="3">
                  <c:v>106.2</c:v>
                </c:pt>
                <c:pt idx="4">
                  <c:v>106.7</c:v>
                </c:pt>
                <c:pt idx="5">
                  <c:v>107.4</c:v>
                </c:pt>
                <c:pt idx="6">
                  <c:v>111.4</c:v>
                </c:pt>
                <c:pt idx="7">
                  <c:v>113</c:v>
                </c:pt>
                <c:pt idx="8">
                  <c:v>91.674067249999993</c:v>
                </c:pt>
                <c:pt idx="9">
                  <c:v>98.2</c:v>
                </c:pt>
                <c:pt idx="10">
                  <c:v>108.32174605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08-44D0-B21A-0B000AABE9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1029088"/>
        <c:axId val="661020888"/>
      </c:lineChart>
      <c:catAx>
        <c:axId val="66102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61020888"/>
        <c:crosses val="autoZero"/>
        <c:auto val="1"/>
        <c:lblAlgn val="ctr"/>
        <c:lblOffset val="100"/>
        <c:noMultiLvlLbl val="0"/>
      </c:catAx>
      <c:valAx>
        <c:axId val="661020888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/>
                  <a:t>in Mio, Franken</a:t>
                </a:r>
              </a:p>
            </c:rich>
          </c:tx>
          <c:layout>
            <c:manualLayout>
              <c:xMode val="edge"/>
              <c:yMode val="edge"/>
              <c:x val="8.4495922733105223E-3"/>
              <c:y val="1.071243398356179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66102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latin typeface="Arial Narrow" panose="020B0606020202030204" pitchFamily="34" charset="0"/>
        </a:defRPr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79173525008478"/>
          <c:y val="3.8145094437096363E-2"/>
          <c:w val="0.78338227225480217"/>
          <c:h val="0.7569016135074592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Personal!$A$31</c:f>
              <c:strCache>
                <c:ptCount val="1"/>
                <c:pt idx="0">
                  <c:v>Ø-Besoldung je Mitarbeiter (in Tausend Franken)</c:v>
                </c:pt>
              </c:strCache>
            </c:strRef>
          </c:tx>
          <c:spPr>
            <a:pattFill prst="diagBrick">
              <a:fgClr>
                <a:schemeClr val="accent1">
                  <a:lumMod val="75000"/>
                </a:schemeClr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9525" cap="flat" cmpd="sng" algn="ctr">
              <a:solidFill>
                <a:schemeClr val="tx1">
                  <a:alpha val="50000"/>
                </a:schemeClr>
              </a:solidFill>
              <a:round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effectLst>
                      <a:glow rad="139700">
                        <a:schemeClr val="bg1"/>
                      </a:glow>
                    </a:effectLst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Personal!$B$2:$H$2</c:f>
              <c:numCache>
                <c:formatCode>yyyy</c:formatCode>
                <c:ptCount val="5"/>
                <c:pt idx="0">
                  <c:v>41274</c:v>
                </c:pt>
                <c:pt idx="1">
                  <c:v>41639</c:v>
                </c:pt>
                <c:pt idx="2">
                  <c:v>42004</c:v>
                </c:pt>
                <c:pt idx="3">
                  <c:v>42369</c:v>
                </c:pt>
                <c:pt idx="4">
                  <c:v>42735</c:v>
                </c:pt>
              </c:numCache>
            </c:numRef>
          </c:cat>
          <c:val>
            <c:numRef>
              <c:f>Personal!$E$31:$P$31</c:f>
              <c:numCache>
                <c:formatCode>#,##0_);[Red]\(#,##0\)</c:formatCode>
                <c:ptCount val="10"/>
                <c:pt idx="0">
                  <c:v>76.075935919877992</c:v>
                </c:pt>
                <c:pt idx="1">
                  <c:v>77.190155638308056</c:v>
                </c:pt>
                <c:pt idx="2" formatCode="#,##0.0;[Red]\-#,##0.0">
                  <c:v>76.912621959105934</c:v>
                </c:pt>
                <c:pt idx="3" formatCode="#,##0.0;[Red]\-#,##0.0">
                  <c:v>77.349058722036418</c:v>
                </c:pt>
                <c:pt idx="4" formatCode="#,##0.0;[Red]\-#,##0.0">
                  <c:v>79.455892814797238</c:v>
                </c:pt>
                <c:pt idx="5" formatCode="#,##0.0;[Red]\-#,##0.0">
                  <c:v>78.470306524985631</c:v>
                </c:pt>
                <c:pt idx="6" formatCode="#,##0.0;[Red]\-#,##0.0">
                  <c:v>79.847297855012613</c:v>
                </c:pt>
                <c:pt idx="7" formatCode="#,##0.0;[Red]\-#,##0.0">
                  <c:v>80.484440883427425</c:v>
                </c:pt>
                <c:pt idx="8" formatCode="#,##0.0;[Red]\-#,##0.0">
                  <c:v>84.318522341463407</c:v>
                </c:pt>
                <c:pt idx="9" formatCode="#,##0.0;[Red]\-#,##0.0">
                  <c:v>85.695475257114325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2-44C1-9EE7-4A844929C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axId val="478817288"/>
        <c:axId val="478816896"/>
      </c:barChart>
      <c:lineChart>
        <c:grouping val="standard"/>
        <c:varyColors val="0"/>
        <c:ser>
          <c:idx val="0"/>
          <c:order val="0"/>
          <c:tx>
            <c:strRef>
              <c:f>Personal!$A$26</c:f>
              <c:strCache>
                <c:ptCount val="1"/>
                <c:pt idx="0">
                  <c:v>Entwicklung Vollzeitstellen (FTE)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AC7FF86D-6EBC-457F-89D4-751FCCCF431E}" type="VALUE">
                      <a:rPr lang="en-US"/>
                      <a:pPr/>
                      <a:t>[WERT]</a:t>
                    </a:fld>
                    <a:endParaRPr lang="de-CH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02-44C1-9EE7-4A844929C5D7}"/>
                </c:ext>
              </c:extLst>
            </c:dLbl>
            <c:numFmt formatCode="#,##0.0" sourceLinked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none" lIns="36576" tIns="18288" rIns="36576" bIns="18288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Personal!$E$2:$P$2</c:f>
              <c:numCache>
                <c:formatCode>yyyy</c:formatCode>
                <c:ptCount val="10"/>
                <c:pt idx="0">
                  <c:v>42369</c:v>
                </c:pt>
                <c:pt idx="1">
                  <c:v>42735</c:v>
                </c:pt>
                <c:pt idx="2">
                  <c:v>43100</c:v>
                </c:pt>
                <c:pt idx="3">
                  <c:v>43465</c:v>
                </c:pt>
                <c:pt idx="4">
                  <c:v>43830</c:v>
                </c:pt>
                <c:pt idx="5">
                  <c:v>44196</c:v>
                </c:pt>
                <c:pt idx="6">
                  <c:v>44561</c:v>
                </c:pt>
                <c:pt idx="7">
                  <c:v>44926</c:v>
                </c:pt>
                <c:pt idx="8">
                  <c:v>45291</c:v>
                </c:pt>
                <c:pt idx="9">
                  <c:v>45657</c:v>
                </c:pt>
              </c:numCache>
            </c:numRef>
          </c:cat>
          <c:val>
            <c:numRef>
              <c:f>Personal!$E$26:$P$26</c:f>
              <c:numCache>
                <c:formatCode>#,##0.0</c:formatCode>
                <c:ptCount val="10"/>
                <c:pt idx="0" formatCode="#,##0">
                  <c:v>843.61762000000033</c:v>
                </c:pt>
                <c:pt idx="1">
                  <c:v>837.8399999999998</c:v>
                </c:pt>
                <c:pt idx="2">
                  <c:v>850.49</c:v>
                </c:pt>
                <c:pt idx="3">
                  <c:v>846.19</c:v>
                </c:pt>
                <c:pt idx="4">
                  <c:v>843.4</c:v>
                </c:pt>
                <c:pt idx="5">
                  <c:v>870.5</c:v>
                </c:pt>
                <c:pt idx="6">
                  <c:v>871.8</c:v>
                </c:pt>
                <c:pt idx="7">
                  <c:v>903.3</c:v>
                </c:pt>
                <c:pt idx="8">
                  <c:v>922.5</c:v>
                </c:pt>
                <c:pt idx="9">
                  <c:v>1001.5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02-44C1-9EE7-4A844929C5D7}"/>
            </c:ext>
          </c:extLst>
        </c:ser>
        <c:ser>
          <c:idx val="2"/>
          <c:order val="2"/>
          <c:tx>
            <c:strRef>
              <c:f>Personal!$A$33</c:f>
              <c:strCache>
                <c:ptCount val="1"/>
                <c:pt idx="0">
                  <c:v>Entwicklung Anzahl Mitarbeiter (HC)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Personal!$E$2:$P$2</c:f>
              <c:numCache>
                <c:formatCode>yyyy</c:formatCode>
                <c:ptCount val="10"/>
                <c:pt idx="0">
                  <c:v>42369</c:v>
                </c:pt>
                <c:pt idx="1">
                  <c:v>42735</c:v>
                </c:pt>
                <c:pt idx="2">
                  <c:v>43100</c:v>
                </c:pt>
                <c:pt idx="3">
                  <c:v>43465</c:v>
                </c:pt>
                <c:pt idx="4">
                  <c:v>43830</c:v>
                </c:pt>
                <c:pt idx="5">
                  <c:v>44196</c:v>
                </c:pt>
                <c:pt idx="6">
                  <c:v>44561</c:v>
                </c:pt>
                <c:pt idx="7">
                  <c:v>44926</c:v>
                </c:pt>
                <c:pt idx="8">
                  <c:v>45291</c:v>
                </c:pt>
                <c:pt idx="9">
                  <c:v>45657</c:v>
                </c:pt>
              </c:numCache>
            </c:numRef>
          </c:cat>
          <c:val>
            <c:numRef>
              <c:f>Personal!$E$33:$P$33</c:f>
              <c:numCache>
                <c:formatCode>#,##0</c:formatCode>
                <c:ptCount val="10"/>
                <c:pt idx="0">
                  <c:v>1332</c:v>
                </c:pt>
                <c:pt idx="1">
                  <c:v>1291</c:v>
                </c:pt>
                <c:pt idx="2">
                  <c:v>1317</c:v>
                </c:pt>
                <c:pt idx="3">
                  <c:v>1293</c:v>
                </c:pt>
                <c:pt idx="4">
                  <c:v>1289</c:v>
                </c:pt>
                <c:pt idx="5">
                  <c:v>1317</c:v>
                </c:pt>
                <c:pt idx="6">
                  <c:v>1323</c:v>
                </c:pt>
                <c:pt idx="7">
                  <c:v>1373</c:v>
                </c:pt>
                <c:pt idx="8">
                  <c:v>1402</c:v>
                </c:pt>
                <c:pt idx="9">
                  <c:v>1596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02-44C1-9EE7-4A844929C5D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8816112"/>
        <c:axId val="478816504"/>
      </c:lineChart>
      <c:catAx>
        <c:axId val="478816112"/>
        <c:scaling>
          <c:orientation val="minMax"/>
        </c:scaling>
        <c:delete val="0"/>
        <c:axPos val="b"/>
        <c:numFmt formatCode="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78816504"/>
        <c:crosses val="autoZero"/>
        <c:auto val="0"/>
        <c:lblAlgn val="ctr"/>
        <c:lblOffset val="100"/>
        <c:noMultiLvlLbl val="1"/>
      </c:catAx>
      <c:valAx>
        <c:axId val="4788165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 b="0">
                    <a:solidFill>
                      <a:sysClr val="windowText" lastClr="000000"/>
                    </a:solidFill>
                  </a:rPr>
                  <a:t>FTE </a:t>
                </a:r>
                <a:r>
                  <a:rPr lang="de-CH" b="0" baseline="0">
                    <a:solidFill>
                      <a:sysClr val="windowText" lastClr="000000"/>
                    </a:solidFill>
                  </a:rPr>
                  <a:t> bzw. HC</a:t>
                </a:r>
                <a:endParaRPr lang="de-CH" b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7.0990783844399634E-3"/>
              <c:y val="1.447411103089507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78816112"/>
        <c:crosses val="autoZero"/>
        <c:crossBetween val="between"/>
      </c:valAx>
      <c:valAx>
        <c:axId val="478816896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de-CH" b="0">
                    <a:solidFill>
                      <a:sysClr val="windowText" lastClr="000000"/>
                    </a:solidFill>
                  </a:rPr>
                  <a:t>Jahreseinkommen in Tausend Fr.</a:t>
                </a:r>
              </a:p>
            </c:rich>
          </c:tx>
          <c:layout>
            <c:manualLayout>
              <c:xMode val="edge"/>
              <c:yMode val="edge"/>
              <c:x val="0.96810569366177279"/>
              <c:y val="1.1096754745337136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_);[Red]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de-DE"/>
          </a:p>
        </c:txPr>
        <c:crossAx val="478817288"/>
        <c:crosses val="max"/>
        <c:crossBetween val="between"/>
      </c:valAx>
      <c:catAx>
        <c:axId val="478817288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47881689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bg1"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0.1775</cdr:x>
      <cdr:y>0.38893</cdr:y>
    </cdr:from>
    <cdr:to>
      <cdr:x>0.2255</cdr:x>
      <cdr:y>0.46163</cdr:y>
    </cdr:to>
    <cdr:sp macro="" textlink="">
      <cdr:nvSpPr>
        <cdr:cNvPr id="2" name="Rechteck 1"/>
        <cdr:cNvSpPr/>
      </cdr:nvSpPr>
      <cdr:spPr>
        <a:xfrm xmlns:a="http://schemas.openxmlformats.org/drawingml/2006/main">
          <a:off x="1504062" y="2009618"/>
          <a:ext cx="406721" cy="375657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  <cdr:relSizeAnchor xmlns:cdr="http://schemas.openxmlformats.org/drawingml/2006/chartDrawing">
    <cdr:from>
      <cdr:x>0.18046</cdr:x>
      <cdr:y>0.40501</cdr:y>
    </cdr:from>
    <cdr:to>
      <cdr:x>0.23458</cdr:x>
      <cdr:y>0.44131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1529124" y="2092722"/>
          <a:ext cx="458598" cy="187512"/>
        </a:xfrm>
        <a:prstGeom xmlns:a="http://schemas.openxmlformats.org/drawingml/2006/main" prst="rect">
          <a:avLst/>
        </a:prstGeom>
        <a:effectLst xmlns:a="http://schemas.openxmlformats.org/drawingml/2006/main">
          <a:glow rad="127000">
            <a:schemeClr val="bg1"/>
          </a:glo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900" b="1" dirty="0">
              <a:effectLst>
                <a:glow rad="127000">
                  <a:schemeClr val="bg1"/>
                </a:glow>
              </a:effectLst>
              <a:latin typeface="Arial Narrow" panose="020B0606020202030204" pitchFamily="34" charset="0"/>
            </a:rPr>
            <a:t>13.0</a:t>
          </a:r>
        </a:p>
      </cdr:txBody>
    </cdr:sp>
  </cdr:relSizeAnchor>
  <cdr:relSizeAnchor xmlns:cdr="http://schemas.openxmlformats.org/drawingml/2006/chartDrawing">
    <cdr:from>
      <cdr:x>0.41943</cdr:x>
      <cdr:y>0.1361</cdr:y>
    </cdr:from>
    <cdr:to>
      <cdr:x>0.52254</cdr:x>
      <cdr:y>0.19402</cdr:y>
    </cdr:to>
    <cdr:sp macro="" textlink="">
      <cdr:nvSpPr>
        <cdr:cNvPr id="4" name="Textfeld 3"/>
        <cdr:cNvSpPr txBox="1"/>
      </cdr:nvSpPr>
      <cdr:spPr>
        <a:xfrm xmlns:a="http://schemas.openxmlformats.org/drawingml/2006/main">
          <a:off x="2286000" y="895350"/>
          <a:ext cx="561975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CH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0.29209</cdr:x>
      <cdr:y>0.7705</cdr:y>
    </cdr:from>
    <cdr:to>
      <cdr:x>0.31817</cdr:x>
      <cdr:y>0.80912</cdr:y>
    </cdr:to>
    <cdr:sp macro="" textlink="">
      <cdr:nvSpPr>
        <cdr:cNvPr id="2" name="Rechteck 1"/>
        <cdr:cNvSpPr/>
      </cdr:nvSpPr>
      <cdr:spPr>
        <a:xfrm xmlns:a="http://schemas.openxmlformats.org/drawingml/2006/main">
          <a:off x="3324266" y="3863355"/>
          <a:ext cx="296867" cy="193645"/>
        </a:xfrm>
        <a:prstGeom xmlns:a="http://schemas.openxmlformats.org/drawingml/2006/main" prst="rect">
          <a:avLst/>
        </a:prstGeom>
        <a:pattFill xmlns:a="http://schemas.openxmlformats.org/drawingml/2006/main" prst="wave">
          <a:fgClr>
            <a:schemeClr val="accent6">
              <a:lumMod val="75000"/>
            </a:schemeClr>
          </a:fgClr>
          <a:bgClr>
            <a:srgbClr val="00B050"/>
          </a:bgClr>
        </a:pattFill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 lIns="0" tIns="0" rIns="0" bIns="0" anchor="ctr" anchorCtr="0"/>
        <a:lstStyle xmlns:a="http://schemas.openxmlformats.org/drawingml/2006/main"/>
        <a:p xmlns:a="http://schemas.openxmlformats.org/drawingml/2006/main">
          <a:pPr algn="ctr"/>
          <a:r>
            <a:rPr lang="de-DE" sz="900" b="1" dirty="0">
              <a:solidFill>
                <a:schemeClr val="tx1"/>
              </a:solidFill>
              <a:effectLst>
                <a:glow rad="101600">
                  <a:schemeClr val="bg1"/>
                </a:glow>
              </a:effectLst>
              <a:latin typeface="Arial Narrow" panose="020B0606020202030204" pitchFamily="34" charset="0"/>
            </a:rPr>
            <a:t>3.8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0.01795</cdr:y>
    </cdr:from>
    <cdr:to>
      <cdr:x>0.01742</cdr:x>
      <cdr:y>0.2991</cdr:y>
    </cdr:to>
    <cdr:sp macro="" textlink="">
      <cdr:nvSpPr>
        <cdr:cNvPr id="7" name="Textfeld 6"/>
        <cdr:cNvSpPr txBox="1"/>
      </cdr:nvSpPr>
      <cdr:spPr>
        <a:xfrm xmlns:a="http://schemas.openxmlformats.org/drawingml/2006/main">
          <a:off x="0" y="74485"/>
          <a:ext cx="173508" cy="1166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lIns="0" tIns="0" rIns="0" bIns="0" rtlCol="0"/>
        <a:lstStyle xmlns:a="http://schemas.openxmlformats.org/drawingml/2006/main"/>
        <a:p xmlns:a="http://schemas.openxmlformats.org/drawingml/2006/main">
          <a:pPr algn="r"/>
          <a:r>
            <a:rPr lang="de-CH" sz="900" dirty="0">
              <a:latin typeface="Arial Narrow" panose="020B0606020202030204" pitchFamily="34" charset="0"/>
            </a:rPr>
            <a:t>[Mio. Franken]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0.80684</cdr:x>
      <cdr:y>0.21896</cdr:y>
    </cdr:from>
    <cdr:to>
      <cdr:x>0.94999</cdr:x>
      <cdr:y>0.27709</cdr:y>
    </cdr:to>
    <cdr:sp macro="" textlink="">
      <cdr:nvSpPr>
        <cdr:cNvPr id="3" name="Textfeld 2"/>
        <cdr:cNvSpPr txBox="1"/>
      </cdr:nvSpPr>
      <cdr:spPr>
        <a:xfrm xmlns:a="http://schemas.openxmlformats.org/drawingml/2006/main">
          <a:off x="3570926" y="1021475"/>
          <a:ext cx="633558" cy="2711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de-CH" sz="1100" b="1" dirty="0" smtClean="0">
              <a:latin typeface="Arial Narrow" panose="020B0606020202030204" pitchFamily="34" charset="0"/>
            </a:rPr>
            <a:t>42.9</a:t>
          </a:r>
          <a:endParaRPr lang="de-CH" sz="11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0.8123</cdr:x>
      <cdr:y>0.22791</cdr:y>
    </cdr:from>
    <cdr:to>
      <cdr:x>0.93578</cdr:x>
      <cdr:y>0.26431</cdr:y>
    </cdr:to>
    <cdr:sp macro="" textlink="">
      <cdr:nvSpPr>
        <cdr:cNvPr id="2" name="Abgerundetes Rechteck 1"/>
        <cdr:cNvSpPr/>
      </cdr:nvSpPr>
      <cdr:spPr>
        <a:xfrm xmlns:a="http://schemas.openxmlformats.org/drawingml/2006/main">
          <a:off x="3595098" y="1063219"/>
          <a:ext cx="546523" cy="16981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63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0.12617</cdr:x>
      <cdr:y>0.2391</cdr:y>
    </cdr:from>
    <cdr:to>
      <cdr:x>0.95141</cdr:x>
      <cdr:y>0.69074</cdr:y>
    </cdr:to>
    <cdr:sp macro="" textlink="">
      <cdr:nvSpPr>
        <cdr:cNvPr id="3" name="Freihandform 2"/>
        <cdr:cNvSpPr/>
      </cdr:nvSpPr>
      <cdr:spPr>
        <a:xfrm xmlns:a="http://schemas.openxmlformats.org/drawingml/2006/main">
          <a:off x="1059532" y="1017136"/>
          <a:ext cx="6929886" cy="1921327"/>
        </a:xfrm>
        <a:custGeom xmlns:a="http://schemas.openxmlformats.org/drawingml/2006/main">
          <a:avLst/>
          <a:gdLst>
            <a:gd name="connsiteX0" fmla="*/ 0 w 4159727"/>
            <a:gd name="connsiteY0" fmla="*/ 0 h 1887137"/>
            <a:gd name="connsiteX1" fmla="*/ 454557 w 4159727"/>
            <a:gd name="connsiteY1" fmla="*/ 438701 h 1887137"/>
            <a:gd name="connsiteX2" fmla="*/ 861544 w 4159727"/>
            <a:gd name="connsiteY2" fmla="*/ 681836 h 1887137"/>
            <a:gd name="connsiteX3" fmla="*/ 1284388 w 4159727"/>
            <a:gd name="connsiteY3" fmla="*/ 914400 h 1887137"/>
            <a:gd name="connsiteX4" fmla="*/ 1686090 w 4159727"/>
            <a:gd name="connsiteY4" fmla="*/ 919686 h 1887137"/>
            <a:gd name="connsiteX5" fmla="*/ 2087791 w 4159727"/>
            <a:gd name="connsiteY5" fmla="*/ 1136393 h 1887137"/>
            <a:gd name="connsiteX6" fmla="*/ 2494779 w 4159727"/>
            <a:gd name="connsiteY6" fmla="*/ 1416527 h 1887137"/>
            <a:gd name="connsiteX7" fmla="*/ 2907052 w 4159727"/>
            <a:gd name="connsiteY7" fmla="*/ 1527524 h 1887137"/>
            <a:gd name="connsiteX8" fmla="*/ 3308753 w 4159727"/>
            <a:gd name="connsiteY8" fmla="*/ 1886941 h 1887137"/>
            <a:gd name="connsiteX9" fmla="*/ 3731597 w 4159727"/>
            <a:gd name="connsiteY9" fmla="*/ 1474668 h 1887137"/>
            <a:gd name="connsiteX10" fmla="*/ 4159727 w 4159727"/>
            <a:gd name="connsiteY10" fmla="*/ 1279103 h 188713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  <a:cxn ang="0">
              <a:pos x="connsiteX9" y="connsiteY9"/>
            </a:cxn>
            <a:cxn ang="0">
              <a:pos x="connsiteX10" y="connsiteY10"/>
            </a:cxn>
          </a:cxnLst>
          <a:rect l="l" t="t" r="r" b="b"/>
          <a:pathLst>
            <a:path w="4159727" h="1887137">
              <a:moveTo>
                <a:pt x="0" y="0"/>
              </a:moveTo>
              <a:cubicBezTo>
                <a:pt x="155483" y="162531"/>
                <a:pt x="310966" y="325062"/>
                <a:pt x="454557" y="438701"/>
              </a:cubicBezTo>
              <a:cubicBezTo>
                <a:pt x="598148" y="552340"/>
                <a:pt x="723239" y="602553"/>
                <a:pt x="861544" y="681836"/>
              </a:cubicBezTo>
              <a:cubicBezTo>
                <a:pt x="999849" y="761119"/>
                <a:pt x="1146964" y="874758"/>
                <a:pt x="1284388" y="914400"/>
              </a:cubicBezTo>
              <a:cubicBezTo>
                <a:pt x="1421812" y="954042"/>
                <a:pt x="1552190" y="882687"/>
                <a:pt x="1686090" y="919686"/>
              </a:cubicBezTo>
              <a:cubicBezTo>
                <a:pt x="1819991" y="956685"/>
                <a:pt x="1953010" y="1053586"/>
                <a:pt x="2087791" y="1136393"/>
              </a:cubicBezTo>
              <a:cubicBezTo>
                <a:pt x="2222572" y="1219200"/>
                <a:pt x="2358235" y="1351338"/>
                <a:pt x="2494779" y="1416527"/>
              </a:cubicBezTo>
              <a:cubicBezTo>
                <a:pt x="2631323" y="1481716"/>
                <a:pt x="2771390" y="1449122"/>
                <a:pt x="2907052" y="1527524"/>
              </a:cubicBezTo>
              <a:cubicBezTo>
                <a:pt x="3042714" y="1605926"/>
                <a:pt x="3171329" y="1895750"/>
                <a:pt x="3308753" y="1886941"/>
              </a:cubicBezTo>
              <a:cubicBezTo>
                <a:pt x="3446177" y="1878132"/>
                <a:pt x="3589768" y="1575974"/>
                <a:pt x="3731597" y="1474668"/>
              </a:cubicBezTo>
              <a:cubicBezTo>
                <a:pt x="3873426" y="1373362"/>
                <a:pt x="4100705" y="1309054"/>
                <a:pt x="4159727" y="1279103"/>
              </a:cubicBezTo>
            </a:path>
          </a:pathLst>
        </a:custGeom>
        <a:noFill xmlns:a="http://schemas.openxmlformats.org/drawingml/2006/main"/>
        <a:ln xmlns:a="http://schemas.openxmlformats.org/drawingml/2006/main" w="19050">
          <a:solidFill>
            <a:srgbClr val="FF0000">
              <a:alpha val="92000"/>
            </a:srgbClr>
          </a:solidFill>
          <a:headEnd type="none" w="med" len="med"/>
          <a:tailEnd type="triangle" w="med" len="med"/>
        </a:ln>
        <a:effectLst xmlns:a="http://schemas.openxmlformats.org/drawingml/2006/main">
          <a:glow rad="50800">
            <a:schemeClr val="bg1">
              <a:alpha val="73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0.04833</cdr:x>
      <cdr:y>0.9369</cdr:y>
    </cdr:from>
    <cdr:to>
      <cdr:x>0.76984</cdr:x>
      <cdr:y>0.98948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387504" y="3940139"/>
          <a:ext cx="5785223" cy="2211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CH" sz="900" dirty="0">
              <a:latin typeface="Arial Narrow" panose="020B0606020202030204" pitchFamily="34" charset="0"/>
            </a:rPr>
            <a:t>b</a:t>
          </a:r>
          <a:r>
            <a:rPr lang="de-CH" sz="900" dirty="0" smtClean="0">
              <a:latin typeface="Arial Narrow" panose="020B0606020202030204" pitchFamily="34" charset="0"/>
            </a:rPr>
            <a:t>ei früheren Rechnungsabschlüssen </a:t>
          </a:r>
          <a:r>
            <a:rPr lang="de-CH" sz="900" dirty="0" err="1" smtClean="0">
              <a:latin typeface="Arial Narrow" panose="020B0606020202030204" pitchFamily="34" charset="0"/>
            </a:rPr>
            <a:t>geäufnet</a:t>
          </a:r>
          <a:r>
            <a:rPr lang="de-CH" sz="900" dirty="0" smtClean="0">
              <a:latin typeface="Arial Narrow" panose="020B0606020202030204" pitchFamily="34" charset="0"/>
            </a:rPr>
            <a:t>	mit Rechnungsabschluss 2024 </a:t>
          </a:r>
          <a:r>
            <a:rPr lang="de-CH" sz="900" dirty="0" err="1" smtClean="0">
              <a:latin typeface="Arial Narrow" panose="020B0606020202030204" pitchFamily="34" charset="0"/>
            </a:rPr>
            <a:t>geäufnet</a:t>
          </a:r>
          <a:endParaRPr lang="de-CH" sz="90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0.37566</cdr:x>
      <cdr:y>0.94996</cdr:y>
    </cdr:from>
    <cdr:to>
      <cdr:x>0.39585</cdr:x>
      <cdr:y>0.97865</cdr:y>
    </cdr:to>
    <cdr:sp macro="" textlink="">
      <cdr:nvSpPr>
        <cdr:cNvPr id="3" name="Rechteck 2"/>
        <cdr:cNvSpPr/>
      </cdr:nvSpPr>
      <cdr:spPr>
        <a:xfrm xmlns:a="http://schemas.openxmlformats.org/drawingml/2006/main">
          <a:off x="3012108" y="3995048"/>
          <a:ext cx="161925" cy="120650"/>
        </a:xfrm>
        <a:prstGeom xmlns:a="http://schemas.openxmlformats.org/drawingml/2006/main" prst="rect">
          <a:avLst/>
        </a:prstGeom>
        <a:pattFill xmlns:a="http://schemas.openxmlformats.org/drawingml/2006/main" prst="ltDnDiag">
          <a:fgClr>
            <a:srgbClr val="37AB37"/>
          </a:fgClr>
          <a:bgClr>
            <a:srgbClr val="92D050"/>
          </a:bgClr>
        </a:patt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800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de-CH" dirty="0" smtClean="0"/>
              <a:t>Medienkonferenz Jahresrechnung 2018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00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r>
              <a:rPr lang="de-CH" dirty="0" smtClean="0"/>
              <a:t>26.03.2018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946400" cy="49800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55ADF1E-6583-491D-93F5-3088E0923705}" type="slidenum">
              <a:rPr lang="de-CH" smtClean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1080808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de-CH" dirty="0" smtClean="0"/>
              <a:t>Medienkonferenz Jahresrechnung 2018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3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de-CH" dirty="0" smtClean="0"/>
              <a:t>26.03.2018</a:t>
            </a:r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de-CH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de-DE" noProof="0" dirty="0" smtClean="0"/>
              <a:t>allenfalls Illustration</a:t>
            </a:r>
            <a:endParaRPr lang="de-CH" noProof="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165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5"/>
            <a:ext cx="2946400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B176E51D-AA3F-4F1D-9B84-71BF143B888E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549711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4169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430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pPr defTabSz="1026031" eaLnBrk="1" hangingPunct="1">
              <a:defRPr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3348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pPr defTabSz="1026031" eaLnBrk="1" hangingPunct="1">
              <a:defRPr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6063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704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3050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pPr defTabSz="1026031" eaLnBrk="1" hangingPunct="1">
              <a:defRPr/>
            </a:pPr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65028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6037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6100" y="1277938"/>
            <a:ext cx="6143625" cy="3455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8771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46100" y="1277938"/>
            <a:ext cx="6143625" cy="3455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aseline="0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26.03.2018</a:t>
            </a:r>
            <a:endParaRPr lang="de-CH" dirty="0"/>
          </a:p>
        </p:txBody>
      </p:sp>
      <p:sp>
        <p:nvSpPr>
          <p:cNvPr id="6" name="Kopfzeilenplatzhalter 5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CH" dirty="0" smtClean="0"/>
              <a:t>Medienkonferenz Jahresrechnung 2018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80649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982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endParaRPr lang="de-DE" baseline="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0869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endParaRPr lang="de-DE" baseline="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88538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endParaRPr lang="de-DE" baseline="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091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53DAF6F-5BCF-4E91-89C4-34C4CFEFD148}" type="datetime1">
              <a:rPr lang="de-CH" smtClean="0"/>
              <a:t>05.04.2025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4158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9525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2"/>
            <a:ext cx="5404444" cy="4311217"/>
          </a:xfrm>
          <a:noFill/>
          <a:ln/>
        </p:spPr>
        <p:txBody>
          <a:bodyPr lIns="99191" rIns="99191"/>
          <a:lstStyle/>
          <a:p>
            <a:endParaRPr lang="de-DE" dirty="0" smtClean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4B646C8-AE82-4005-99EF-F6AE107B59D8}" type="datetime1">
              <a:rPr lang="de-CH" smtClean="0"/>
              <a:t>05.04.2025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5150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3838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endParaRPr lang="de-DE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7034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08000" y="896938"/>
            <a:ext cx="6357938" cy="3576637"/>
          </a:xfrm>
          <a:ln cap="flat"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5631" y="4864531"/>
            <a:ext cx="5404444" cy="4311217"/>
          </a:xfrm>
          <a:noFill/>
          <a:ln/>
        </p:spPr>
        <p:txBody>
          <a:bodyPr lIns="99180" rIns="99180"/>
          <a:lstStyle/>
          <a:p>
            <a:endParaRPr lang="de-DE" baseline="0" dirty="0" smtClean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8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 userDrawn="1"/>
        </p:nvSpPr>
        <p:spPr bwMode="auto">
          <a:xfrm>
            <a:off x="406400" y="304800"/>
            <a:ext cx="4938113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1000" b="1" dirty="0" smtClean="0">
                <a:solidFill>
                  <a:srgbClr val="0070C0"/>
                </a:solidFill>
              </a:rPr>
              <a:t>FINANZREFERAT</a:t>
            </a:r>
            <a:r>
              <a:rPr lang="de-DE" altLang="de-DE" sz="1000" dirty="0" smtClean="0">
                <a:solidFill>
                  <a:srgbClr val="0070C0"/>
                </a:solidFill>
              </a:rPr>
              <a:t>.STSH.CH</a:t>
            </a:r>
            <a:r>
              <a:rPr lang="de-DE" altLang="de-DE" sz="12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10729385" y="335062"/>
            <a:ext cx="1056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kern="12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Seite </a:t>
            </a:r>
            <a:fld id="{BA041FE7-9914-4655-A597-87A23B9141AE}" type="slidenum">
              <a:rPr lang="de-CH" sz="1000" kern="12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algn="r"/>
              <a:t>‹Nr.›</a:t>
            </a:fld>
            <a:endParaRPr lang="de-CH" sz="1000" kern="12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Freeform 7"/>
          <p:cNvSpPr>
            <a:spLocks/>
          </p:cNvSpPr>
          <p:nvPr userDrawn="1"/>
        </p:nvSpPr>
        <p:spPr bwMode="auto">
          <a:xfrm>
            <a:off x="406400" y="622300"/>
            <a:ext cx="11379200" cy="1384300"/>
          </a:xfrm>
          <a:custGeom>
            <a:avLst/>
            <a:gdLst>
              <a:gd name="T0" fmla="*/ 2147483646 w 5376"/>
              <a:gd name="T1" fmla="*/ 2147483646 h 872"/>
              <a:gd name="T2" fmla="*/ 0 w 5376"/>
              <a:gd name="T3" fmla="*/ 2147483646 h 872"/>
              <a:gd name="T4" fmla="*/ 2147483646 w 5376"/>
              <a:gd name="T5" fmla="*/ 2147483646 h 872"/>
              <a:gd name="T6" fmla="*/ 2147483646 w 5376"/>
              <a:gd name="T7" fmla="*/ 2147483646 h 872"/>
              <a:gd name="T8" fmla="*/ 2147483646 w 5376"/>
              <a:gd name="T9" fmla="*/ 2147483646 h 872"/>
              <a:gd name="T10" fmla="*/ 2147483646 w 5376"/>
              <a:gd name="T11" fmla="*/ 2147483646 h 872"/>
              <a:gd name="T12" fmla="*/ 2147483646 w 5376"/>
              <a:gd name="T13" fmla="*/ 2147483646 h 87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376" h="872">
                <a:moveTo>
                  <a:pt x="2" y="16"/>
                </a:moveTo>
                <a:lnTo>
                  <a:pt x="0" y="836"/>
                </a:lnTo>
                <a:cubicBezTo>
                  <a:pt x="0" y="836"/>
                  <a:pt x="2688" y="834"/>
                  <a:pt x="5376" y="832"/>
                </a:cubicBezTo>
                <a:cubicBezTo>
                  <a:pt x="5374" y="562"/>
                  <a:pt x="5376" y="872"/>
                  <a:pt x="5374" y="566"/>
                </a:cubicBezTo>
                <a:cubicBezTo>
                  <a:pt x="5002" y="364"/>
                  <a:pt x="4494" y="184"/>
                  <a:pt x="3950" y="92"/>
                </a:cubicBezTo>
                <a:cubicBezTo>
                  <a:pt x="3406" y="0"/>
                  <a:pt x="2768" y="25"/>
                  <a:pt x="2110" y="12"/>
                </a:cubicBezTo>
                <a:cubicBezTo>
                  <a:pt x="968" y="12"/>
                  <a:pt x="441" y="15"/>
                  <a:pt x="2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4230000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tadtschaffhaus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168" y="6096000"/>
            <a:ext cx="211243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261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1" y="5772150"/>
            <a:ext cx="311467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575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5509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1" y="5772150"/>
            <a:ext cx="311467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67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71" y="5772150"/>
            <a:ext cx="3114675" cy="800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25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06400" y="304800"/>
            <a:ext cx="4938113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1000" b="1" dirty="0" smtClean="0">
                <a:solidFill>
                  <a:srgbClr val="0070C0"/>
                </a:solidFill>
              </a:rPr>
              <a:t>FINANZREFERAT</a:t>
            </a:r>
            <a:r>
              <a:rPr lang="de-DE" altLang="de-DE" sz="1000" dirty="0" smtClean="0">
                <a:solidFill>
                  <a:srgbClr val="0070C0"/>
                </a:solidFill>
              </a:rPr>
              <a:t>.STSH.CH</a:t>
            </a:r>
            <a:r>
              <a:rPr lang="de-DE" altLang="de-DE" sz="12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10729385" y="335062"/>
            <a:ext cx="1056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kern="12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Seite </a:t>
            </a:r>
            <a:fld id="{BA041FE7-9914-4655-A597-87A23B9141AE}" type="slidenum">
              <a:rPr lang="de-CH" sz="1000" kern="12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r"/>
              <a:t>‹Nr.›</a:t>
            </a:fld>
            <a:endParaRPr lang="de-CH" sz="1000" kern="12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5" descr="stadtschaffhaus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927387"/>
            <a:ext cx="2161209" cy="5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21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21740" r="8220" b="42292"/>
          <a:stretch/>
        </p:blipFill>
        <p:spPr>
          <a:xfrm>
            <a:off x="9422169" y="5949280"/>
            <a:ext cx="2376264" cy="627692"/>
          </a:xfrm>
          <a:prstGeom prst="rect">
            <a:avLst/>
          </a:prstGeom>
        </p:spPr>
      </p:pic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06400" y="304800"/>
            <a:ext cx="4938113" cy="18415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de-DE" altLang="de-DE" sz="1000" b="1" dirty="0" smtClean="0">
                <a:solidFill>
                  <a:srgbClr val="0070C0"/>
                </a:solidFill>
              </a:rPr>
              <a:t>FINANZREFERAT</a:t>
            </a:r>
            <a:r>
              <a:rPr lang="de-DE" altLang="de-DE" sz="1000" dirty="0" smtClean="0">
                <a:solidFill>
                  <a:srgbClr val="0070C0"/>
                </a:solidFill>
              </a:rPr>
              <a:t>.STSH.CH</a:t>
            </a:r>
            <a:r>
              <a:rPr lang="de-DE" altLang="de-DE" sz="12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 userDrawn="1"/>
        </p:nvSpPr>
        <p:spPr>
          <a:xfrm>
            <a:off x="10729385" y="335062"/>
            <a:ext cx="10562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00" kern="1200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Seite </a:t>
            </a:r>
            <a:fld id="{BA041FE7-9914-4655-A597-87A23B9141AE}" type="slidenum">
              <a:rPr lang="de-CH" sz="1000" kern="120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r"/>
              <a:t>‹Nr.›</a:t>
            </a:fld>
            <a:endParaRPr lang="de-CH" sz="1000" kern="1200" dirty="0">
              <a:solidFill>
                <a:srgbClr val="0070C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3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9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64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22041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422041" rtl="0" eaLnBrk="1" latinLnBrk="0" hangingPunct="1">
        <a:spcBef>
          <a:spcPct val="20000"/>
        </a:spcBef>
        <a:buFont typeface="Arial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1" latinLnBrk="0" hangingPunct="1">
        <a:spcBef>
          <a:spcPct val="20000"/>
        </a:spcBef>
        <a:buFont typeface="Arial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1" latinLnBrk="0" hangingPunct="1">
        <a:spcBef>
          <a:spcPct val="20000"/>
        </a:spcBef>
        <a:buFont typeface="Arial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1" latinLnBrk="0" hangingPunct="1">
        <a:spcBef>
          <a:spcPct val="20000"/>
        </a:spcBef>
        <a:buFont typeface="Arial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1" latinLnBrk="0" hangingPunct="1">
        <a:spcBef>
          <a:spcPct val="20000"/>
        </a:spcBef>
        <a:buFont typeface="Arial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chart" Target="../charts/chart1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jfif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8" b="17627"/>
          <a:stretch/>
        </p:blipFill>
        <p:spPr>
          <a:xfrm>
            <a:off x="410122" y="2115261"/>
            <a:ext cx="11376000" cy="4221145"/>
          </a:xfrm>
          <a:prstGeom prst="rect">
            <a:avLst/>
          </a:prstGeom>
        </p:spPr>
      </p:pic>
      <p:pic>
        <p:nvPicPr>
          <p:cNvPr id="8" name="Picture 21" descr="STSH_PP_Keilele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6272"/>
            <a:ext cx="12192000" cy="208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95401" y="914865"/>
            <a:ext cx="84962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de-DE" altLang="de-DE" b="1" dirty="0" smtClean="0">
                <a:solidFill>
                  <a:schemeClr val="bg1"/>
                </a:solidFill>
              </a:rPr>
              <a:t>Jahresrechnung 2024</a:t>
            </a:r>
            <a:br>
              <a:rPr lang="de-DE" altLang="de-DE" b="1" dirty="0" smtClean="0">
                <a:solidFill>
                  <a:schemeClr val="bg1"/>
                </a:solidFill>
              </a:rPr>
            </a:br>
            <a:r>
              <a:rPr lang="de-DE" altLang="de-DE" dirty="0" smtClean="0">
                <a:solidFill>
                  <a:schemeClr val="bg1"/>
                </a:solidFill>
              </a:rPr>
              <a:t>Medieninformation vom 3. April 2025</a:t>
            </a:r>
            <a:endParaRPr lang="de-DE" altLang="de-DE" dirty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21740" r="8220" b="42292"/>
          <a:stretch/>
        </p:blipFill>
        <p:spPr>
          <a:xfrm>
            <a:off x="8331761" y="5661248"/>
            <a:ext cx="3466672" cy="915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m 24"/>
          <p:cNvGraphicFramePr/>
          <p:nvPr>
            <p:extLst>
              <p:ext uri="{D42A27DB-BD31-4B8C-83A1-F6EECF244321}">
                <p14:modId xmlns:p14="http://schemas.microsoft.com/office/powerpoint/2010/main" val="3695810255"/>
              </p:ext>
            </p:extLst>
          </p:nvPr>
        </p:nvGraphicFramePr>
        <p:xfrm>
          <a:off x="421861" y="2187765"/>
          <a:ext cx="4810042" cy="4056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Rechteckige Legende 45"/>
          <p:cNvSpPr/>
          <p:nvPr/>
        </p:nvSpPr>
        <p:spPr>
          <a:xfrm>
            <a:off x="5249834" y="5631814"/>
            <a:ext cx="2326640" cy="612000"/>
          </a:xfrm>
          <a:prstGeom prst="wedgeRectCallout">
            <a:avLst>
              <a:gd name="adj1" fmla="val -71090"/>
              <a:gd name="adj2" fmla="val -220722"/>
            </a:avLst>
          </a:prstGeom>
          <a:solidFill>
            <a:schemeClr val="bg1">
              <a:alpha val="66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70305">
              <a:spcBef>
                <a:spcPts val="300"/>
              </a:spcBef>
              <a:spcAft>
                <a:spcPts val="0"/>
              </a:spcAft>
            </a:pPr>
            <a:r>
              <a:rPr lang="de-CH" sz="11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Dreifachhalle Breite</a:t>
            </a:r>
            <a:endParaRPr lang="de-CH" sz="1100" b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0305">
              <a:spcBef>
                <a:spcPts val="300"/>
              </a:spcBef>
              <a:spcAft>
                <a:spcPts val="0"/>
              </a:spcAft>
            </a:pPr>
            <a:r>
              <a:rPr lang="de-CH" sz="11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9.1 </a:t>
            </a:r>
            <a:r>
              <a:rPr lang="de-CH" sz="11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Mio. Franken</a:t>
            </a:r>
            <a:endParaRPr lang="de-CH" sz="11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hteckige Legende 44"/>
          <p:cNvSpPr/>
          <p:nvPr/>
        </p:nvSpPr>
        <p:spPr>
          <a:xfrm>
            <a:off x="5249834" y="4948709"/>
            <a:ext cx="2326640" cy="612000"/>
          </a:xfrm>
          <a:prstGeom prst="wedgeRectCallout">
            <a:avLst>
              <a:gd name="adj1" fmla="val -71845"/>
              <a:gd name="adj2" fmla="val -140402"/>
            </a:avLst>
          </a:prstGeom>
          <a:solidFill>
            <a:schemeClr val="bg1">
              <a:alpha val="86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70305" algn="l">
              <a:spcBef>
                <a:spcPts val="300"/>
              </a:spcBef>
              <a:spcAft>
                <a:spcPts val="0"/>
              </a:spcAft>
            </a:pPr>
            <a:r>
              <a:rPr lang="de-CH" sz="11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Schulhaus </a:t>
            </a:r>
            <a:r>
              <a:rPr lang="de-CH" sz="1100" b="1" dirty="0" err="1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Emmersberg</a:t>
            </a:r>
            <a:endParaRPr lang="de-CH" sz="1100" b="1" dirty="0" smtClean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70305" algn="l">
              <a:spcBef>
                <a:spcPts val="300"/>
              </a:spcBef>
              <a:spcAft>
                <a:spcPts val="0"/>
              </a:spcAft>
            </a:pPr>
            <a:r>
              <a:rPr lang="de-CH" sz="11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9.2 Mio. Franken</a:t>
            </a:r>
            <a:endParaRPr lang="de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hteckige Legende 43"/>
          <p:cNvSpPr/>
          <p:nvPr/>
        </p:nvSpPr>
        <p:spPr>
          <a:xfrm>
            <a:off x="5240869" y="4265606"/>
            <a:ext cx="2326640" cy="612000"/>
          </a:xfrm>
          <a:prstGeom prst="wedgeRectCallout">
            <a:avLst>
              <a:gd name="adj1" fmla="val -71414"/>
              <a:gd name="adj2" fmla="val -58524"/>
            </a:avLst>
          </a:prstGeom>
          <a:solidFill>
            <a:schemeClr val="bg1">
              <a:alpha val="83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70305">
              <a:spcBef>
                <a:spcPts val="300"/>
              </a:spcBef>
              <a:spcAft>
                <a:spcPts val="0"/>
              </a:spcAft>
            </a:pPr>
            <a:r>
              <a:rPr lang="de-CH" sz="11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Neubau Magazin Birch</a:t>
            </a:r>
          </a:p>
          <a:p>
            <a:pPr marL="1170305" algn="l">
              <a:spcBef>
                <a:spcPts val="300"/>
              </a:spcBef>
              <a:spcAft>
                <a:spcPts val="0"/>
              </a:spcAft>
            </a:pPr>
            <a:r>
              <a:rPr lang="de-CH" sz="11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12.7 Mio. Franken</a:t>
            </a:r>
            <a:endParaRPr lang="de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hteckige Legende 42"/>
          <p:cNvSpPr/>
          <p:nvPr/>
        </p:nvSpPr>
        <p:spPr>
          <a:xfrm>
            <a:off x="5240868" y="3582503"/>
            <a:ext cx="2326640" cy="612000"/>
          </a:xfrm>
          <a:prstGeom prst="wedgeRectCallout">
            <a:avLst>
              <a:gd name="adj1" fmla="val -72459"/>
              <a:gd name="adj2" fmla="val -938"/>
            </a:avLst>
          </a:prstGeom>
          <a:solidFill>
            <a:schemeClr val="bg1">
              <a:alpha val="84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70305" algn="l">
              <a:spcBef>
                <a:spcPts val="300"/>
              </a:spcBef>
              <a:spcAft>
                <a:spcPts val="0"/>
              </a:spcAft>
            </a:pPr>
            <a:r>
              <a:rPr lang="de-CH" sz="11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Schulanlage Steig</a:t>
            </a:r>
          </a:p>
          <a:p>
            <a:pPr marL="1170305" algn="l">
              <a:spcBef>
                <a:spcPts val="300"/>
              </a:spcBef>
              <a:spcAft>
                <a:spcPts val="0"/>
              </a:spcAft>
            </a:pPr>
            <a:r>
              <a:rPr lang="de-CH" sz="11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18.6 Mio. Franken</a:t>
            </a:r>
            <a:endParaRPr lang="de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407368" y="1135915"/>
            <a:ext cx="114798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spc="-2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Verpflichtungskredite gehen wegen gutem Fortschritt der Projekte leicht zurück auf 180 Mio. Fr.</a:t>
            </a:r>
            <a:endParaRPr lang="de-CH" spc="-2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Daniel Preisig</a:t>
            </a:r>
            <a:endParaRPr lang="de-CH" sz="1000" dirty="0"/>
          </a:p>
        </p:txBody>
      </p:sp>
      <p:sp>
        <p:nvSpPr>
          <p:cNvPr id="24" name="Textfeld 23"/>
          <p:cNvSpPr txBox="1"/>
          <p:nvPr/>
        </p:nvSpPr>
        <p:spPr>
          <a:xfrm>
            <a:off x="8256240" y="495860"/>
            <a:ext cx="3532250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2.2.2.1</a:t>
            </a:r>
            <a:endParaRPr lang="de-CH" sz="1000" dirty="0"/>
          </a:p>
        </p:txBody>
      </p:sp>
      <p:sp>
        <p:nvSpPr>
          <p:cNvPr id="19" name="Rechteckige Legende 18"/>
          <p:cNvSpPr/>
          <p:nvPr/>
        </p:nvSpPr>
        <p:spPr>
          <a:xfrm>
            <a:off x="5231904" y="2216297"/>
            <a:ext cx="2326640" cy="612000"/>
          </a:xfrm>
          <a:prstGeom prst="wedgeRectCallout">
            <a:avLst>
              <a:gd name="adj1" fmla="val -71461"/>
              <a:gd name="adj2" fmla="val 61095"/>
            </a:avLst>
          </a:prstGeom>
          <a:solidFill>
            <a:schemeClr val="bg1">
              <a:alpha val="66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70305" algn="l">
              <a:spcBef>
                <a:spcPts val="300"/>
              </a:spcBef>
              <a:spcAft>
                <a:spcPts val="0"/>
              </a:spcAft>
            </a:pPr>
            <a:r>
              <a:rPr lang="de-CH" sz="11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KSS Neubau Hallenbad</a:t>
            </a:r>
          </a:p>
          <a:p>
            <a:pPr marL="1170305" algn="l">
              <a:spcBef>
                <a:spcPts val="300"/>
              </a:spcBef>
              <a:spcAft>
                <a:spcPts val="0"/>
              </a:spcAft>
            </a:pPr>
            <a:r>
              <a:rPr lang="de-CH" sz="11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31.5 Mio. Franken</a:t>
            </a:r>
            <a:endParaRPr lang="de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407368" y="1772816"/>
            <a:ext cx="7200800" cy="2419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36000" tIns="36000" rIns="3600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dirty="0" smtClean="0"/>
              <a:t>Verpflichtungskredite</a:t>
            </a:r>
            <a:endParaRPr lang="de-CH" alt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8040217" y="1772816"/>
            <a:ext cx="3748274" cy="4069795"/>
            <a:chOff x="8950042" y="1700808"/>
            <a:chExt cx="2857513" cy="2895816"/>
          </a:xfrm>
        </p:grpSpPr>
        <p:sp>
          <p:nvSpPr>
            <p:cNvPr id="51" name="Text Box 4"/>
            <p:cNvSpPr txBox="1">
              <a:spLocks noChangeArrowheads="1"/>
            </p:cNvSpPr>
            <p:nvPr/>
          </p:nvSpPr>
          <p:spPr bwMode="auto">
            <a:xfrm>
              <a:off x="8950043" y="1700808"/>
              <a:ext cx="2857512" cy="17162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  <a:extLst/>
          </p:spPr>
          <p:txBody>
            <a:bodyPr wrap="square" lIns="36000" tIns="36000" rIns="3600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dirty="0" smtClean="0"/>
                <a:t> Fazit</a:t>
              </a:r>
              <a:endParaRPr lang="de-CH" altLang="de-DE" dirty="0"/>
            </a:p>
          </p:txBody>
        </p:sp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9078484" y="1996060"/>
              <a:ext cx="2495992" cy="2600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tabLst>
                  <a:tab pos="1612900" algn="l"/>
                </a:tabLst>
              </a:pPr>
              <a:r>
                <a:rPr lang="de-CH" altLang="de-DE" sz="1250" dirty="0">
                  <a:latin typeface="Arial Narrow" panose="020B0606020202030204" pitchFamily="34" charset="0"/>
                </a:rPr>
                <a:t>Der </a:t>
              </a:r>
              <a:r>
                <a:rPr lang="de-CH" altLang="de-DE" sz="1250" dirty="0" smtClean="0">
                  <a:latin typeface="Arial Narrow" panose="020B0606020202030204" pitchFamily="34" charset="0"/>
                </a:rPr>
                <a:t>Verpflichtungskreditbestand (kreditrechtlicher Arbeitsvorrat) sinkt gegenüber dem Vorjahr um 8.8 Mio. Franken auf </a:t>
              </a:r>
              <a:r>
                <a:rPr lang="de-CH" altLang="de-DE" sz="1250" b="1" dirty="0" smtClean="0">
                  <a:latin typeface="Arial Narrow" panose="020B0606020202030204" pitchFamily="34" charset="0"/>
                </a:rPr>
                <a:t>179.5 Mio. Franken</a:t>
              </a:r>
              <a:r>
                <a:rPr lang="de-CH" altLang="de-DE" sz="1250" dirty="0" smtClean="0">
                  <a:latin typeface="Arial Narrow" panose="020B0606020202030204" pitchFamily="34" charset="0"/>
                </a:rPr>
                <a:t>. Die Kredite aus dem Budget 2025 nicht mitberücksichtigt.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tabLst>
                  <a:tab pos="1612900" algn="l"/>
                </a:tabLst>
              </a:pPr>
              <a:endParaRPr lang="de-CH" altLang="de-DE" sz="1250" dirty="0" smtClean="0">
                <a:latin typeface="Arial Narrow" panose="020B060602020203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tabLst>
                  <a:tab pos="1612900" algn="l"/>
                </a:tabLst>
              </a:pPr>
              <a:r>
                <a:rPr lang="de-CH" altLang="de-DE" sz="1250" b="1" dirty="0">
                  <a:latin typeface="Arial Narrow" panose="020B0606020202030204" pitchFamily="34" charset="0"/>
                </a:rPr>
                <a:t>Die 180 Mio. Franken entsprechen dem </a:t>
              </a:r>
              <a:r>
                <a:rPr lang="de-CH" altLang="de-DE" sz="1250" b="1" dirty="0" smtClean="0">
                  <a:latin typeface="Arial Narrow" panose="020B0606020202030204" pitchFamily="34" charset="0"/>
                </a:rPr>
                <a:t>Investitions-volumen (inkl. Darlehen) </a:t>
              </a:r>
              <a:r>
                <a:rPr lang="de-CH" altLang="de-DE" sz="1250" b="1" u="sng" dirty="0">
                  <a:latin typeface="Arial Narrow" panose="020B0606020202030204" pitchFamily="34" charset="0"/>
                </a:rPr>
                <a:t>der letzten </a:t>
              </a:r>
              <a:r>
                <a:rPr lang="de-CH" altLang="de-DE" sz="1250" b="1" u="sng" dirty="0" smtClean="0">
                  <a:latin typeface="Arial Narrow" panose="020B0606020202030204" pitchFamily="34" charset="0"/>
                </a:rPr>
                <a:t>fünf Jahre</a:t>
              </a:r>
              <a:r>
                <a:rPr lang="de-CH" altLang="de-DE" sz="1250" dirty="0">
                  <a:latin typeface="Arial Narrow" panose="020B0606020202030204" pitchFamily="34" charset="0"/>
                </a:rPr>
                <a:t>.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tabLst>
                  <a:tab pos="1612900" algn="l"/>
                </a:tabLst>
              </a:pPr>
              <a:endParaRPr lang="de-CH" altLang="de-DE" sz="1250" dirty="0">
                <a:latin typeface="Arial Narrow" panose="020B060602020203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tabLst>
                  <a:tab pos="182563" algn="l"/>
                  <a:tab pos="1612900" algn="l"/>
                </a:tabLst>
              </a:pPr>
              <a:r>
                <a:rPr lang="de-CH" altLang="de-DE" sz="1250" dirty="0" smtClean="0">
                  <a:latin typeface="Arial Narrow" panose="020B0606020202030204" pitchFamily="34" charset="0"/>
                </a:rPr>
                <a:t>Die mit Budget 2025 bewilligten zusätzlichen Investi-tionskredite von netto 93.0 Mio. Franken (inkl. Darlehen) sind darin nicht enthalten. Zusammen beträgt der </a:t>
              </a:r>
              <a:r>
                <a:rPr lang="de-CH" altLang="de-DE" sz="1250" b="1" dirty="0" smtClean="0">
                  <a:latin typeface="Arial Narrow" panose="020B0606020202030204" pitchFamily="34" charset="0"/>
                </a:rPr>
                <a:t>Verpflichtungskreditbestand Anfang 2025 damit &gt;270 Mio. Franken</a:t>
              </a:r>
              <a:r>
                <a:rPr lang="de-CH" altLang="de-DE" sz="1250" dirty="0" smtClean="0">
                  <a:latin typeface="Arial Narrow" panose="020B0606020202030204" pitchFamily="34" charset="0"/>
                </a:rPr>
                <a:t>.</a:t>
              </a:r>
              <a:br>
                <a:rPr lang="de-CH" altLang="de-DE" sz="1250" dirty="0" smtClean="0">
                  <a:latin typeface="Arial Narrow" panose="020B0606020202030204" pitchFamily="34" charset="0"/>
                </a:rPr>
              </a:br>
              <a:endParaRPr lang="de-CH" altLang="de-DE" sz="1250" b="1" dirty="0" smtClean="0">
                <a:latin typeface="Arial Narrow" panose="020B0606020202030204" pitchFamily="34" charset="0"/>
              </a:endParaRPr>
            </a:p>
            <a:p>
              <a:pPr marL="265113" indent="-265113">
                <a:spcBef>
                  <a:spcPts val="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tabLst>
                  <a:tab pos="1612900" algn="l"/>
                </a:tabLst>
              </a:pPr>
              <a:r>
                <a:rPr lang="de-CH" altLang="de-DE" sz="1250" b="1" dirty="0" smtClean="0">
                  <a:latin typeface="Arial Narrow" panose="020B0606020202030204" pitchFamily="34" charset="0"/>
                  <a:sym typeface="Wingdings" panose="05000000000000000000" pitchFamily="2" charset="2"/>
                </a:rPr>
                <a:t> 	</a:t>
              </a:r>
              <a:r>
                <a:rPr lang="de-CH" altLang="de-DE" sz="1250" b="1" i="1" dirty="0" smtClean="0">
                  <a:latin typeface="Arial Narrow" panose="020B0606020202030204" pitchFamily="34" charset="0"/>
                </a:rPr>
                <a:t>Der Investitionskurs zeigt sich deutlich beim Bestand der offenen Kredite. Nun müssen die Grossprojekte weiter umgesetzt werden (finanzielle und personelle Herausforderung).</a:t>
              </a:r>
              <a:endParaRPr lang="de-CH" altLang="de-DE" sz="1250" b="1" i="1" dirty="0">
                <a:latin typeface="Arial Narrow" panose="020B0606020202030204" pitchFamily="34" charset="0"/>
              </a:endParaRPr>
            </a:p>
            <a:p>
              <a:pPr>
                <a:spcBef>
                  <a:spcPts val="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tabLst>
                  <a:tab pos="1612900" algn="l"/>
                </a:tabLst>
              </a:pPr>
              <a:endParaRPr lang="de-CH" altLang="de-DE" sz="1250" dirty="0" smtClean="0">
                <a:latin typeface="Arial Narrow" panose="020B0606020202030204" pitchFamily="34" charset="0"/>
              </a:endParaRPr>
            </a:p>
          </p:txBody>
        </p:sp>
        <p:sp>
          <p:nvSpPr>
            <p:cNvPr id="53" name="Rechteck 52"/>
            <p:cNvSpPr/>
            <p:nvPr/>
          </p:nvSpPr>
          <p:spPr>
            <a:xfrm>
              <a:off x="8950042" y="1700808"/>
              <a:ext cx="2857513" cy="2876585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pic>
        <p:nvPicPr>
          <p:cNvPr id="36" name="Grafik 35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6427" y="2270297"/>
            <a:ext cx="1008000" cy="504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Rechteckige Legende 40"/>
          <p:cNvSpPr/>
          <p:nvPr/>
        </p:nvSpPr>
        <p:spPr>
          <a:xfrm>
            <a:off x="5231904" y="2899400"/>
            <a:ext cx="2326640" cy="612000"/>
          </a:xfrm>
          <a:prstGeom prst="wedgeRectCallout">
            <a:avLst>
              <a:gd name="adj1" fmla="val -72456"/>
              <a:gd name="adj2" fmla="val 28558"/>
            </a:avLst>
          </a:prstGeom>
          <a:solidFill>
            <a:schemeClr val="bg1">
              <a:alpha val="81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170305">
              <a:spcBef>
                <a:spcPts val="300"/>
              </a:spcBef>
              <a:spcAft>
                <a:spcPts val="0"/>
              </a:spcAft>
            </a:pPr>
            <a:r>
              <a:rPr lang="de-CH" sz="1100" b="1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Entwicklung Kammgarnareal</a:t>
            </a:r>
          </a:p>
          <a:p>
            <a:pPr marL="1170305" algn="l">
              <a:spcBef>
                <a:spcPts val="300"/>
              </a:spcBef>
              <a:spcAft>
                <a:spcPts val="0"/>
              </a:spcAft>
            </a:pPr>
            <a:r>
              <a:rPr lang="de-CH" sz="11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30.3 Mio. Franken</a:t>
            </a:r>
            <a:endParaRPr lang="de-CH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Grafik 4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3186" y="2958681"/>
            <a:ext cx="1006237" cy="50355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4" name="Grafik 5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3186" y="3642328"/>
            <a:ext cx="1006237" cy="49234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5" name="Grafik 5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3186" y="4328996"/>
            <a:ext cx="1006237" cy="51916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6" name="Grafik 5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86" y="5003250"/>
            <a:ext cx="1006237" cy="5029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pic>
        <p:nvPicPr>
          <p:cNvPr id="57" name="Grafik 56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92" y="5688894"/>
            <a:ext cx="1004732" cy="504000"/>
          </a:xfrm>
          <a:prstGeom prst="rect">
            <a:avLst/>
          </a:prstGeom>
          <a:ln w="3175">
            <a:noFill/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sp>
        <p:nvSpPr>
          <p:cNvPr id="3" name="Freihandform 2"/>
          <p:cNvSpPr/>
          <p:nvPr/>
        </p:nvSpPr>
        <p:spPr>
          <a:xfrm>
            <a:off x="2103929" y="2484255"/>
            <a:ext cx="873940" cy="153749"/>
          </a:xfrm>
          <a:custGeom>
            <a:avLst/>
            <a:gdLst>
              <a:gd name="connsiteX0" fmla="*/ 0 w 873940"/>
              <a:gd name="connsiteY0" fmla="*/ 0 h 153749"/>
              <a:gd name="connsiteX1" fmla="*/ 873940 w 873940"/>
              <a:gd name="connsiteY1" fmla="*/ 0 h 153749"/>
              <a:gd name="connsiteX2" fmla="*/ 873940 w 873940"/>
              <a:gd name="connsiteY2" fmla="*/ 153749 h 15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3940" h="153749">
                <a:moveTo>
                  <a:pt x="0" y="0"/>
                </a:moveTo>
                <a:lnTo>
                  <a:pt x="873940" y="0"/>
                </a:lnTo>
                <a:lnTo>
                  <a:pt x="873940" y="153749"/>
                </a:lnTo>
              </a:path>
            </a:pathLst>
          </a:custGeom>
          <a:noFill/>
          <a:ln>
            <a:solidFill>
              <a:srgbClr val="FF3300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0922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2368655892"/>
              </p:ext>
            </p:extLst>
          </p:nvPr>
        </p:nvGraphicFramePr>
        <p:xfrm>
          <a:off x="407368" y="2030641"/>
          <a:ext cx="8397418" cy="4426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07368" y="1035592"/>
            <a:ext cx="11161240" cy="442035"/>
          </a:xfrm>
          <a:prstGeom prst="rect">
            <a:avLst/>
          </a:prstGeom>
          <a:noFill/>
        </p:spPr>
        <p:txBody>
          <a:bodyPr wrap="square" lIns="0" tIns="0" rIns="0" bIns="7200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Hervorragende Selbstfinanzierung (120%) dank rekordhohen Steuererträgen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9048328" y="1662288"/>
            <a:ext cx="2740162" cy="3888432"/>
            <a:chOff x="9048328" y="1772816"/>
            <a:chExt cx="2740162" cy="3888432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048328" y="1772816"/>
              <a:ext cx="2740161" cy="2419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  <a:extLst/>
          </p:spPr>
          <p:txBody>
            <a:bodyPr wrap="square" lIns="36000" tIns="36000" rIns="3600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dirty="0" smtClean="0"/>
                <a:t> Fazit</a:t>
              </a:r>
              <a:endParaRPr lang="de-CH" altLang="de-DE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9048328" y="1772817"/>
              <a:ext cx="2740162" cy="388843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192343" y="2030641"/>
            <a:ext cx="2465655" cy="203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82563" indent="-18256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tabLst>
                <a:tab pos="1612900" algn="l"/>
              </a:tabLst>
            </a:pPr>
            <a:r>
              <a:rPr lang="de-CH" altLang="de-DE" sz="12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Die Selbstfinanzierung beträgt 2024 86.8 Mio. Franken.</a:t>
            </a:r>
            <a:r>
              <a:rPr lang="de-CH" altLang="de-DE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de-CH" altLang="de-DE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de-CH" altLang="de-DE" sz="12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sym typeface="Wingdings 3" panose="05040102010807070707" pitchFamily="18" charset="2"/>
              </a:rPr>
              <a:t> Das ist erfreulich hoch, wird allerdings auch aufgrund der hohen zukünftigen Investitionen benötigt.</a:t>
            </a:r>
            <a:endParaRPr lang="de-CH" altLang="de-DE" sz="1250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182563" indent="-18256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tabLst>
                <a:tab pos="1612900" algn="l"/>
              </a:tabLst>
            </a:pPr>
            <a:r>
              <a:rPr lang="de-CH" altLang="de-DE" sz="1250" b="1" dirty="0" smtClean="0">
                <a:latin typeface="Arial Narrow" panose="020B0606020202030204" pitchFamily="34" charset="0"/>
              </a:rPr>
              <a:t>Der Finanzierungsüberschuss beträgt 14.5 Mio. Franken (inkl. FV) und  16.8 </a:t>
            </a:r>
            <a:r>
              <a:rPr lang="de-CH" altLang="de-DE" sz="1250" b="1" dirty="0">
                <a:latin typeface="Arial Narrow" panose="020B0606020202030204" pitchFamily="34" charset="0"/>
              </a:rPr>
              <a:t>Mio. Franken 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(nur VV).</a:t>
            </a:r>
            <a:r>
              <a:rPr lang="de-CH" altLang="de-DE" sz="1250" dirty="0" smtClean="0">
                <a:latin typeface="Arial Narrow" panose="020B0606020202030204" pitchFamily="34" charset="0"/>
                <a:sym typeface="Wingdings 3" panose="05040102010807070707" pitchFamily="18" charset="2"/>
              </a:rPr>
              <a:t> </a:t>
            </a:r>
          </a:p>
          <a:p>
            <a:pPr marL="182563" indent="-18256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tabLst>
                <a:tab pos="1612900" algn="l"/>
              </a:tabLst>
            </a:pPr>
            <a:r>
              <a:rPr lang="de-CH" altLang="de-DE" sz="1250" b="1" dirty="0" smtClean="0">
                <a:latin typeface="Arial Narrow" panose="020B0606020202030204" pitchFamily="34" charset="0"/>
              </a:rPr>
              <a:t>Der Selbstfinanzierungsgrad</a:t>
            </a:r>
            <a:br>
              <a:rPr lang="de-CH" altLang="de-DE" sz="1250" b="1" dirty="0" smtClean="0">
                <a:latin typeface="Arial Narrow" panose="020B0606020202030204" pitchFamily="34" charset="0"/>
              </a:rPr>
            </a:br>
            <a:r>
              <a:rPr lang="de-CH" altLang="de-DE" sz="1250" b="1" dirty="0" smtClean="0">
                <a:latin typeface="Arial Narrow" panose="020B0606020202030204" pitchFamily="34" charset="0"/>
              </a:rPr>
              <a:t>(inkl. FV) liegt bei 120%.</a:t>
            </a:r>
            <a:endParaRPr lang="de-CH" altLang="de-DE" sz="1250" dirty="0"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121050" y="697459"/>
            <a:ext cx="1677488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Ralph Kolb</a:t>
            </a:r>
            <a:endParaRPr lang="de-CH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3.5</a:t>
            </a:r>
            <a:endParaRPr lang="de-CH" sz="1000" dirty="0"/>
          </a:p>
        </p:txBody>
      </p:sp>
      <p:sp>
        <p:nvSpPr>
          <p:cNvPr id="23" name="Abgerundetes Rechteck 22"/>
          <p:cNvSpPr>
            <a:spLocks/>
          </p:cNvSpPr>
          <p:nvPr/>
        </p:nvSpPr>
        <p:spPr>
          <a:xfrm>
            <a:off x="6235383" y="6254187"/>
            <a:ext cx="252095" cy="66675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18000" rIns="18000" bIns="18000" rtlCol="0" anchor="t">
            <a:noAutofit/>
          </a:bodyPr>
          <a:lstStyle/>
          <a:p>
            <a:pPr algn="just">
              <a:spcAft>
                <a:spcPts val="0"/>
              </a:spcAft>
            </a:pPr>
            <a:r>
              <a:rPr lang="de-CH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07368" y="1662288"/>
            <a:ext cx="8397418" cy="2419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36000" tIns="36000" rIns="3600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dirty="0" smtClean="0"/>
              <a:t>Selbstfinanzierung und Nettoinvestitionen seit 2015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8738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/>
          <p:nvPr>
            <p:extLst>
              <p:ext uri="{D42A27DB-BD31-4B8C-83A1-F6EECF244321}">
                <p14:modId xmlns:p14="http://schemas.microsoft.com/office/powerpoint/2010/main" val="2079192098"/>
              </p:ext>
            </p:extLst>
          </p:nvPr>
        </p:nvGraphicFramePr>
        <p:xfrm>
          <a:off x="407366" y="2090737"/>
          <a:ext cx="8397419" cy="4254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07367" y="1103716"/>
            <a:ext cx="1151847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Wegen hoher Investitionen (auch bei den Betrieben) steigen die langfristigen Schulden wieder.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uppieren 2"/>
          <p:cNvGrpSpPr/>
          <p:nvPr/>
        </p:nvGrpSpPr>
        <p:grpSpPr>
          <a:xfrm>
            <a:off x="9110289" y="1818747"/>
            <a:ext cx="2688250" cy="3986517"/>
            <a:chOff x="9048328" y="1772816"/>
            <a:chExt cx="2740162" cy="3288020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048328" y="1775063"/>
              <a:ext cx="2740161" cy="2129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  <a:extLst/>
          </p:spPr>
          <p:txBody>
            <a:bodyPr wrap="square" lIns="36000" tIns="36000" rIns="3600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dirty="0" smtClean="0"/>
                <a:t> Fazit</a:t>
              </a:r>
              <a:endParaRPr lang="de-CH" altLang="de-DE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9048328" y="1772816"/>
              <a:ext cx="2740162" cy="328802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223892" y="2201268"/>
            <a:ext cx="2448272" cy="27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93675" indent="-193675">
              <a:spcBef>
                <a:spcPts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tabLst>
                <a:tab pos="1612900" algn="l"/>
              </a:tabLst>
            </a:pPr>
            <a:r>
              <a:rPr lang="de-DE" sz="1250" dirty="0" smtClean="0">
                <a:latin typeface="Arial Narrow" panose="020B0606020202030204" pitchFamily="34" charset="0"/>
              </a:rPr>
              <a:t>Nach einer langen Phase des stetigen Schuldenabbaus </a:t>
            </a:r>
            <a:r>
              <a:rPr lang="de-DE" sz="1250" b="1" dirty="0" smtClean="0">
                <a:latin typeface="Arial Narrow" panose="020B0606020202030204" pitchFamily="34" charset="0"/>
              </a:rPr>
              <a:t>steigen die lang- und kurzfristigen Schulden wieder</a:t>
            </a:r>
            <a:r>
              <a:rPr lang="de-DE" sz="1250" dirty="0" smtClean="0">
                <a:latin typeface="Arial Narrow" panose="020B0606020202030204" pitchFamily="34" charset="0"/>
              </a:rPr>
              <a:t>. Grund dafür ist die hohe Investitionstätigkeit der Stadt und ihrer Betriebe (</a:t>
            </a:r>
            <a:r>
              <a:rPr lang="de-DE" sz="1250" dirty="0" err="1" smtClean="0">
                <a:latin typeface="Arial Narrow" panose="020B0606020202030204" pitchFamily="34" charset="0"/>
              </a:rPr>
              <a:t>vbsh</a:t>
            </a:r>
            <a:r>
              <a:rPr lang="de-DE" sz="1250" dirty="0" smtClean="0">
                <a:latin typeface="Arial Narrow" panose="020B0606020202030204" pitchFamily="34" charset="0"/>
              </a:rPr>
              <a:t> und SH POWER).</a:t>
            </a:r>
          </a:p>
          <a:p>
            <a:pPr marL="193675" indent="-193675">
              <a:spcBef>
                <a:spcPts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tabLst>
                <a:tab pos="1612900" algn="l"/>
              </a:tabLst>
            </a:pPr>
            <a:r>
              <a:rPr lang="de-CH" altLang="de-DE" sz="1250" dirty="0" smtClean="0">
                <a:latin typeface="Arial Narrow" panose="020B0606020202030204" pitchFamily="34" charset="0"/>
              </a:rPr>
              <a:t>Das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 Zinsrisiko </a:t>
            </a:r>
            <a:r>
              <a:rPr lang="de-CH" altLang="de-DE" sz="1250" dirty="0" smtClean="0">
                <a:latin typeface="Arial Narrow" panose="020B0606020202030204" pitchFamily="34" charset="0"/>
              </a:rPr>
              <a:t>hat sich durch den Abbau der Verschuldung über die letzten Jahre bis 2022 reduziert, bleibt aber angesichts der hohen Planinvestitionen im Fokus.</a:t>
            </a:r>
          </a:p>
          <a:p>
            <a:pPr marL="193675" indent="-193675">
              <a:spcBef>
                <a:spcPts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tabLst>
                <a:tab pos="1612900" algn="l"/>
              </a:tabLst>
            </a:pPr>
            <a:r>
              <a:rPr lang="de-DE" sz="1250" dirty="0">
                <a:latin typeface="Arial Narrow" panose="020B0606020202030204" pitchFamily="34" charset="0"/>
              </a:rPr>
              <a:t>Es bleibt weiterhin </a:t>
            </a:r>
            <a:r>
              <a:rPr lang="de-DE" sz="1250" b="1" dirty="0">
                <a:latin typeface="Arial Narrow" panose="020B0606020202030204" pitchFamily="34" charset="0"/>
              </a:rPr>
              <a:t>Potenzial für den Schuldenabbau</a:t>
            </a:r>
            <a:r>
              <a:rPr lang="de-DE" sz="1250" b="1" dirty="0" smtClean="0">
                <a:latin typeface="Arial Narrow" panose="020B0606020202030204" pitchFamily="34" charset="0"/>
              </a:rPr>
              <a:t>.</a:t>
            </a:r>
            <a:endParaRPr lang="de-DE" sz="1250" b="1" dirty="0">
              <a:latin typeface="Arial Narrow" panose="020B0606020202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121050" y="697459"/>
            <a:ext cx="1677488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Ralph Kolb</a:t>
            </a:r>
            <a:endParaRPr lang="de-CH" sz="1000" dirty="0"/>
          </a:p>
        </p:txBody>
      </p:sp>
      <p:sp>
        <p:nvSpPr>
          <p:cNvPr id="13" name="Textfeld 12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3.6.2</a:t>
            </a:r>
            <a:endParaRPr lang="de-CH" sz="1000" dirty="0"/>
          </a:p>
        </p:txBody>
      </p:sp>
      <p:sp>
        <p:nvSpPr>
          <p:cNvPr id="20" name="Abgerundetes Rechteck 19"/>
          <p:cNvSpPr/>
          <p:nvPr/>
        </p:nvSpPr>
        <p:spPr>
          <a:xfrm>
            <a:off x="7267842" y="5902234"/>
            <a:ext cx="160489" cy="119900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07367" y="1820441"/>
            <a:ext cx="8397419" cy="2419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36000" tIns="36000" rIns="3600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dirty="0" smtClean="0"/>
              <a:t>Entwicklung Bruttoverschuldung</a:t>
            </a:r>
            <a:endParaRPr lang="de-CH" altLang="de-DE" dirty="0"/>
          </a:p>
        </p:txBody>
      </p:sp>
    </p:spTree>
    <p:extLst>
      <p:ext uri="{BB962C8B-B14F-4D97-AF65-F5344CB8AC3E}">
        <p14:creationId xmlns:p14="http://schemas.microsoft.com/office/powerpoint/2010/main" val="127727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Diagramm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467411"/>
              </p:ext>
            </p:extLst>
          </p:nvPr>
        </p:nvGraphicFramePr>
        <p:xfrm>
          <a:off x="326522" y="1685377"/>
          <a:ext cx="8438454" cy="4838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07368" y="1071521"/>
            <a:ext cx="113772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In 10 Jahren hat die Stadt das Eigenkapital versiebenfacht!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9110289" y="1818748"/>
            <a:ext cx="2688250" cy="3802590"/>
            <a:chOff x="9048328" y="1772817"/>
            <a:chExt cx="2740162" cy="3136320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9048328" y="1775063"/>
              <a:ext cx="2740161" cy="2129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  <a:extLst/>
          </p:spPr>
          <p:txBody>
            <a:bodyPr wrap="square" lIns="36000" tIns="36000" rIns="3600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dirty="0" smtClean="0"/>
                <a:t> Fazit</a:t>
              </a:r>
              <a:endParaRPr lang="de-CH" altLang="de-DE" dirty="0"/>
            </a:p>
          </p:txBody>
        </p:sp>
        <p:sp>
          <p:nvSpPr>
            <p:cNvPr id="7" name="Rechteck 6"/>
            <p:cNvSpPr/>
            <p:nvPr/>
          </p:nvSpPr>
          <p:spPr>
            <a:xfrm>
              <a:off x="9048328" y="1772817"/>
              <a:ext cx="2740162" cy="3136320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223892" y="2201268"/>
            <a:ext cx="2448272" cy="289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tabLst>
                <a:tab pos="1612900" algn="l"/>
              </a:tabLst>
            </a:pPr>
            <a:r>
              <a:rPr lang="de-CH" sz="1250" dirty="0" smtClean="0">
                <a:latin typeface="Arial Narrow" panose="020B0606020202030204" pitchFamily="34" charset="0"/>
              </a:rPr>
              <a:t>Das</a:t>
            </a:r>
            <a:r>
              <a:rPr lang="de-CH" sz="1250" b="1" dirty="0" smtClean="0">
                <a:latin typeface="Arial Narrow" panose="020B0606020202030204" pitchFamily="34" charset="0"/>
              </a:rPr>
              <a:t> Eigenkapital </a:t>
            </a:r>
            <a:r>
              <a:rPr lang="de-CH" sz="1250" dirty="0" smtClean="0">
                <a:latin typeface="Arial Narrow" panose="020B0606020202030204" pitchFamily="34" charset="0"/>
              </a:rPr>
              <a:t>konnte in den letzten Jahre</a:t>
            </a:r>
            <a:r>
              <a:rPr lang="de-CH" sz="1250" b="1" dirty="0" smtClean="0">
                <a:latin typeface="Arial Narrow" panose="020B0606020202030204" pitchFamily="34" charset="0"/>
              </a:rPr>
              <a:t> stetig aufgebaut </a:t>
            </a:r>
            <a:r>
              <a:rPr lang="de-CH" sz="1250" dirty="0" smtClean="0">
                <a:latin typeface="Arial Narrow" panose="020B0606020202030204" pitchFamily="34" charset="0"/>
              </a:rPr>
              <a:t>werden.</a:t>
            </a:r>
            <a:r>
              <a:rPr lang="de-CH" sz="1250" b="1" dirty="0" smtClean="0">
                <a:latin typeface="Arial Narrow" panose="020B0606020202030204" pitchFamily="34" charset="0"/>
              </a:rPr>
              <a:t/>
            </a:r>
            <a:br>
              <a:rPr lang="de-CH" sz="1250" b="1" dirty="0" smtClean="0">
                <a:latin typeface="Arial Narrow" panose="020B0606020202030204" pitchFamily="34" charset="0"/>
              </a:rPr>
            </a:br>
            <a:r>
              <a:rPr lang="de-CH" sz="1250" b="1" dirty="0" smtClean="0">
                <a:latin typeface="Arial Narrow" panose="020B0606020202030204" pitchFamily="34" charset="0"/>
              </a:rPr>
              <a:t>Gegenüber 2015 </a:t>
            </a:r>
            <a:r>
              <a:rPr lang="de-CH" sz="1250" dirty="0" smtClean="0">
                <a:latin typeface="Arial Narrow" panose="020B0606020202030204" pitchFamily="34" charset="0"/>
              </a:rPr>
              <a:t>konnte das Eigenkapital um das </a:t>
            </a:r>
            <a:r>
              <a:rPr lang="de-CH" sz="1250" b="1" dirty="0" smtClean="0">
                <a:latin typeface="Arial Narrow" panose="020B0606020202030204" pitchFamily="34" charset="0"/>
              </a:rPr>
              <a:t>siebenfache </a:t>
            </a:r>
            <a:r>
              <a:rPr lang="de-CH" sz="1250" dirty="0" smtClean="0">
                <a:latin typeface="Arial Narrow" panose="020B0606020202030204" pitchFamily="34" charset="0"/>
              </a:rPr>
              <a:t>gesteigert werden.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tabLst>
                <a:tab pos="1612900" algn="l"/>
              </a:tabLst>
            </a:pPr>
            <a:r>
              <a:rPr lang="de-CH" altLang="de-DE" sz="1250" dirty="0" smtClean="0">
                <a:latin typeface="Arial Narrow" panose="020B0606020202030204" pitchFamily="34" charset="0"/>
              </a:rPr>
              <a:t>Mit der Einführung von 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HRM 2</a:t>
            </a:r>
            <a:r>
              <a:rPr lang="de-CH" altLang="de-DE" sz="1250" dirty="0" smtClean="0">
                <a:latin typeface="Arial Narrow" panose="020B0606020202030204" pitchFamily="34" charset="0"/>
              </a:rPr>
              <a:t> wurde das 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Finanzvermögen neu bewertet </a:t>
            </a:r>
            <a:r>
              <a:rPr lang="de-CH" altLang="de-DE" sz="1250" dirty="0" smtClean="0">
                <a:latin typeface="Arial Narrow" panose="020B0606020202030204" pitchFamily="34" charset="0"/>
              </a:rPr>
              <a:t>(die Neubewertungsreserve wird seit 2019 zusätzlich im Eigenkapital ausgewiesen).</a:t>
            </a:r>
          </a:p>
          <a:p>
            <a:pPr>
              <a:spcBef>
                <a:spcPts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tabLst>
                <a:tab pos="1612900" algn="l"/>
              </a:tabLst>
            </a:pPr>
            <a:r>
              <a:rPr lang="de-CH" altLang="de-DE" sz="1250" dirty="0" smtClean="0">
                <a:latin typeface="Arial Narrow" panose="020B0606020202030204" pitchFamily="34" charset="0"/>
              </a:rPr>
              <a:t>Aber auch ohne den Effekt der Umstellung des Rechnungslegungs-modells ist das Eigenkapital stark angestiegen. Grund dafür sind die 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anhaltend guten Jahresabschlüsse </a:t>
            </a:r>
            <a:r>
              <a:rPr lang="de-CH" altLang="de-DE" sz="1250" dirty="0" smtClean="0">
                <a:latin typeface="Arial Narrow" panose="020B0606020202030204" pitchFamily="34" charset="0"/>
              </a:rPr>
              <a:t>der letzten vier Legislaturperioden.</a:t>
            </a:r>
            <a:endParaRPr lang="de-CH" altLang="de-DE" sz="1250" b="1" dirty="0"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121050" y="697459"/>
            <a:ext cx="1677488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Daniel Preisig</a:t>
            </a:r>
            <a:endParaRPr lang="de-CH" sz="1000" dirty="0"/>
          </a:p>
        </p:txBody>
      </p:sp>
      <p:cxnSp>
        <p:nvCxnSpPr>
          <p:cNvPr id="12" name="Gerader Verbinder 11"/>
          <p:cNvCxnSpPr/>
          <p:nvPr/>
        </p:nvCxnSpPr>
        <p:spPr>
          <a:xfrm flipH="1" flipV="1">
            <a:off x="4018425" y="1855104"/>
            <a:ext cx="21667" cy="376623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1610449" y="1965779"/>
            <a:ext cx="233163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105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Rechnungslegungsmodell HRM 1 </a:t>
            </a:r>
            <a:r>
              <a:rPr lang="de-CH" sz="105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 3" panose="05040102010807070707" pitchFamily="18" charset="2"/>
              </a:rPr>
              <a:t></a:t>
            </a:r>
            <a:endParaRPr lang="de-CH" sz="105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Abgerundetes Rechteck 14"/>
          <p:cNvSpPr>
            <a:spLocks/>
          </p:cNvSpPr>
          <p:nvPr/>
        </p:nvSpPr>
        <p:spPr>
          <a:xfrm>
            <a:off x="7167067" y="6075734"/>
            <a:ext cx="144269" cy="10390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" tIns="18000" rIns="18000" bIns="18000" rtlCol="0" anchor="t">
            <a:noAutofit/>
          </a:bodyPr>
          <a:lstStyle/>
          <a:p>
            <a:pPr algn="just">
              <a:spcAft>
                <a:spcPts val="0"/>
              </a:spcAft>
            </a:pPr>
            <a:r>
              <a:rPr lang="de-CH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089519" y="1965779"/>
            <a:ext cx="2046636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05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sym typeface="Wingdings 3" panose="05040102010807070707" pitchFamily="18" charset="2"/>
              </a:rPr>
              <a:t></a:t>
            </a:r>
            <a:r>
              <a:rPr lang="de-CH" sz="105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 HRM 2</a:t>
            </a:r>
            <a:endParaRPr lang="de-CH" sz="105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1" name="Gruppieren 20"/>
          <p:cNvGrpSpPr/>
          <p:nvPr/>
        </p:nvGrpSpPr>
        <p:grpSpPr>
          <a:xfrm>
            <a:off x="1086787" y="2350474"/>
            <a:ext cx="7416000" cy="2808000"/>
            <a:chOff x="1256775" y="2355270"/>
            <a:chExt cx="7416000" cy="2808000"/>
          </a:xfrm>
        </p:grpSpPr>
        <p:cxnSp>
          <p:nvCxnSpPr>
            <p:cNvPr id="17" name="Gerader Verbinder 16"/>
            <p:cNvCxnSpPr/>
            <p:nvPr/>
          </p:nvCxnSpPr>
          <p:spPr>
            <a:xfrm flipH="1">
              <a:off x="1256775" y="2355270"/>
              <a:ext cx="7416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 rot="16200000">
              <a:off x="705178" y="3457000"/>
              <a:ext cx="1785101" cy="184666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200" b="1" dirty="0" smtClean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  <a:latin typeface="Arial Narrow" panose="020B0606020202030204" pitchFamily="34" charset="0"/>
                </a:rPr>
                <a:t>+481.8 Mio. Franken</a:t>
              </a:r>
              <a:endParaRPr lang="de-CH" sz="12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Arial Narrow" panose="020B0606020202030204" pitchFamily="34" charset="0"/>
              </a:endParaRPr>
            </a:p>
          </p:txBody>
        </p:sp>
        <p:cxnSp>
          <p:nvCxnSpPr>
            <p:cNvPr id="19" name="Gerade Verbindung mit Pfeil 18"/>
            <p:cNvCxnSpPr/>
            <p:nvPr/>
          </p:nvCxnSpPr>
          <p:spPr>
            <a:xfrm flipV="1">
              <a:off x="1735400" y="2355270"/>
              <a:ext cx="0" cy="2808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hteckige Legende 19"/>
          <p:cNvSpPr/>
          <p:nvPr/>
        </p:nvSpPr>
        <p:spPr>
          <a:xfrm>
            <a:off x="1914728" y="3678794"/>
            <a:ext cx="1723079" cy="626923"/>
          </a:xfrm>
          <a:prstGeom prst="wedgeRectCallout">
            <a:avLst>
              <a:gd name="adj1" fmla="val 77830"/>
              <a:gd name="adj2" fmla="val 52642"/>
            </a:avLst>
          </a:prstGeom>
          <a:solidFill>
            <a:schemeClr val="bg1">
              <a:alpha val="89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200"/>
              </a:spcAft>
            </a:pPr>
            <a:r>
              <a:rPr lang="de-CH" sz="10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Effekt der Umstellung des Rechnungslegungsmodells (von HRM1 zu HRM2)</a:t>
            </a:r>
            <a:endParaRPr lang="de-CH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3.4.2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362333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7368" y="1026448"/>
            <a:ext cx="113772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230 Mio. Franken in finanzpolitischen Reserven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121050" y="697459"/>
            <a:ext cx="1677488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Daniel Preisig</a:t>
            </a:r>
            <a:endParaRPr lang="de-CH" sz="1000" dirty="0"/>
          </a:p>
        </p:txBody>
      </p:sp>
      <p:sp>
        <p:nvSpPr>
          <p:cNvPr id="22" name="Textfeld 21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3.4.2</a:t>
            </a:r>
            <a:endParaRPr lang="de-CH" sz="1000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9048328" y="1662288"/>
            <a:ext cx="2740162" cy="4188006"/>
            <a:chOff x="9048328" y="1772816"/>
            <a:chExt cx="2740162" cy="3888432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9048328" y="1772816"/>
              <a:ext cx="2740161" cy="2419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  <a:extLst/>
          </p:spPr>
          <p:txBody>
            <a:bodyPr wrap="square" lIns="36000" tIns="36000" rIns="3600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dirty="0" smtClean="0"/>
                <a:t> Fazit</a:t>
              </a:r>
              <a:endParaRPr lang="de-CH" altLang="de-DE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9048328" y="1772817"/>
              <a:ext cx="2740162" cy="388843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07368" y="1662288"/>
            <a:ext cx="8018175" cy="2419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36000" tIns="36000" rIns="3600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dirty="0" smtClean="0"/>
              <a:t>Finanzpolitische Reserven der Stadt Schaffhausen</a:t>
            </a:r>
            <a:endParaRPr lang="de-CH" altLang="de-DE" dirty="0"/>
          </a:p>
        </p:txBody>
      </p:sp>
      <p:sp>
        <p:nvSpPr>
          <p:cNvPr id="3" name="Rechteck 2"/>
          <p:cNvSpPr/>
          <p:nvPr/>
        </p:nvSpPr>
        <p:spPr>
          <a:xfrm>
            <a:off x="9110287" y="1980061"/>
            <a:ext cx="2567363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Der Stadtrat führt seine weitsichtige </a:t>
            </a:r>
            <a:r>
              <a:rPr lang="de-DE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Reservenpolitik</a:t>
            </a:r>
            <a:r>
              <a:rPr lang="de-DE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weiter für: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die Vorfinanzierung von </a:t>
            </a:r>
            <a:r>
              <a:rPr lang="de-DE" sz="12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Grossprojekten</a:t>
            </a:r>
            <a:endParaRPr lang="de-DE" sz="12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gegen Schwankungsrisiken bei den Unternehmenssteuern</a:t>
            </a:r>
            <a:endParaRPr lang="de-DE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Mit dem Jahresabschluss 2024 werden </a:t>
            </a:r>
            <a:r>
              <a:rPr lang="de-DE" sz="12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Reservenäufnungen</a:t>
            </a:r>
            <a:r>
              <a:rPr lang="de-DE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von insgesamt </a:t>
            </a:r>
            <a:r>
              <a:rPr lang="de-DE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69 Mio. Franken </a:t>
            </a:r>
            <a:r>
              <a:rPr lang="de-DE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gemacht.</a:t>
            </a:r>
          </a:p>
          <a:p>
            <a:pPr>
              <a:spcAft>
                <a:spcPts val="600"/>
              </a:spcAft>
            </a:pPr>
            <a:r>
              <a:rPr lang="de-DE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Total sind damit </a:t>
            </a:r>
            <a:r>
              <a:rPr lang="de-DE" sz="12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230 Mio. Franken </a:t>
            </a:r>
            <a:r>
              <a:rPr lang="de-DE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(41%) des Eigenkapitals finanzpolitischen Reserven zugeordnet.</a:t>
            </a:r>
            <a:endParaRPr lang="de-DE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714624"/>
              </p:ext>
            </p:extLst>
          </p:nvPr>
        </p:nvGraphicFramePr>
        <p:xfrm>
          <a:off x="407367" y="2221602"/>
          <a:ext cx="8018175" cy="420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hteck 12"/>
          <p:cNvSpPr/>
          <p:nvPr/>
        </p:nvSpPr>
        <p:spPr>
          <a:xfrm>
            <a:off x="661987" y="6213475"/>
            <a:ext cx="161925" cy="120650"/>
          </a:xfrm>
          <a:prstGeom prst="rect">
            <a:avLst/>
          </a:prstGeom>
          <a:pattFill prst="ltDnDiag">
            <a:fgClr>
              <a:srgbClr val="006600"/>
            </a:fgClr>
            <a:bgClr>
              <a:srgbClr val="3AB03A"/>
            </a:bgClr>
          </a:patt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26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07368" y="1026448"/>
            <a:ext cx="1137726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Das Nettovermögen steigt auf knapp 10'000 Franken pro Einwohner.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121050" y="697459"/>
            <a:ext cx="1677488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Daniel Preisig</a:t>
            </a:r>
            <a:endParaRPr lang="de-CH" sz="1000" dirty="0"/>
          </a:p>
        </p:txBody>
      </p:sp>
      <p:sp>
        <p:nvSpPr>
          <p:cNvPr id="21" name="Textfeld 20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3.6.1</a:t>
            </a:r>
            <a:endParaRPr lang="de-CH" sz="10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9110289" y="1818748"/>
            <a:ext cx="2688250" cy="3657714"/>
            <a:chOff x="9048328" y="1772817"/>
            <a:chExt cx="2740162" cy="3016828"/>
          </a:xfrm>
        </p:grpSpPr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9048328" y="1775063"/>
              <a:ext cx="2740161" cy="2129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  <a:extLst/>
          </p:spPr>
          <p:txBody>
            <a:bodyPr wrap="square" lIns="36000" tIns="36000" rIns="3600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dirty="0" smtClean="0"/>
                <a:t> Fazit</a:t>
              </a:r>
              <a:endParaRPr lang="de-CH" altLang="de-DE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9048328" y="1772817"/>
              <a:ext cx="2740162" cy="3016828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9223892" y="2201268"/>
            <a:ext cx="2315438" cy="232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193675" indent="-193675">
              <a:spcBef>
                <a:spcPts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tabLst>
                <a:tab pos="1612900" algn="l"/>
              </a:tabLst>
            </a:pPr>
            <a:r>
              <a:rPr lang="de-CH" sz="1250" dirty="0">
                <a:latin typeface="Arial Narrow" panose="020B0606020202030204" pitchFamily="34" charset="0"/>
              </a:rPr>
              <a:t>Dank der ausserordentlich hohen Unternehmenssteuererträge kann das </a:t>
            </a:r>
            <a:r>
              <a:rPr lang="de-CH" sz="1250" b="1" dirty="0">
                <a:latin typeface="Arial Narrow" panose="020B0606020202030204" pitchFamily="34" charset="0"/>
              </a:rPr>
              <a:t>Nettovermögen </a:t>
            </a:r>
            <a:r>
              <a:rPr lang="de-CH" sz="1250" b="1" dirty="0" smtClean="0">
                <a:latin typeface="Arial Narrow" panose="020B0606020202030204" pitchFamily="34" charset="0"/>
              </a:rPr>
              <a:t>2024 weiter </a:t>
            </a:r>
            <a:r>
              <a:rPr lang="de-CH" sz="1250" b="1" dirty="0">
                <a:latin typeface="Arial Narrow" panose="020B0606020202030204" pitchFamily="34" charset="0"/>
              </a:rPr>
              <a:t>gesteigert </a:t>
            </a:r>
            <a:r>
              <a:rPr lang="de-CH" sz="1250" dirty="0">
                <a:latin typeface="Arial Narrow" panose="020B0606020202030204" pitchFamily="34" charset="0"/>
              </a:rPr>
              <a:t>werden.</a:t>
            </a:r>
          </a:p>
          <a:p>
            <a:pPr marL="193675" indent="-193675">
              <a:spcBef>
                <a:spcPts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tabLst>
                <a:tab pos="1612900" algn="l"/>
              </a:tabLst>
            </a:pPr>
            <a:r>
              <a:rPr lang="de-CH" altLang="de-DE" sz="1250" dirty="0">
                <a:latin typeface="Arial Narrow" panose="020B0606020202030204" pitchFamily="34" charset="0"/>
              </a:rPr>
              <a:t>Die Stadt weist per </a:t>
            </a:r>
            <a:r>
              <a:rPr lang="de-CH" altLang="de-DE" sz="1250" dirty="0" smtClean="0">
                <a:latin typeface="Arial Narrow" panose="020B0606020202030204" pitchFamily="34" charset="0"/>
              </a:rPr>
              <a:t>31.12.2024</a:t>
            </a:r>
            <a:br>
              <a:rPr lang="de-CH" altLang="de-DE" sz="1250" dirty="0" smtClean="0">
                <a:latin typeface="Arial Narrow" panose="020B0606020202030204" pitchFamily="34" charset="0"/>
              </a:rPr>
            </a:br>
            <a:r>
              <a:rPr lang="de-CH" altLang="de-DE" sz="1250" dirty="0" smtClean="0">
                <a:latin typeface="Arial Narrow" panose="020B0606020202030204" pitchFamily="34" charset="0"/>
              </a:rPr>
              <a:t>ein </a:t>
            </a:r>
            <a:r>
              <a:rPr lang="de-CH" altLang="de-DE" sz="1250" dirty="0">
                <a:latin typeface="Arial Narrow" panose="020B0606020202030204" pitchFamily="34" charset="0"/>
              </a:rPr>
              <a:t>Nettovermögen II </a:t>
            </a:r>
            <a:r>
              <a:rPr lang="de-CH" altLang="de-DE" sz="1250" dirty="0" smtClean="0">
                <a:latin typeface="Arial Narrow" panose="020B0606020202030204" pitchFamily="34" charset="0"/>
              </a:rPr>
              <a:t>von</a:t>
            </a:r>
            <a:br>
              <a:rPr lang="de-CH" altLang="de-DE" sz="1250" dirty="0" smtClean="0">
                <a:latin typeface="Arial Narrow" panose="020B0606020202030204" pitchFamily="34" charset="0"/>
              </a:rPr>
            </a:br>
            <a:r>
              <a:rPr lang="de-CH" altLang="de-DE" sz="1250" b="1" dirty="0" smtClean="0">
                <a:latin typeface="Arial Narrow" panose="020B0606020202030204" pitchFamily="34" charset="0"/>
              </a:rPr>
              <a:t>9'982 Franken/Kopf</a:t>
            </a:r>
            <a:r>
              <a:rPr lang="de-CH" altLang="de-DE" sz="1250" dirty="0" smtClean="0">
                <a:latin typeface="Arial Narrow" panose="020B0606020202030204" pitchFamily="34" charset="0"/>
              </a:rPr>
              <a:t> </a:t>
            </a:r>
            <a:r>
              <a:rPr lang="de-CH" altLang="de-DE" sz="1250" dirty="0">
                <a:latin typeface="Arial Narrow" panose="020B0606020202030204" pitchFamily="34" charset="0"/>
              </a:rPr>
              <a:t>aus.</a:t>
            </a:r>
          </a:p>
          <a:p>
            <a:pPr marL="193675" indent="-193675">
              <a:spcBef>
                <a:spcPts val="0"/>
              </a:spcBef>
              <a:spcAft>
                <a:spcPts val="8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  <a:tabLst>
                <a:tab pos="1612900" algn="l"/>
              </a:tabLst>
            </a:pPr>
            <a:r>
              <a:rPr lang="de-CH" altLang="de-DE" sz="1250" dirty="0">
                <a:latin typeface="Arial Narrow" panose="020B0606020202030204" pitchFamily="34" charset="0"/>
              </a:rPr>
              <a:t>Der Spielraum bis zum Schwellenwert der Schuldenbremse ist gross und lässt die grosse Investitionstätigkeit zu.</a:t>
            </a:r>
          </a:p>
        </p:txBody>
      </p:sp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23266703"/>
              </p:ext>
            </p:extLst>
          </p:nvPr>
        </p:nvGraphicFramePr>
        <p:xfrm>
          <a:off x="407368" y="1498178"/>
          <a:ext cx="8443712" cy="4799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24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feld 21"/>
          <p:cNvSpPr txBox="1"/>
          <p:nvPr/>
        </p:nvSpPr>
        <p:spPr>
          <a:xfrm>
            <a:off x="407368" y="813945"/>
            <a:ext cx="89289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Würdigung und Ausblick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24" name="Textfeld 23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4</a:t>
            </a:r>
            <a:endParaRPr lang="de-CH" sz="10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92917" y="1487203"/>
            <a:ext cx="2793466" cy="5062429"/>
            <a:chOff x="392917" y="1590231"/>
            <a:chExt cx="2793466" cy="5062429"/>
          </a:xfrm>
        </p:grpSpPr>
        <p:sp>
          <p:nvSpPr>
            <p:cNvPr id="10" name="Rechteck 9"/>
            <p:cNvSpPr/>
            <p:nvPr/>
          </p:nvSpPr>
          <p:spPr>
            <a:xfrm>
              <a:off x="392917" y="4060660"/>
              <a:ext cx="2772000" cy="25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37" b="18661"/>
            <a:stretch/>
          </p:blipFill>
          <p:spPr>
            <a:xfrm>
              <a:off x="392917" y="2294756"/>
              <a:ext cx="2772000" cy="169126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/>
          </p:spPr>
        </p:pic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92917" y="1590231"/>
              <a:ext cx="2606739" cy="6155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2000" b="1" dirty="0" smtClean="0">
                  <a:solidFill>
                    <a:srgbClr val="0070C0"/>
                  </a:solidFill>
                  <a:effectLst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Abschluss 2024:</a:t>
              </a:r>
              <a:br>
                <a:rPr lang="de-CH" altLang="de-DE" sz="2000" b="1" dirty="0" smtClean="0">
                  <a:solidFill>
                    <a:srgbClr val="0070C0"/>
                  </a:solidFill>
                  <a:effectLst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lang="de-CH" altLang="de-DE" sz="2000" b="1" dirty="0" smtClean="0">
                  <a:solidFill>
                    <a:srgbClr val="0070C0"/>
                  </a:solidFill>
                  <a:effectLst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Grund zur Freude!</a:t>
              </a:r>
              <a:endParaRPr lang="de-CH" altLang="de-DE" sz="2000" dirty="0" smtClean="0"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" name="Rechteck 2"/>
            <p:cNvSpPr/>
            <p:nvPr/>
          </p:nvSpPr>
          <p:spPr>
            <a:xfrm>
              <a:off x="407367" y="4113225"/>
              <a:ext cx="2779016" cy="2251899"/>
            </a:xfrm>
            <a:prstGeom prst="rect">
              <a:avLst/>
            </a:prstGeom>
          </p:spPr>
          <p:txBody>
            <a:bodyPr wrap="square" lIns="108000" tIns="0" rIns="108000">
              <a:spAutoFit/>
            </a:bodyPr>
            <a:lstStyle/>
            <a:p>
              <a:pPr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Der Abschluss 2024 ist einmal mehr hoch erfreulich:</a:t>
              </a:r>
            </a:p>
            <a:p>
              <a:pPr marL="176213" indent="-176213"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Die Stadt verzeichnet erneut dank Rekord-Steuererträgen das beste Ergebnis ihrer Geschichte!</a:t>
              </a:r>
            </a:p>
            <a:p>
              <a:pPr marL="176213" indent="-176213"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Eigenkapital steigt auf &gt;560 Mio. Fr.</a:t>
              </a:r>
            </a:p>
            <a:p>
              <a:pPr marL="176213" indent="-176213"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Nettovermögen steigt auf knapp 10'000 Fr./Kopf</a:t>
              </a:r>
            </a:p>
            <a:p>
              <a:pPr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1300" u="sng" dirty="0">
                  <a:latin typeface="Arial Narrow" panose="020B0606020202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Die Stadt ist attraktiv für Unternehmen sowie für Bewohnerinnen und Bewohner.</a:t>
              </a:r>
              <a:endParaRPr lang="de-CH" altLang="de-DE" sz="1300" u="sng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141681" y="1487203"/>
            <a:ext cx="2778982" cy="5062429"/>
            <a:chOff x="6141681" y="1590231"/>
            <a:chExt cx="2778982" cy="5062429"/>
          </a:xfrm>
        </p:grpSpPr>
        <p:pic>
          <p:nvPicPr>
            <p:cNvPr id="3074" name="Picture 2"/>
            <p:cNvPicPr preferRelativeResize="0">
              <a:picLocks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" t="949"/>
            <a:stretch/>
          </p:blipFill>
          <p:spPr bwMode="auto">
            <a:xfrm>
              <a:off x="6141681" y="2294755"/>
              <a:ext cx="2778982" cy="1689473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hteck 29"/>
            <p:cNvSpPr/>
            <p:nvPr/>
          </p:nvSpPr>
          <p:spPr>
            <a:xfrm>
              <a:off x="6141681" y="4060660"/>
              <a:ext cx="2778982" cy="25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6148663" y="1590231"/>
              <a:ext cx="2659535" cy="6155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2000" b="1" dirty="0" err="1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Klumpenrisiko</a:t>
              </a:r>
              <a:r>
                <a:rPr lang="de-CH" altLang="de-DE" sz="20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de-CH" altLang="de-DE" sz="2000" b="1" dirty="0" smtClean="0">
                  <a:solidFill>
                    <a:srgbClr val="0070C0"/>
                  </a:solidFill>
                  <a:effectLst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Unter- </a:t>
              </a:r>
              <a:r>
                <a:rPr lang="de-CH" altLang="de-DE" sz="2000" b="1" dirty="0" err="1" smtClean="0">
                  <a:solidFill>
                    <a:srgbClr val="0070C0"/>
                  </a:solidFill>
                  <a:effectLst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nehmenssteuern</a:t>
              </a:r>
              <a:r>
                <a:rPr lang="de-CH" altLang="de-DE" sz="2000" b="1" dirty="0" smtClean="0">
                  <a:solidFill>
                    <a:srgbClr val="0070C0"/>
                  </a:solidFill>
                  <a:effectLst/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 steigt.</a:t>
              </a:r>
              <a:endParaRPr lang="de-CH" altLang="de-DE" sz="2000" dirty="0" smtClean="0">
                <a:solidFill>
                  <a:srgbClr val="0070C0"/>
                </a:solidFill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>
            <a:xfrm>
              <a:off x="6176721" y="4113225"/>
              <a:ext cx="2743942" cy="2323713"/>
            </a:xfrm>
            <a:prstGeom prst="rect">
              <a:avLst/>
            </a:prstGeom>
          </p:spPr>
          <p:txBody>
            <a:bodyPr wrap="square" lIns="108000" tIns="0" rIns="108000">
              <a:spAutoFit/>
            </a:bodyPr>
            <a:lstStyle/>
            <a:p>
              <a:pPr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2024 verzeichnet die Stadt erstmals mehr Steuererträge von Unternehmen als von Privatpersonen. Die </a:t>
              </a: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Unternehmens-steuern </a:t>
              </a: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sind sie ein </a:t>
              </a: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unverzichtbarer </a:t>
              </a: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Ertragsbestandteil des </a:t>
              </a: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städtischen </a:t>
              </a: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Haushalts geworden.</a:t>
              </a:r>
            </a:p>
            <a:p>
              <a:pPr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Da nur wenige </a:t>
              </a:r>
              <a:r>
                <a:rPr lang="de-DE" altLang="de-DE" sz="13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Grossunternehmen</a:t>
              </a: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 einen </a:t>
              </a:r>
              <a:r>
                <a:rPr lang="de-DE" altLang="de-DE" sz="13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Grossteil</a:t>
              </a: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 der Steuern leisten und Schaffhausen unter </a:t>
              </a:r>
              <a:r>
                <a:rPr lang="de-DE" altLang="de-DE" sz="13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grossem</a:t>
              </a: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 </a:t>
              </a:r>
              <a:r>
                <a:rPr lang="de-DE" altLang="de-DE" sz="1300" dirty="0" err="1">
                  <a:latin typeface="Arial Narrow" panose="020B0606020202030204" pitchFamily="34" charset="0"/>
                  <a:cs typeface="Arial" panose="020B0604020202020204" pitchFamily="34" charset="0"/>
                </a:rPr>
                <a:t>interna-tionalen</a:t>
              </a: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 Druck steht, ist das </a:t>
              </a:r>
              <a:r>
                <a:rPr lang="de-DE" altLang="de-DE" sz="1300" u="sng" dirty="0">
                  <a:latin typeface="Arial Narrow" panose="020B0606020202030204" pitchFamily="34" charset="0"/>
                  <a:cs typeface="Arial" panose="020B0604020202020204" pitchFamily="34" charset="0"/>
                </a:rPr>
                <a:t>Klumpen-risiko ist noch grösser geworden</a:t>
              </a: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9026537" y="1487203"/>
            <a:ext cx="2757815" cy="5062429"/>
            <a:chOff x="9026537" y="1590231"/>
            <a:chExt cx="2757815" cy="506242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26537" y="2294755"/>
              <a:ext cx="2757815" cy="168947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hteck 33"/>
            <p:cNvSpPr/>
            <p:nvPr/>
          </p:nvSpPr>
          <p:spPr>
            <a:xfrm>
              <a:off x="9026537" y="4060660"/>
              <a:ext cx="2757815" cy="25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20" name="Text Box 4"/>
            <p:cNvSpPr txBox="1">
              <a:spLocks noChangeArrowheads="1"/>
            </p:cNvSpPr>
            <p:nvPr/>
          </p:nvSpPr>
          <p:spPr bwMode="auto">
            <a:xfrm>
              <a:off x="9026537" y="1590231"/>
              <a:ext cx="2757815" cy="6155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20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Revision Finanzausgleich:</a:t>
              </a:r>
              <a:br>
                <a:rPr lang="de-CH" altLang="de-DE" sz="20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</a:br>
              <a:r>
                <a:rPr lang="de-CH" altLang="de-DE" sz="20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Ja, aber bitte fair.</a:t>
              </a:r>
              <a:endParaRPr lang="de-CH" altLang="de-DE" sz="2000" dirty="0" smtClean="0"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9053694" y="4117483"/>
              <a:ext cx="2730658" cy="2503249"/>
            </a:xfrm>
            <a:prstGeom prst="rect">
              <a:avLst/>
            </a:prstGeom>
          </p:spPr>
          <p:txBody>
            <a:bodyPr wrap="square" lIns="108000" tIns="0" rIns="108000">
              <a:spAutoFit/>
            </a:bodyPr>
            <a:lstStyle/>
            <a:p>
              <a:pPr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Die Landgemeinden fordern (zurecht) ein </a:t>
              </a:r>
              <a:r>
                <a:rPr lang="de-DE" altLang="de-DE" sz="1300" dirty="0" err="1" smtClean="0">
                  <a:latin typeface="Arial Narrow" panose="020B0606020202030204" pitchFamily="34" charset="0"/>
                  <a:cs typeface="Arial" panose="020B0604020202020204" pitchFamily="34" charset="0"/>
                </a:rPr>
                <a:t>grösseres</a:t>
              </a: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Stück des Steuerkuchens. </a:t>
              </a:r>
            </a:p>
            <a:p>
              <a:pPr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Der Stadtrat ist </a:t>
              </a:r>
              <a:r>
                <a:rPr lang="de-DE" altLang="de-DE" sz="1300" u="sng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solidarisch</a:t>
              </a: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mit den Landgemeinden und unterstützt die Revision des Finanzausgleiches, fordert aber dass dieser </a:t>
              </a:r>
              <a:r>
                <a:rPr lang="de-DE" altLang="de-DE" sz="1300" u="sng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fair ausgestaltet</a:t>
              </a: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 wird:</a:t>
              </a:r>
            </a:p>
            <a:p>
              <a:pPr marL="176213" indent="-176213"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volle Abgeltung </a:t>
              </a:r>
              <a:r>
                <a:rPr lang="de-DE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der Zentrumslasten</a:t>
              </a:r>
            </a:p>
            <a:p>
              <a:pPr marL="176213" indent="-176213"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Der Kanton muss die Umverteilungs- last solidarisch mittragen.</a:t>
              </a:r>
              <a:endParaRPr lang="de-DE" altLang="de-DE" sz="13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marL="176213" indent="-176213"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  <a:buFont typeface="Arial" panose="020B0604020202020204" pitchFamily="34" charset="0"/>
                <a:buChar char="•"/>
              </a:pP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gemeinsames Projektteam</a:t>
              </a:r>
            </a:p>
            <a:p>
              <a:pPr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DE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 Miteinander statt Gegeneinander!</a:t>
              </a:r>
              <a:endParaRPr lang="de-DE" altLang="de-DE" sz="13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11256264" y="2380670"/>
              <a:ext cx="4507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4800" b="1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Bahnschrift SemiBold" panose="020B0502040204020203" pitchFamily="34" charset="0"/>
                </a:rPr>
                <a:t>?</a:t>
              </a:r>
              <a:endParaRPr lang="de-CH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ahnschrift SemiBold" panose="020B0502040204020203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263300" y="1487203"/>
            <a:ext cx="2779490" cy="5062429"/>
            <a:chOff x="3263300" y="1590231"/>
            <a:chExt cx="2779490" cy="5062429"/>
          </a:xfrm>
        </p:grpSpPr>
        <p:sp>
          <p:nvSpPr>
            <p:cNvPr id="32" name="Rechteck 31"/>
            <p:cNvSpPr/>
            <p:nvPr/>
          </p:nvSpPr>
          <p:spPr>
            <a:xfrm>
              <a:off x="3270790" y="4060660"/>
              <a:ext cx="2772000" cy="2592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263300" y="1590231"/>
              <a:ext cx="2551900" cy="61555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ts val="20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2000" b="1" dirty="0" smtClean="0">
                  <a:solidFill>
                    <a:srgbClr val="0070C0"/>
                  </a:solidFill>
                  <a:latin typeface="Arial Narrow" panose="020B0606020202030204" pitchFamily="34" charset="0"/>
                  <a:ea typeface="+mn-ea"/>
                  <a:cs typeface="Arial" panose="020B0604020202020204" pitchFamily="34" charset="0"/>
                </a:rPr>
                <a:t>Investitionsoffensive in voller Fahrt!</a:t>
              </a:r>
              <a:endParaRPr lang="de-CH" altLang="de-DE" sz="2000" dirty="0" smtClean="0">
                <a:effectLst/>
                <a:latin typeface="Arial Narrow" panose="020B0606020202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Rechteck 20"/>
            <p:cNvSpPr/>
            <p:nvPr/>
          </p:nvSpPr>
          <p:spPr>
            <a:xfrm>
              <a:off x="3299746" y="4140567"/>
              <a:ext cx="2631479" cy="2400657"/>
            </a:xfrm>
            <a:prstGeom prst="rect">
              <a:avLst/>
            </a:prstGeom>
          </p:spPr>
          <p:txBody>
            <a:bodyPr wrap="square" lIns="108000" tIns="0" rIns="108000">
              <a:spAutoFit/>
            </a:bodyPr>
            <a:lstStyle/>
            <a:p>
              <a:pPr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Die Stadt investiert aus Überzeugung, und zwar so viel wie noch nie:</a:t>
              </a:r>
            </a:p>
            <a:p>
              <a:pPr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72.3 Mio. Franken Nettoinvestitionen wurden 2024 getätigt. Pro Woche investiert die Stadt damit mehr als 1 Mio. Franken in die öffentliche </a:t>
              </a:r>
              <a:r>
                <a:rPr lang="de-CH" altLang="de-DE" sz="1300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Infrastruktur</a:t>
              </a:r>
              <a:r>
                <a:rPr lang="de-CH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. Die Stadt funktioniert wie eine </a:t>
              </a:r>
              <a:r>
                <a:rPr lang="de-CH" altLang="de-DE" sz="1300" u="sng" dirty="0">
                  <a:latin typeface="Arial Narrow" panose="020B0606020202030204" pitchFamily="34" charset="0"/>
                  <a:cs typeface="Arial" panose="020B0604020202020204" pitchFamily="34" charset="0"/>
                </a:rPr>
                <a:t>gut geölte Umsetzungsmaschine</a:t>
              </a:r>
              <a:r>
                <a:rPr lang="de-CH" altLang="de-DE" sz="1300" dirty="0">
                  <a:latin typeface="Arial Narrow" panose="020B060602020203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50000"/>
                    <a:lumOff val="50000"/>
                  </a:schemeClr>
                </a:buClr>
              </a:pPr>
              <a:r>
                <a:rPr lang="de-CH" altLang="de-DE" sz="1300" u="sng" dirty="0">
                  <a:latin typeface="Arial Narrow" panose="020B060602020203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Die Investitionen in die Infrastruktur erhöhen die Standortattraktivität und die Lebensqualität.</a:t>
              </a:r>
              <a:endParaRPr lang="de-CH" altLang="de-DE" sz="1300" u="sng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" t="1846" r="1846" b="8721"/>
            <a:stretch/>
          </p:blipFill>
          <p:spPr>
            <a:xfrm>
              <a:off x="3276132" y="2294755"/>
              <a:ext cx="2763319" cy="169304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399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565169"/>
              </p:ext>
            </p:extLst>
          </p:nvPr>
        </p:nvGraphicFramePr>
        <p:xfrm>
          <a:off x="8037575" y="1590618"/>
          <a:ext cx="3718122" cy="39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de-CH" sz="13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Narrow" panose="020B0606020202030204" pitchFamily="34" charset="0"/>
                        </a:rPr>
                        <a:t>Kennzahlen Rechnung 2024</a:t>
                      </a:r>
                      <a:endParaRPr lang="de-CH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e-CH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Aufwand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289.2 Mio.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Ertrag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347.8 Mio.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1300" b="1" spc="-1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Ergebnis (nach Einlage </a:t>
                      </a:r>
                      <a:r>
                        <a:rPr lang="de-CH" sz="1300" b="1" spc="-1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Reserven)</a:t>
                      </a:r>
                      <a:endParaRPr lang="de-CH" sz="1300" b="1" spc="-1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+3.4 Mio.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Nettoinvestitionen inkl. FV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72.3 Mio.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Selbstfinanzierung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86.8 Mio.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Selbstfinanzierungsgrad </a:t>
                      </a:r>
                      <a:r>
                        <a:rPr lang="de-CH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(ohne FV)</a:t>
                      </a:r>
                      <a:endParaRPr lang="de-CH" sz="13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124.0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%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Finanzierungsüberschuss </a:t>
                      </a:r>
                      <a:r>
                        <a:rPr lang="de-CH" sz="13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(ohne FV)</a:t>
                      </a:r>
                      <a:endParaRPr lang="de-CH" sz="13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16.8 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Mio.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Nettovermögen II</a:t>
                      </a:r>
                      <a:r>
                        <a:rPr lang="de-CH" sz="1300" b="1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pro Kopf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9'982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Bruttoverschuldung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183.1 Mio.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Eigenkapital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560.9 Mio.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13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Fr.</a:t>
                      </a:r>
                      <a:endParaRPr lang="de-CH" sz="13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959539"/>
                  </a:ext>
                </a:extLst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7367" y="1600919"/>
            <a:ext cx="7101015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Die Stadt verzeichnet 2024 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das beste Ergebnis ihrer Geschichte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Dank der erfolgreichen Umsetzung der Unternehmenssteuerreform verzeichnet die Stadt einmal mehr 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Rekorderträge bei den Unternehmenssteuern 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(116.5 Mio. Franken), die zudem erstmals über denen der natürlichen Personen </a:t>
            </a:r>
            <a:r>
              <a:rPr lang="de-CH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(115.7 Mio. Franken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) liegen</a:t>
            </a:r>
            <a:r>
              <a:rPr lang="de-CH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de-CH" altLang="de-DE" sz="15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DE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Der Stadtrat führt seine bewährte </a:t>
            </a:r>
            <a:r>
              <a:rPr lang="de-DE" altLang="de-DE" sz="1500" dirty="0" err="1">
                <a:latin typeface="Arial Narrow" panose="020B0606020202030204" pitchFamily="34" charset="0"/>
                <a:cs typeface="Arial" panose="020B0604020202020204" pitchFamily="34" charset="0"/>
              </a:rPr>
              <a:t>Reservenpolitik</a:t>
            </a:r>
            <a:r>
              <a:rPr lang="de-DE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DE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weiter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und nutzt das positive operative Ergebnis zur </a:t>
            </a:r>
            <a:r>
              <a:rPr lang="de-CH" altLang="de-DE" sz="1500" b="1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Äufnung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der Reserven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Im Fokus der Reserven bleiben der Ausgleich von Schwankungen bei Unternehmenssteuern und die Vorfinanzierung von Grossprojekten.</a:t>
            </a:r>
            <a:r>
              <a:rPr lang="de-CH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Nach der </a:t>
            </a:r>
            <a:r>
              <a:rPr lang="de-CH" altLang="de-DE" sz="1500" dirty="0" err="1" smtClean="0">
                <a:latin typeface="Arial Narrow" panose="020B0606020202030204" pitchFamily="34" charset="0"/>
                <a:cs typeface="Arial" panose="020B0604020202020204" pitchFamily="34" charset="0"/>
              </a:rPr>
              <a:t>Äufnung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finanzpolitischer Reserven wird ein 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Überschuss von 3.4 Mio. Franken 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ausgewiesen.</a:t>
            </a:r>
            <a:endParaRPr lang="de-CH" altLang="de-DE" sz="15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Der </a:t>
            </a:r>
            <a:r>
              <a:rPr lang="de-CH" altLang="de-DE" sz="1500" b="1" dirty="0">
                <a:latin typeface="Arial Narrow" panose="020B0606020202030204" pitchFamily="34" charset="0"/>
                <a:cs typeface="Arial" panose="020B0604020202020204" pitchFamily="34" charset="0"/>
              </a:rPr>
              <a:t>ursprünglich budgetierte Sach- und Personalaufwand </a:t>
            </a:r>
            <a:r>
              <a:rPr lang="de-CH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wird trotz Nach- und Exekutivkrediten 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dank </a:t>
            </a:r>
            <a:r>
              <a:rPr lang="de-CH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haushälterischem Umgang 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unterschritten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Der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de-CH" altLang="de-DE" sz="1500" b="1" dirty="0">
                <a:latin typeface="Arial Narrow" panose="020B0606020202030204" pitchFamily="34" charset="0"/>
                <a:cs typeface="Arial" panose="020B0604020202020204" pitchFamily="34" charset="0"/>
              </a:rPr>
              <a:t>Personalbestand steigt 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erneut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im </a:t>
            </a:r>
            <a:r>
              <a:rPr lang="de-CH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Vorjahresvergleich um 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79.0 FTE. Die Stadt zählt 1'596 Mitarbeiterinnen und Mitarbeiter.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Der 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Investitionskurs wird mit voller Fahrt fortgesetzt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: 2024 werden 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Nettoinvestitionen von 72.3 Mio. Franken 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ausgewiesen. Die 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Umsetzungsquote liegt bei hervorragenden 83%.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Die Finanzkennzahlen zeigen, dass die Stadt finanziell kerngesund ist: Das 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Nettovermögen II steigt auf 9'982 Fr./Kopf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Das </a:t>
            </a:r>
            <a:r>
              <a:rPr lang="de-CH" altLang="de-DE" sz="15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Eigenkapital liegt bei 560.9 Mio. Franken</a:t>
            </a:r>
            <a:r>
              <a:rPr lang="de-CH" altLang="de-DE" sz="15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Symbol" panose="05050102010706020507" pitchFamily="18" charset="2"/>
              <a:buChar char="-"/>
            </a:pPr>
            <a:r>
              <a:rPr lang="de-CH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Herausforderungen hat die Stadt bei der fairen Ausgestaltung des </a:t>
            </a:r>
            <a:r>
              <a:rPr lang="de-CH" altLang="de-DE" sz="1500" b="1" dirty="0">
                <a:latin typeface="Arial Narrow" panose="020B0606020202030204" pitchFamily="34" charset="0"/>
                <a:cs typeface="Arial" panose="020B0604020202020204" pitchFamily="34" charset="0"/>
              </a:rPr>
              <a:t>kantonalen Finanzausgleichs </a:t>
            </a:r>
            <a:r>
              <a:rPr lang="de-CH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und beim Umgang mit dem hohen </a:t>
            </a:r>
            <a:r>
              <a:rPr lang="de-CH" altLang="de-DE" sz="1500" b="1" dirty="0" err="1">
                <a:latin typeface="Arial Narrow" panose="020B0606020202030204" pitchFamily="34" charset="0"/>
                <a:cs typeface="Arial" panose="020B0604020202020204" pitchFamily="34" charset="0"/>
              </a:rPr>
              <a:t>Klumpenrisiko</a:t>
            </a:r>
            <a:r>
              <a:rPr lang="de-CH" altLang="de-DE" sz="1500" b="1" dirty="0">
                <a:latin typeface="Arial Narrow" panose="020B0606020202030204" pitchFamily="34" charset="0"/>
                <a:cs typeface="Arial" panose="020B0604020202020204" pitchFamily="34" charset="0"/>
              </a:rPr>
              <a:t> bei den Unternehmenssteuern</a:t>
            </a:r>
            <a:r>
              <a:rPr lang="de-CH" altLang="de-DE" sz="1500" dirty="0"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07368" y="1026448"/>
            <a:ext cx="114492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Das Wichtigste zur Jahresrechnung 2024 in Kürze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12" name="Textfeld 11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1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4379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407368" y="1098883"/>
            <a:ext cx="1144927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Auf dem Weg zur Digitalisierung </a:t>
            </a:r>
            <a:r>
              <a:rPr lang="de-CH" b="1" smtClean="0">
                <a:solidFill>
                  <a:srgbClr val="0070C0"/>
                </a:solidFill>
                <a:latin typeface="Arial Narrow" panose="020B0606020202030204" pitchFamily="34" charset="0"/>
              </a:rPr>
              <a:t>der Stadt </a:t>
            </a: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…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Daniel Preisig</a:t>
            </a:r>
            <a:endParaRPr lang="de-CH" sz="1000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07368" y="3212976"/>
            <a:ext cx="42481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en-US" sz="4800" b="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finanzen.stsh.ch</a:t>
            </a:r>
            <a:endParaRPr lang="de-CH" altLang="en-US" sz="4800" b="0" u="sng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2" descr="http://www.ecckoeln.de/images/News/2011/WoGi-Fotolia_8146049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546836"/>
            <a:ext cx="1080120" cy="1080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07368" y="2852936"/>
            <a:ext cx="82809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600" b="1" dirty="0" smtClean="0">
                <a:latin typeface="Arial Narrow" panose="020B0606020202030204" pitchFamily="34" charset="0"/>
              </a:rPr>
              <a:t>Jahresrechnung der Stadt Schaffhausen online:</a:t>
            </a:r>
            <a:endParaRPr lang="de-CH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stadtschaffhaus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5949280"/>
            <a:ext cx="2194436" cy="52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95401" y="914865"/>
            <a:ext cx="84962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de-DE" altLang="de-DE" b="1" dirty="0">
                <a:solidFill>
                  <a:schemeClr val="bg1"/>
                </a:solidFill>
              </a:rPr>
              <a:t>Jahresrechnung </a:t>
            </a:r>
            <a:r>
              <a:rPr lang="de-DE" altLang="de-DE" b="1" dirty="0" smtClean="0">
                <a:solidFill>
                  <a:schemeClr val="bg1"/>
                </a:solidFill>
              </a:rPr>
              <a:t>2024</a:t>
            </a:r>
            <a:r>
              <a:rPr lang="de-DE" altLang="de-DE" b="1" dirty="0">
                <a:solidFill>
                  <a:schemeClr val="bg1"/>
                </a:solidFill>
              </a:rPr>
              <a:t/>
            </a:r>
            <a:br>
              <a:rPr lang="de-DE" altLang="de-DE" b="1" dirty="0">
                <a:solidFill>
                  <a:schemeClr val="bg1"/>
                </a:solidFill>
              </a:rPr>
            </a:br>
            <a:r>
              <a:rPr lang="de-DE" altLang="de-DE" dirty="0">
                <a:solidFill>
                  <a:schemeClr val="bg1"/>
                </a:solidFill>
              </a:rPr>
              <a:t>Medieninformation vom 3. </a:t>
            </a:r>
            <a:r>
              <a:rPr lang="de-DE" altLang="de-DE">
                <a:solidFill>
                  <a:schemeClr val="bg1"/>
                </a:solidFill>
              </a:rPr>
              <a:t>April </a:t>
            </a:r>
            <a:r>
              <a:rPr lang="de-DE" altLang="de-DE" smtClean="0">
                <a:solidFill>
                  <a:schemeClr val="bg1"/>
                </a:solidFill>
              </a:rPr>
              <a:t>2025</a:t>
            </a:r>
            <a:endParaRPr lang="de-DE" altLang="de-DE" dirty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9600" y="3717032"/>
            <a:ext cx="1934817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de-CH" sz="1100" b="1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Daniel Preisig</a:t>
            </a:r>
            <a: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Stadtrat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Finanzreferat</a:t>
            </a:r>
            <a:b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Fronwagplatz 24</a:t>
            </a:r>
            <a:b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CH-8200 </a:t>
            </a:r>
            <a:r>
              <a:rPr lang="de-CH" sz="1100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Schaffhausen</a:t>
            </a:r>
            <a:br>
              <a:rPr lang="de-CH" sz="1100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CH" sz="1100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Tel. +41 52 632 52 12</a:t>
            </a: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Mobil +41 79 330 74 75</a:t>
            </a:r>
            <a:b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de-CH" sz="1100" u="sng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daniel.preisig@stsh.ch</a:t>
            </a:r>
            <a:r>
              <a:rPr lang="de-CH" sz="1100" dirty="0">
                <a:solidFill>
                  <a:srgbClr val="2F5496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de-CH" sz="1100" dirty="0">
                <a:solidFill>
                  <a:srgbClr val="2F5496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de-CH" altLang="de-DE" sz="11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083781" y="3717032"/>
            <a:ext cx="193481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de-CH" sz="1100" b="1" dirty="0" smtClean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Ralph Kolb</a:t>
            </a:r>
            <a: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de-CH" sz="1100" dirty="0" smtClean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Bereichsleiter Finanzen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Zentralverwaltung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Stadthausgasse 10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CH-8200 Schaffhausen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Tel. +41 52 632 52 42</a:t>
            </a:r>
          </a:p>
          <a:p>
            <a:r>
              <a:rPr lang="de-CH" sz="1100" u="sng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ralph.kolb@stsh.ch </a:t>
            </a:r>
            <a:endParaRPr lang="de-CH" sz="1100" u="sng" dirty="0">
              <a:solidFill>
                <a:srgbClr val="80808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57962" y="3717032"/>
            <a:ext cx="262627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0"/>
              </a:spcAft>
            </a:pPr>
            <a:r>
              <a:rPr lang="de-CH" sz="1100" b="1" dirty="0" smtClean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Gianni Dalla Vecchia</a:t>
            </a:r>
            <a: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de-CH" sz="1100" dirty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de-CH" sz="1100" dirty="0" smtClean="0">
                <a:solidFill>
                  <a:srgbClr val="595959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Bereichsleiter Einwohnerdienste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" panose="020B0604020202020204" pitchFamily="34" charset="0"/>
              </a:rPr>
              <a:t> </a:t>
            </a:r>
            <a:endParaRPr lang="de-CH" sz="1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Steuerverwaltung </a:t>
            </a:r>
            <a:r>
              <a:rPr lang="de-CH" sz="1100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Stadt </a:t>
            </a: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Schaffhausen 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Stadthaus </a:t>
            </a:r>
          </a:p>
          <a:p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8200 Schaffhausen </a:t>
            </a:r>
          </a:p>
          <a:p>
            <a:r>
              <a:rPr lang="de-CH" sz="1100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Tel. +41 52 </a:t>
            </a:r>
            <a:r>
              <a:rPr lang="de-CH" sz="1100" dirty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632 52 55</a:t>
            </a:r>
          </a:p>
          <a:p>
            <a:r>
              <a:rPr lang="de-CH" sz="1100" u="sng" dirty="0" smtClean="0">
                <a:solidFill>
                  <a:srgbClr val="80808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gianni.dallavecchia@stsh.ch</a:t>
            </a:r>
            <a:endParaRPr lang="de-CH" sz="1100" u="sng" dirty="0">
              <a:solidFill>
                <a:srgbClr val="80808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403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/>
        </p:nvGrpSpPr>
        <p:grpSpPr>
          <a:xfrm>
            <a:off x="5022570" y="1612464"/>
            <a:ext cx="2160000" cy="4240988"/>
            <a:chOff x="5022570" y="1612464"/>
            <a:chExt cx="2160000" cy="4240988"/>
          </a:xfrm>
        </p:grpSpPr>
        <p:sp>
          <p:nvSpPr>
            <p:cNvPr id="25" name="Rechteck 24"/>
            <p:cNvSpPr/>
            <p:nvPr/>
          </p:nvSpPr>
          <p:spPr>
            <a:xfrm>
              <a:off x="5022570" y="1612464"/>
              <a:ext cx="2160000" cy="4240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5232528" y="1772644"/>
              <a:ext cx="1747821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5000" b="1" dirty="0" smtClean="0">
                  <a:solidFill>
                    <a:srgbClr val="0070C0"/>
                  </a:solidFill>
                </a:rPr>
                <a:t>83%</a:t>
              </a:r>
              <a:endParaRPr lang="de-CH" sz="18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2714587" y="1612463"/>
            <a:ext cx="2160000" cy="4240989"/>
            <a:chOff x="2714587" y="1612463"/>
            <a:chExt cx="2160000" cy="4240989"/>
          </a:xfrm>
        </p:grpSpPr>
        <p:sp>
          <p:nvSpPr>
            <p:cNvPr id="23" name="Rechteck 22"/>
            <p:cNvSpPr/>
            <p:nvPr/>
          </p:nvSpPr>
          <p:spPr>
            <a:xfrm>
              <a:off x="2714587" y="1612463"/>
              <a:ext cx="2160000" cy="424098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2865901" y="1772644"/>
              <a:ext cx="1912801" cy="769441"/>
              <a:chOff x="2865901" y="1856352"/>
              <a:chExt cx="1912801" cy="769441"/>
            </a:xfrm>
          </p:grpSpPr>
          <p:sp>
            <p:nvSpPr>
              <p:cNvPr id="37" name="Textfeld 36"/>
              <p:cNvSpPr txBox="1"/>
              <p:nvPr/>
            </p:nvSpPr>
            <p:spPr>
              <a:xfrm>
                <a:off x="2865901" y="1856352"/>
                <a:ext cx="1757614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5000" b="1" dirty="0" smtClean="0">
                    <a:solidFill>
                      <a:srgbClr val="0070C0"/>
                    </a:solidFill>
                  </a:rPr>
                  <a:t>+72.7</a:t>
                </a:r>
                <a:endParaRPr lang="de-CH" sz="1800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3" name="Textfeld 32"/>
              <p:cNvSpPr txBox="1"/>
              <p:nvPr/>
            </p:nvSpPr>
            <p:spPr>
              <a:xfrm rot="16200000">
                <a:off x="4358983" y="2065669"/>
                <a:ext cx="62399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1400" dirty="0" smtClean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Mio. Fr.</a:t>
                </a:r>
                <a:endParaRPr lang="de-CH" sz="1400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15" name="Gruppieren 14"/>
          <p:cNvGrpSpPr/>
          <p:nvPr/>
        </p:nvGrpSpPr>
        <p:grpSpPr>
          <a:xfrm>
            <a:off x="406604" y="1612464"/>
            <a:ext cx="2160000" cy="4240988"/>
            <a:chOff x="406604" y="1612464"/>
            <a:chExt cx="2160000" cy="4240988"/>
          </a:xfrm>
        </p:grpSpPr>
        <p:sp>
          <p:nvSpPr>
            <p:cNvPr id="3" name="Rechteck 2"/>
            <p:cNvSpPr/>
            <p:nvPr/>
          </p:nvSpPr>
          <p:spPr>
            <a:xfrm>
              <a:off x="406604" y="1612464"/>
              <a:ext cx="2160000" cy="4240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" name="Gruppieren 3"/>
            <p:cNvGrpSpPr/>
            <p:nvPr/>
          </p:nvGrpSpPr>
          <p:grpSpPr>
            <a:xfrm>
              <a:off x="564202" y="1772644"/>
              <a:ext cx="1862978" cy="1538883"/>
              <a:chOff x="583519" y="1856352"/>
              <a:chExt cx="1518395" cy="1538883"/>
            </a:xfrm>
          </p:grpSpPr>
          <p:sp>
            <p:nvSpPr>
              <p:cNvPr id="2" name="Textfeld 1"/>
              <p:cNvSpPr txBox="1"/>
              <p:nvPr/>
            </p:nvSpPr>
            <p:spPr>
              <a:xfrm>
                <a:off x="583519" y="1856352"/>
                <a:ext cx="1316999" cy="15388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5000" b="1" dirty="0" smtClean="0">
                    <a:solidFill>
                      <a:srgbClr val="0070C0"/>
                    </a:solidFill>
                  </a:rPr>
                  <a:t>116.5</a:t>
                </a:r>
                <a:endParaRPr lang="de-CH" sz="1800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Textfeld 33"/>
              <p:cNvSpPr txBox="1"/>
              <p:nvPr/>
            </p:nvSpPr>
            <p:spPr>
              <a:xfrm rot="16200000">
                <a:off x="1682195" y="2065669"/>
                <a:ext cx="62399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1400" dirty="0" smtClean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Mio. Fr.</a:t>
                </a:r>
                <a:endParaRPr lang="de-CH" sz="1400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22" name="Textfeld 21"/>
          <p:cNvSpPr txBox="1"/>
          <p:nvPr/>
        </p:nvSpPr>
        <p:spPr>
          <a:xfrm>
            <a:off x="407367" y="1026448"/>
            <a:ext cx="101531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Auf einen Blick: Eindrückliche Zahlen der Jahresrechnung 2024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1</a:t>
            </a:r>
            <a:endParaRPr lang="de-CH" sz="100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564202" y="2538941"/>
            <a:ext cx="1958754" cy="2578704"/>
            <a:chOff x="564202" y="2538941"/>
            <a:chExt cx="1958754" cy="2578704"/>
          </a:xfrm>
        </p:grpSpPr>
        <p:sp>
          <p:nvSpPr>
            <p:cNvPr id="19" name="Textfeld 18"/>
            <p:cNvSpPr txBox="1"/>
            <p:nvPr/>
          </p:nvSpPr>
          <p:spPr>
            <a:xfrm>
              <a:off x="564203" y="2988857"/>
              <a:ext cx="1863466" cy="21287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400"/>
                </a:spcAft>
              </a:pP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Erfolgreiche Wirtschafts- </a:t>
              </a:r>
              <a:r>
                <a:rPr lang="de-CH" sz="1500" dirty="0" err="1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förderungsstrategie</a:t>
              </a: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führt erneut zu </a:t>
              </a:r>
              <a:r>
                <a:rPr lang="de-CH" sz="1500" u="sng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Rekorderträgen</a:t>
              </a: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.</a:t>
              </a:r>
            </a:p>
            <a:p>
              <a:pPr>
                <a:spcBef>
                  <a:spcPts val="0"/>
                </a:spcBef>
                <a:spcAft>
                  <a:spcPts val="400"/>
                </a:spcAft>
              </a:pP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Die hohen Erträge sind die Grundlage für unsere Investitionskraft und unseren Wohlstand. Gleichzeitig wächst das </a:t>
              </a:r>
              <a:r>
                <a:rPr lang="de-CH" sz="1500" u="sng" dirty="0" err="1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Klumpenrisiko</a:t>
              </a: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.</a:t>
              </a:r>
              <a:endParaRPr lang="de-CH" sz="15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564202" y="2538941"/>
              <a:ext cx="195875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Unternehmenssteuern</a:t>
              </a:r>
              <a:endParaRPr lang="de-CH" sz="18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2865901" y="2538941"/>
            <a:ext cx="1958754" cy="3219905"/>
            <a:chOff x="2865901" y="2538941"/>
            <a:chExt cx="1958754" cy="3219905"/>
          </a:xfrm>
        </p:grpSpPr>
        <p:sp>
          <p:nvSpPr>
            <p:cNvPr id="24" name="Textfeld 23"/>
            <p:cNvSpPr txBox="1"/>
            <p:nvPr/>
          </p:nvSpPr>
          <p:spPr>
            <a:xfrm>
              <a:off x="2865901" y="2538941"/>
              <a:ext cx="184776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Operatives Ergebnis</a:t>
              </a:r>
              <a:endParaRPr lang="de-CH" sz="16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2" name="Textfeld 41"/>
            <p:cNvSpPr txBox="1"/>
            <p:nvPr/>
          </p:nvSpPr>
          <p:spPr>
            <a:xfrm>
              <a:off x="2865901" y="2988857"/>
              <a:ext cx="1958754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Die Stadt verzeichnet </a:t>
              </a:r>
              <a:r>
                <a:rPr lang="de-CH" sz="15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erneut </a:t>
              </a: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das </a:t>
              </a:r>
              <a:r>
                <a:rPr lang="de-CH" sz="1500" u="sng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beste Ergebnis ihrer Geschichte</a:t>
              </a: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. Der Überschuss erlaubt die Fortführung der Reserven- </a:t>
              </a:r>
              <a:r>
                <a:rPr lang="de-CH" sz="1500" dirty="0" err="1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politik</a:t>
              </a: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: Nach </a:t>
              </a:r>
              <a:r>
                <a:rPr lang="de-CH" sz="1500" dirty="0" err="1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Äufnung</a:t>
              </a: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finanzpolitischer Reserven gegen das </a:t>
              </a:r>
              <a:r>
                <a:rPr lang="de-CH" sz="1500" dirty="0" err="1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Klumpenrisiko</a:t>
              </a: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und für die Vorfinanzierung von Grossprojekten wird ein Ergebnis von +3.4 Mio. Fr. ausgewiesen. </a:t>
              </a:r>
              <a:endParaRPr lang="de-CH" sz="15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7330553" y="1612464"/>
            <a:ext cx="2160000" cy="4240988"/>
            <a:chOff x="7330553" y="1612464"/>
            <a:chExt cx="2160000" cy="4240988"/>
          </a:xfrm>
        </p:grpSpPr>
        <p:sp>
          <p:nvSpPr>
            <p:cNvPr id="26" name="Rechteck 25"/>
            <p:cNvSpPr/>
            <p:nvPr/>
          </p:nvSpPr>
          <p:spPr>
            <a:xfrm>
              <a:off x="7330553" y="1612464"/>
              <a:ext cx="2160000" cy="4240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7467799" y="1777686"/>
              <a:ext cx="1757614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5000" b="1" dirty="0" smtClean="0">
                  <a:solidFill>
                    <a:srgbClr val="0070C0"/>
                  </a:solidFill>
                </a:rPr>
                <a:t>+72.3</a:t>
              </a:r>
              <a:endParaRPr lang="de-CH" sz="18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Textfeld 30"/>
            <p:cNvSpPr txBox="1"/>
            <p:nvPr/>
          </p:nvSpPr>
          <p:spPr>
            <a:xfrm rot="16200000">
              <a:off x="8941093" y="1981961"/>
              <a:ext cx="623994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4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Mio. Fr.</a:t>
              </a:r>
              <a:endParaRPr lang="de-CH" sz="14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7467799" y="2538941"/>
            <a:ext cx="1964277" cy="2142687"/>
            <a:chOff x="7467799" y="2538941"/>
            <a:chExt cx="1964277" cy="2142687"/>
          </a:xfrm>
        </p:grpSpPr>
        <p:sp>
          <p:nvSpPr>
            <p:cNvPr id="36" name="Textfeld 35"/>
            <p:cNvSpPr txBox="1"/>
            <p:nvPr/>
          </p:nvSpPr>
          <p:spPr>
            <a:xfrm>
              <a:off x="7467799" y="2538941"/>
              <a:ext cx="189196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Nettoinvestitionen</a:t>
              </a:r>
              <a:endParaRPr lang="de-CH" sz="16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Textfeld 43"/>
            <p:cNvSpPr txBox="1"/>
            <p:nvPr/>
          </p:nvSpPr>
          <p:spPr>
            <a:xfrm>
              <a:off x="7473322" y="2988857"/>
              <a:ext cx="1958754" cy="16927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sz="15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Mit 72.3 Mio. Franken Nettoinvestitionen </a:t>
              </a:r>
              <a:r>
                <a:rPr lang="de-DE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erreicht die </a:t>
              </a:r>
              <a:r>
                <a:rPr lang="de-DE" sz="15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Investitionstätigkeit 2024 einen </a:t>
              </a:r>
              <a:r>
                <a:rPr lang="de-DE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Spitzenwert.</a:t>
              </a:r>
            </a:p>
            <a:p>
              <a:pPr>
                <a:spcAft>
                  <a:spcPts val="600"/>
                </a:spcAft>
              </a:pPr>
              <a:r>
                <a:rPr lang="de-DE" sz="1500" u="sng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Pro </a:t>
              </a:r>
              <a:r>
                <a:rPr lang="de-DE" sz="1500" u="sng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Woche investiert die Stadt aktuell mehr als 1 Mio. </a:t>
              </a:r>
              <a:r>
                <a:rPr lang="de-DE" sz="1500" u="sng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Franken.</a:t>
              </a:r>
              <a:endParaRPr lang="de-CH" sz="1500" u="sng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9638538" y="1533062"/>
            <a:ext cx="2160000" cy="4320390"/>
            <a:chOff x="9638538" y="1533062"/>
            <a:chExt cx="2160000" cy="4320390"/>
          </a:xfrm>
        </p:grpSpPr>
        <p:sp>
          <p:nvSpPr>
            <p:cNvPr id="28" name="Rechteck 27"/>
            <p:cNvSpPr/>
            <p:nvPr/>
          </p:nvSpPr>
          <p:spPr>
            <a:xfrm>
              <a:off x="9638538" y="1612464"/>
              <a:ext cx="2160000" cy="42409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9799556" y="1533062"/>
              <a:ext cx="1858867" cy="1009023"/>
              <a:chOff x="9799556" y="1616770"/>
              <a:chExt cx="1858867" cy="1009023"/>
            </a:xfrm>
          </p:grpSpPr>
          <p:sp>
            <p:nvSpPr>
              <p:cNvPr id="40" name="Textfeld 39"/>
              <p:cNvSpPr txBox="1"/>
              <p:nvPr/>
            </p:nvSpPr>
            <p:spPr>
              <a:xfrm>
                <a:off x="9799556" y="1856352"/>
                <a:ext cx="1720596" cy="7694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5000" b="1" dirty="0" smtClean="0">
                    <a:solidFill>
                      <a:srgbClr val="0070C0"/>
                    </a:solidFill>
                  </a:rPr>
                  <a:t>9'982</a:t>
                </a:r>
                <a:endParaRPr lang="de-CH" sz="1800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 rot="16200000">
                <a:off x="11116392" y="1943357"/>
                <a:ext cx="868618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e-CH" sz="1400" dirty="0" smtClean="0">
                    <a:solidFill>
                      <a:srgbClr val="0070C0"/>
                    </a:solidFill>
                    <a:latin typeface="Arial Narrow" panose="020B0606020202030204" pitchFamily="34" charset="0"/>
                  </a:rPr>
                  <a:t>Fr./Kopf</a:t>
                </a:r>
                <a:endParaRPr lang="de-CH" sz="1400" dirty="0">
                  <a:solidFill>
                    <a:srgbClr val="0070C0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46" name="Gruppieren 45"/>
          <p:cNvGrpSpPr/>
          <p:nvPr/>
        </p:nvGrpSpPr>
        <p:grpSpPr>
          <a:xfrm>
            <a:off x="9794654" y="2538941"/>
            <a:ext cx="1847767" cy="2604352"/>
            <a:chOff x="9794654" y="2538941"/>
            <a:chExt cx="1847767" cy="2604352"/>
          </a:xfrm>
        </p:grpSpPr>
        <p:sp>
          <p:nvSpPr>
            <p:cNvPr id="41" name="Textfeld 40"/>
            <p:cNvSpPr txBox="1"/>
            <p:nvPr/>
          </p:nvSpPr>
          <p:spPr>
            <a:xfrm>
              <a:off x="9794654" y="2538941"/>
              <a:ext cx="184776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Nettovermögen</a:t>
              </a:r>
              <a:endParaRPr lang="de-CH" sz="16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9794654" y="2988857"/>
              <a:ext cx="1847767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CH" sz="1500" u="sng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Die Stadt steht finanziell kerngesund da</a:t>
              </a: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: Statt einer Nettoverschuldung (wie viele andere Gemein-wesen) weisen wir ein Nettovermögen aus.</a:t>
              </a:r>
            </a:p>
            <a:p>
              <a:pPr>
                <a:spcAft>
                  <a:spcPts val="600"/>
                </a:spcAft>
              </a:pP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Das Eigenkapital steigt auf 561 Mio. Franken (ohne Betriebe).</a:t>
              </a:r>
              <a:endParaRPr lang="de-CH" sz="1500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5142950" y="2538941"/>
            <a:ext cx="1903261" cy="2065743"/>
            <a:chOff x="5142950" y="2538941"/>
            <a:chExt cx="1903261" cy="2065743"/>
          </a:xfrm>
        </p:grpSpPr>
        <p:sp>
          <p:nvSpPr>
            <p:cNvPr id="35" name="Textfeld 34"/>
            <p:cNvSpPr txBox="1"/>
            <p:nvPr/>
          </p:nvSpPr>
          <p:spPr>
            <a:xfrm>
              <a:off x="5198444" y="2538941"/>
              <a:ext cx="184776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6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Umsetzungsquote</a:t>
              </a:r>
              <a:endParaRPr lang="de-CH" sz="16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142950" y="2988857"/>
              <a:ext cx="1903261" cy="1615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Die Stadt ist dank der Professionalisierung des Projektmanagements und dem hohen Engagement der Mitarbeitenden eine </a:t>
              </a:r>
              <a:r>
                <a:rPr lang="de-CH" sz="1500" u="sng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gut geölte Investitions-maschine</a:t>
              </a:r>
              <a:r>
                <a:rPr lang="de-CH" sz="15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5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22" name="Textfeld 21"/>
          <p:cNvSpPr txBox="1"/>
          <p:nvPr/>
        </p:nvSpPr>
        <p:spPr>
          <a:xfrm>
            <a:off x="407367" y="920629"/>
            <a:ext cx="101531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Ergebnisbrücke: Überschuss von 3.4 Mio. Fr. statt 11.6 Mio. Fr. wie budgetiert.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2.1.1</a:t>
            </a:r>
            <a:endParaRPr lang="de-CH" sz="1000" dirty="0"/>
          </a:p>
        </p:txBody>
      </p:sp>
      <p:sp>
        <p:nvSpPr>
          <p:cNvPr id="129" name="Text Box 4"/>
          <p:cNvSpPr txBox="1">
            <a:spLocks noChangeArrowheads="1"/>
          </p:cNvSpPr>
          <p:nvPr/>
        </p:nvSpPr>
        <p:spPr bwMode="auto">
          <a:xfrm>
            <a:off x="8930978" y="1584725"/>
            <a:ext cx="2857512" cy="2419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36000" tIns="36000" rIns="3600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CH" altLang="de-DE" dirty="0" smtClean="0"/>
              <a:t> Analyse &amp; Fazit</a:t>
            </a:r>
            <a:endParaRPr lang="de-CH" altLang="de-DE" dirty="0"/>
          </a:p>
        </p:txBody>
      </p:sp>
      <p:sp>
        <p:nvSpPr>
          <p:cNvPr id="125" name="Text Box 4"/>
          <p:cNvSpPr txBox="1">
            <a:spLocks noChangeArrowheads="1"/>
          </p:cNvSpPr>
          <p:nvPr/>
        </p:nvSpPr>
        <p:spPr bwMode="auto">
          <a:xfrm>
            <a:off x="9054133" y="1944765"/>
            <a:ext cx="2639425" cy="33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tabLst>
                <a:tab pos="1612900" algn="l"/>
              </a:tabLst>
            </a:pPr>
            <a:r>
              <a:rPr lang="de-CH" altLang="de-DE" sz="1250" b="1" dirty="0" smtClean="0">
                <a:latin typeface="Arial Narrow" panose="020B0606020202030204" pitchFamily="34" charset="0"/>
              </a:rPr>
              <a:t>Hauptgründe für das gute Ergebnis:</a:t>
            </a:r>
          </a:p>
          <a:p>
            <a:pPr marL="177800" indent="-177800"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177800" algn="l"/>
                <a:tab pos="1612900" algn="l"/>
              </a:tabLst>
            </a:pPr>
            <a:r>
              <a:rPr lang="de-CH" altLang="de-DE" sz="1250" b="1" dirty="0" smtClean="0">
                <a:latin typeface="Arial Narrow" panose="020B0606020202030204" pitchFamily="34" charset="0"/>
              </a:rPr>
              <a:t>Der ursprünglich budgetierte Sach- und Personalaufwand wird trotz Nach- und Exekutivkrediten von 13.4 Mio. Franken dank haushälterischem Umgang unterschritten.</a:t>
            </a:r>
          </a:p>
          <a:p>
            <a:pPr marL="177800" indent="-177800"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177800" algn="l"/>
                <a:tab pos="1612900" algn="l"/>
              </a:tabLst>
            </a:pPr>
            <a:r>
              <a:rPr lang="de-CH" altLang="de-DE" sz="1250" b="1" dirty="0" smtClean="0">
                <a:latin typeface="Arial Narrow" panose="020B0606020202030204" pitchFamily="34" charset="0"/>
              </a:rPr>
              <a:t>höhere Erträge bei den Steuererträgen natürlicher Personen</a:t>
            </a:r>
            <a:endParaRPr lang="de-CH" altLang="de-DE" sz="1250" b="1" dirty="0">
              <a:latin typeface="Arial Narrow" panose="020B0606020202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ü"/>
              <a:tabLst>
                <a:tab pos="177800" algn="l"/>
                <a:tab pos="1612900" algn="l"/>
              </a:tabLst>
            </a:pPr>
            <a:r>
              <a:rPr lang="de-CH" altLang="de-DE" sz="1250" b="1" u="sng" dirty="0">
                <a:latin typeface="Arial Narrow" panose="020B0606020202030204" pitchFamily="34" charset="0"/>
              </a:rPr>
              <a:t>e</a:t>
            </a:r>
            <a:r>
              <a:rPr lang="de-CH" altLang="de-DE" sz="1250" b="1" u="sng" dirty="0" smtClean="0">
                <a:latin typeface="Arial Narrow" panose="020B0606020202030204" pitchFamily="34" charset="0"/>
              </a:rPr>
              <a:t>rneut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 signifikant höhere Erträge bei den Unternehmenssteuern</a:t>
            </a: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tabLst>
                <a:tab pos="177800" algn="l"/>
                <a:tab pos="1612900" algn="l"/>
              </a:tabLst>
            </a:pPr>
            <a:endParaRPr lang="de-CH" altLang="de-DE" sz="8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tabLst>
                <a:tab pos="177800" algn="l"/>
                <a:tab pos="1612900" algn="l"/>
              </a:tabLst>
            </a:pPr>
            <a:r>
              <a:rPr lang="de-CH" altLang="de-DE" sz="1250" b="1" dirty="0">
                <a:latin typeface="Arial Narrow" panose="020B0606020202030204" pitchFamily="34" charset="0"/>
              </a:rPr>
              <a:t>Fazit:</a:t>
            </a:r>
          </a:p>
          <a:p>
            <a:pPr marL="177800" indent="-177800"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tabLst>
                <a:tab pos="177800" algn="l"/>
                <a:tab pos="1612900" algn="l"/>
              </a:tabLst>
            </a:pPr>
            <a:r>
              <a:rPr lang="de-CH" altLang="de-DE" sz="1250" b="1" dirty="0">
                <a:latin typeface="Arial Narrow" panose="020B0606020202030204" pitchFamily="34" charset="0"/>
                <a:sym typeface="Wingdings" panose="05000000000000000000" pitchFamily="2" charset="2"/>
              </a:rPr>
              <a:t>	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Die Stadt hat die Finanzen im Griff.</a:t>
            </a:r>
            <a:endParaRPr lang="de-CH" altLang="de-DE" sz="1250" b="1" dirty="0">
              <a:latin typeface="Arial Narrow" panose="020B0606020202030204" pitchFamily="34" charset="0"/>
            </a:endParaRPr>
          </a:p>
          <a:p>
            <a:pPr marL="177800" indent="-177800">
              <a:spcBef>
                <a:spcPts val="0"/>
              </a:spcBef>
              <a:spcAft>
                <a:spcPts val="400"/>
              </a:spcAft>
              <a:buClr>
                <a:schemeClr val="bg1">
                  <a:lumMod val="50000"/>
                </a:schemeClr>
              </a:buClr>
              <a:tabLst>
                <a:tab pos="177800" algn="l"/>
                <a:tab pos="1612900" algn="l"/>
              </a:tabLst>
            </a:pPr>
            <a:r>
              <a:rPr lang="de-CH" altLang="de-DE" sz="1250" b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	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Ohne die </a:t>
            </a:r>
            <a:r>
              <a:rPr lang="de-CH" altLang="de-DE" sz="1250" b="1" dirty="0" err="1" smtClean="0">
                <a:latin typeface="Arial Narrow" panose="020B0606020202030204" pitchFamily="34" charset="0"/>
              </a:rPr>
              <a:t>Äufnung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 der Reserven </a:t>
            </a:r>
            <a:r>
              <a:rPr lang="de-CH" altLang="de-DE" sz="1250" b="1" dirty="0">
                <a:latin typeface="Arial Narrow" panose="020B0606020202030204" pitchFamily="34" charset="0"/>
              </a:rPr>
              <a:t>läge das Ergebnis bei 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ausgezeichneten</a:t>
            </a:r>
            <a:br>
              <a:rPr lang="de-CH" altLang="de-DE" sz="1250" b="1" dirty="0" smtClean="0">
                <a:latin typeface="Arial Narrow" panose="020B0606020202030204" pitchFamily="34" charset="0"/>
              </a:rPr>
            </a:br>
            <a:r>
              <a:rPr lang="de-CH" altLang="de-DE" sz="1250" b="1" dirty="0" smtClean="0">
                <a:latin typeface="Arial Narrow" panose="020B0606020202030204" pitchFamily="34" charset="0"/>
              </a:rPr>
              <a:t>+72.4 </a:t>
            </a:r>
            <a:r>
              <a:rPr lang="de-CH" altLang="de-DE" sz="1250" b="1" dirty="0">
                <a:latin typeface="Arial Narrow" panose="020B0606020202030204" pitchFamily="34" charset="0"/>
              </a:rPr>
              <a:t>Mio. Franken</a:t>
            </a:r>
            <a:r>
              <a:rPr lang="de-CH" altLang="de-DE" sz="1250" b="1" dirty="0" smtClean="0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30" name="Rechteck 129"/>
          <p:cNvSpPr/>
          <p:nvPr/>
        </p:nvSpPr>
        <p:spPr>
          <a:xfrm>
            <a:off x="8930977" y="1584726"/>
            <a:ext cx="2857513" cy="39604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813647974"/>
              </p:ext>
            </p:extLst>
          </p:nvPr>
        </p:nvGraphicFramePr>
        <p:xfrm>
          <a:off x="362672" y="1539025"/>
          <a:ext cx="8473373" cy="51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64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Daniel Preisig</a:t>
            </a:r>
            <a:endParaRPr lang="de-CH" sz="1000" dirty="0"/>
          </a:p>
        </p:txBody>
      </p:sp>
      <p:sp>
        <p:nvSpPr>
          <p:cNvPr id="22" name="Textfeld 21"/>
          <p:cNvSpPr txBox="1"/>
          <p:nvPr/>
        </p:nvSpPr>
        <p:spPr>
          <a:xfrm>
            <a:off x="407367" y="694676"/>
            <a:ext cx="1015312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Der Vergleich der Ergebnisse mit und ohne </a:t>
            </a:r>
            <a:r>
              <a:rPr lang="de-CH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Reservenverzerrungen</a:t>
            </a: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zeigt:</a:t>
            </a:r>
          </a:p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2024 schreibt die Stadt Schaffhausen </a:t>
            </a:r>
            <a:r>
              <a:rPr lang="de-CH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erneut</a:t>
            </a: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das beste Ergebnis ihrer Geschichte!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27" name="Textfeld 12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2.1.2</a:t>
            </a:r>
            <a:endParaRPr lang="de-CH" sz="100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77139069"/>
              </p:ext>
            </p:extLst>
          </p:nvPr>
        </p:nvGraphicFramePr>
        <p:xfrm>
          <a:off x="407368" y="1594315"/>
          <a:ext cx="11381122" cy="501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ige Legende 6"/>
          <p:cNvSpPr/>
          <p:nvPr/>
        </p:nvSpPr>
        <p:spPr>
          <a:xfrm>
            <a:off x="8080705" y="1787108"/>
            <a:ext cx="2227088" cy="617604"/>
          </a:xfrm>
          <a:prstGeom prst="wedgeRectCallout">
            <a:avLst>
              <a:gd name="adj1" fmla="val 74001"/>
              <a:gd name="adj2" fmla="val -17857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2024 beträgt das Rohergebnis</a:t>
            </a:r>
            <a:r>
              <a:rPr lang="de-DE" b="1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de-DE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de-DE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(vor </a:t>
            </a:r>
            <a:r>
              <a:rPr lang="de-DE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Äufnung</a:t>
            </a:r>
            <a:r>
              <a:rPr lang="de-DE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von finanzpolitischen Reserven) 72.4 Mio. Franken!</a:t>
            </a:r>
            <a:endParaRPr lang="de-DE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66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947941"/>
              </p:ext>
            </p:extLst>
          </p:nvPr>
        </p:nvGraphicFramePr>
        <p:xfrm>
          <a:off x="407368" y="1719391"/>
          <a:ext cx="7121005" cy="4589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Ralph Kolb</a:t>
            </a:r>
            <a:endParaRPr lang="de-CH" sz="1000" dirty="0"/>
          </a:p>
        </p:txBody>
      </p:sp>
      <p:sp>
        <p:nvSpPr>
          <p:cNvPr id="15" name="Textfeld 14"/>
          <p:cNvSpPr txBox="1"/>
          <p:nvPr/>
        </p:nvSpPr>
        <p:spPr>
          <a:xfrm>
            <a:off x="407367" y="1103074"/>
            <a:ext cx="113911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Aufwand: Ohne Einlagen in Reserven würde ein Minderaufwand von 17.2 Mio. Fr. ausgewiesen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2.1.3</a:t>
            </a:r>
            <a:endParaRPr lang="de-CH" sz="1000" dirty="0"/>
          </a:p>
        </p:txBody>
      </p:sp>
      <p:sp>
        <p:nvSpPr>
          <p:cNvPr id="27" name="Rechteckige Legende 25"/>
          <p:cNvSpPr>
            <a:spLocks noChangeArrowheads="1"/>
          </p:cNvSpPr>
          <p:nvPr/>
        </p:nvSpPr>
        <p:spPr bwMode="auto">
          <a:xfrm>
            <a:off x="8614215" y="5693379"/>
            <a:ext cx="3184322" cy="430639"/>
          </a:xfrm>
          <a:prstGeom prst="wedgeRectCallout">
            <a:avLst>
              <a:gd name="adj1" fmla="val -78443"/>
              <a:gd name="adj2" fmla="val 67045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Mehraufwand +51.8</a:t>
            </a:r>
            <a:r>
              <a:rPr kumimoji="0" lang="de-CH" altLang="de-DE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Mio. Fr</a:t>
            </a: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anken (+16.7%)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(davon 69.0 Mio. Fr. für finanzpolitische Reserven)</a:t>
            </a:r>
            <a:r>
              <a:rPr kumimoji="0" lang="de-CH" altLang="de-DE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  </a:t>
            </a:r>
            <a:endParaRPr kumimoji="0" lang="de-DE" altLang="de-DE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8" name="Gruppieren 27"/>
          <p:cNvGrpSpPr/>
          <p:nvPr/>
        </p:nvGrpSpPr>
        <p:grpSpPr>
          <a:xfrm flipV="1">
            <a:off x="6151110" y="5456468"/>
            <a:ext cx="1475591" cy="918670"/>
            <a:chOff x="5147939" y="760956"/>
            <a:chExt cx="1183531" cy="918670"/>
          </a:xfrm>
        </p:grpSpPr>
        <p:cxnSp>
          <p:nvCxnSpPr>
            <p:cNvPr id="29" name="Gerader Verbinder 28"/>
            <p:cNvCxnSpPr/>
            <p:nvPr/>
          </p:nvCxnSpPr>
          <p:spPr>
            <a:xfrm flipH="1" flipV="1">
              <a:off x="5680459" y="779626"/>
              <a:ext cx="186" cy="900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/>
            <p:cNvCxnSpPr/>
            <p:nvPr/>
          </p:nvCxnSpPr>
          <p:spPr>
            <a:xfrm>
              <a:off x="5147940" y="760956"/>
              <a:ext cx="0" cy="684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 flipH="1">
              <a:off x="5667354" y="817325"/>
              <a:ext cx="664116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>
              <a:off x="5147939" y="815088"/>
              <a:ext cx="534180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feld 32"/>
          <p:cNvSpPr txBox="1"/>
          <p:nvPr/>
        </p:nvSpPr>
        <p:spPr>
          <a:xfrm>
            <a:off x="6899031" y="6124018"/>
            <a:ext cx="7475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100" b="1" dirty="0">
                <a:latin typeface="Arial Narrow" panose="020B0606020202030204" pitchFamily="34" charset="0"/>
              </a:rPr>
              <a:t>+</a:t>
            </a:r>
            <a:r>
              <a:rPr lang="de-CH" sz="1100" b="1" dirty="0" smtClean="0">
                <a:latin typeface="Arial Narrow" panose="020B0606020202030204" pitchFamily="34" charset="0"/>
              </a:rPr>
              <a:t>51.8 Mio. Fr.</a:t>
            </a:r>
            <a:endParaRPr lang="de-CH" sz="1100" b="1" dirty="0">
              <a:latin typeface="Arial Narrow" panose="020B0606020202030204" pitchFamily="34" charset="0"/>
            </a:endParaRPr>
          </a:p>
        </p:txBody>
      </p:sp>
      <p:sp>
        <p:nvSpPr>
          <p:cNvPr id="24" name="Rechteckige Legende 25"/>
          <p:cNvSpPr>
            <a:spLocks noChangeArrowheads="1"/>
          </p:cNvSpPr>
          <p:nvPr/>
        </p:nvSpPr>
        <p:spPr bwMode="auto">
          <a:xfrm>
            <a:off x="7564733" y="1954756"/>
            <a:ext cx="4233805" cy="835937"/>
          </a:xfrm>
          <a:prstGeom prst="wedgeRectCallout">
            <a:avLst>
              <a:gd name="adj1" fmla="val -159644"/>
              <a:gd name="adj2" fmla="val 90168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de-CH" altLang="de-DE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Sachaufwand </a:t>
            </a: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-8.8 </a:t>
            </a:r>
            <a:r>
              <a:rPr lang="de-CH" altLang="de-DE" sz="1200" b="1" dirty="0">
                <a:solidFill>
                  <a:srgbClr val="000000"/>
                </a:solidFill>
                <a:latin typeface="Arial Narrow" panose="020B0606020202030204" pitchFamily="34" charset="0"/>
              </a:rPr>
              <a:t>Mio. </a:t>
            </a:r>
            <a:r>
              <a:rPr lang="de-CH" altLang="de-DE" sz="1200" b="1" dirty="0" smtClean="0">
                <a:latin typeface="Arial Narrow" panose="020B0606020202030204" pitchFamily="34" charset="0"/>
              </a:rPr>
              <a:t>Franken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Minderaufwän­de </a:t>
            </a:r>
            <a:r>
              <a:rPr lang="de-DE" sz="1200" dirty="0">
                <a:latin typeface="Arial Narrow" panose="020B0606020202030204" pitchFamily="34" charset="0"/>
              </a:rPr>
              <a:t>bei Dienstleistungen und Honoraren (-3.5 Mio. Fr</a:t>
            </a:r>
            <a:r>
              <a:rPr lang="de-DE" sz="1200" dirty="0" smtClean="0">
                <a:latin typeface="Arial Narrow" panose="020B0606020202030204" pitchFamily="34" charset="0"/>
              </a:rPr>
              <a:t>.)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baulicher </a:t>
            </a:r>
            <a:r>
              <a:rPr lang="de-DE" sz="1200" dirty="0">
                <a:latin typeface="Arial Narrow" panose="020B0606020202030204" pitchFamily="34" charset="0"/>
              </a:rPr>
              <a:t>und </a:t>
            </a:r>
            <a:r>
              <a:rPr lang="de-DE" sz="1200" dirty="0" smtClean="0">
                <a:latin typeface="Arial Narrow" panose="020B0606020202030204" pitchFamily="34" charset="0"/>
              </a:rPr>
              <a:t>betrieblicher </a:t>
            </a:r>
            <a:r>
              <a:rPr lang="de-DE" sz="1200" dirty="0">
                <a:latin typeface="Arial Narrow" panose="020B0606020202030204" pitchFamily="34" charset="0"/>
              </a:rPr>
              <a:t>Unterhalt (-1.7 Mio. Fr</a:t>
            </a:r>
            <a:r>
              <a:rPr lang="de-DE" sz="1200" dirty="0" smtClean="0">
                <a:latin typeface="Arial Narrow" panose="020B0606020202030204" pitchFamily="34" charset="0"/>
              </a:rPr>
              <a:t>.)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latin typeface="Arial Narrow" panose="020B0606020202030204" pitchFamily="34" charset="0"/>
              </a:rPr>
              <a:t>Mieten</a:t>
            </a:r>
            <a:r>
              <a:rPr lang="de-DE" sz="1200" dirty="0">
                <a:latin typeface="Arial Narrow" panose="020B0606020202030204" pitchFamily="34" charset="0"/>
              </a:rPr>
              <a:t>, Leasing, Pachten, Benützungsgebühren (-1.1 Mio. Fr.) </a:t>
            </a:r>
            <a:endParaRPr lang="de-CH" altLang="de-DE" sz="1200" b="1" dirty="0" smtClean="0">
              <a:latin typeface="Arial Narrow" panose="020B0606020202030204" pitchFamily="34" charset="0"/>
            </a:endParaRPr>
          </a:p>
        </p:txBody>
      </p:sp>
      <p:sp>
        <p:nvSpPr>
          <p:cNvPr id="36" name="Rechteckige Legende 25"/>
          <p:cNvSpPr>
            <a:spLocks noChangeArrowheads="1"/>
          </p:cNvSpPr>
          <p:nvPr/>
        </p:nvSpPr>
        <p:spPr bwMode="auto">
          <a:xfrm>
            <a:off x="7576605" y="2965554"/>
            <a:ext cx="4221933" cy="505130"/>
          </a:xfrm>
          <a:prstGeom prst="wedgeRectCallout">
            <a:avLst>
              <a:gd name="adj1" fmla="val -143610"/>
              <a:gd name="adj2" fmla="val 88049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marL="180975" marR="0" lvl="0" indent="-180975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Personalaufwand: -3.4 Mio. Franken</a:t>
            </a:r>
          </a:p>
          <a:p>
            <a:pPr marL="180975" marR="0" lvl="0" indent="-180975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de-CH" alt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25 nicht besetzte Stellen per Ende 2024</a:t>
            </a:r>
          </a:p>
        </p:txBody>
      </p:sp>
      <p:sp>
        <p:nvSpPr>
          <p:cNvPr id="17" name="Rechteckige Legende 25"/>
          <p:cNvSpPr>
            <a:spLocks noChangeArrowheads="1"/>
          </p:cNvSpPr>
          <p:nvPr/>
        </p:nvSpPr>
        <p:spPr bwMode="auto">
          <a:xfrm>
            <a:off x="7576604" y="3645545"/>
            <a:ext cx="4221933" cy="1119638"/>
          </a:xfrm>
          <a:prstGeom prst="wedgeRectCallout">
            <a:avLst>
              <a:gd name="adj1" fmla="val -155858"/>
              <a:gd name="adj2" fmla="val 52886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Ausserordentlicher Aufwand +69.0 Mio. Franken</a:t>
            </a:r>
            <a:endParaRPr lang="de-CH" altLang="de-DE" sz="1200" b="1" dirty="0" smtClean="0">
              <a:latin typeface="Arial Narrow" panose="020B0606020202030204" pitchFamily="34" charset="0"/>
            </a:endParaRPr>
          </a:p>
          <a:p>
            <a:pPr lvl="0">
              <a:lnSpc>
                <a:spcPct val="90000"/>
              </a:lnSpc>
              <a:spcAft>
                <a:spcPts val="0"/>
              </a:spcAft>
            </a:pPr>
            <a:r>
              <a:rPr lang="de-DE" sz="1200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Bildung von finanzpolitischen Reserven: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Schwankungsreserve Unternehmenssteuern +30 Mio. Fr.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Vorfinanzierung KSS Hallenbadneubau +18 Mio. Fr.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Vorfinanzierung Rheinuferpromenade </a:t>
            </a:r>
            <a:r>
              <a:rPr lang="de-DE" sz="1200" smtClean="0">
                <a:solidFill>
                  <a:srgbClr val="000000"/>
                </a:solidFill>
                <a:latin typeface="Arial Narrow" panose="020B0606020202030204" pitchFamily="34" charset="0"/>
              </a:rPr>
              <a:t>+15 </a:t>
            </a: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Mio. Fr.</a:t>
            </a:r>
          </a:p>
          <a:p>
            <a:pPr marL="171450" lvl="0" indent="-17145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Vorfinanzierung Kinderzentrum </a:t>
            </a:r>
            <a:r>
              <a:rPr lang="de-DE" sz="1200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Geissberg</a:t>
            </a:r>
            <a:r>
              <a:rPr lang="de-DE" sz="12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+6 Mio. Fr.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990052" y="256960"/>
            <a:ext cx="798437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ebdings" panose="05030102010509060703" pitchFamily="18" charset="2"/>
              </a:rPr>
              <a:t>Seite 5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131038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3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617958"/>
              </p:ext>
            </p:extLst>
          </p:nvPr>
        </p:nvGraphicFramePr>
        <p:xfrm>
          <a:off x="407368" y="1608337"/>
          <a:ext cx="7234403" cy="4838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Ralph Kolb</a:t>
            </a:r>
            <a:endParaRPr lang="de-CH" sz="1000" dirty="0"/>
          </a:p>
        </p:txBody>
      </p:sp>
      <p:sp>
        <p:nvSpPr>
          <p:cNvPr id="17" name="Textfeld 16"/>
          <p:cNvSpPr txBox="1"/>
          <p:nvPr/>
        </p:nvSpPr>
        <p:spPr>
          <a:xfrm>
            <a:off x="9110288" y="495860"/>
            <a:ext cx="267820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ingdings" panose="05000000000000000000" pitchFamily="2" charset="2"/>
              </a:rPr>
              <a:t></a:t>
            </a:r>
            <a:r>
              <a:rPr lang="de-CH" sz="1000" dirty="0">
                <a:sym typeface="Webdings" panose="05030102010509060703" pitchFamily="18" charset="2"/>
              </a:rPr>
              <a:t> Bericht zur Jahresrechnung, Kap. </a:t>
            </a:r>
            <a:r>
              <a:rPr lang="de-CH" sz="1000" dirty="0" smtClean="0">
                <a:sym typeface="Webdings" panose="05030102010509060703" pitchFamily="18" charset="2"/>
              </a:rPr>
              <a:t>2.1.4</a:t>
            </a:r>
            <a:endParaRPr lang="de-CH" sz="1000" dirty="0"/>
          </a:p>
        </p:txBody>
      </p:sp>
      <p:sp>
        <p:nvSpPr>
          <p:cNvPr id="21" name="Rechteckige Legende 25"/>
          <p:cNvSpPr>
            <a:spLocks noChangeArrowheads="1"/>
          </p:cNvSpPr>
          <p:nvPr/>
        </p:nvSpPr>
        <p:spPr bwMode="auto">
          <a:xfrm>
            <a:off x="8457913" y="6093296"/>
            <a:ext cx="3326274" cy="288032"/>
          </a:xfrm>
          <a:prstGeom prst="wedgeRectCallout">
            <a:avLst>
              <a:gd name="adj1" fmla="val -67236"/>
              <a:gd name="adj2" fmla="val 21013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Ertragssteigerung insgesamt +57.0 </a:t>
            </a:r>
            <a:r>
              <a:rPr kumimoji="0" lang="de-CH" altLang="de-DE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anose="020B0606020202030204" pitchFamily="34" charset="0"/>
              </a:rPr>
              <a:t>Mio. Fr. (+18.5%)  </a:t>
            </a:r>
            <a:endParaRPr kumimoji="0" lang="de-DE" altLang="de-DE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flipH="1">
            <a:off x="6922790" y="6381328"/>
            <a:ext cx="900000" cy="0"/>
          </a:xfrm>
          <a:prstGeom prst="straightConnector1">
            <a:avLst/>
          </a:prstGeom>
          <a:ln w="952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6173074" y="6380906"/>
            <a:ext cx="774000" cy="0"/>
          </a:xfrm>
          <a:prstGeom prst="straightConnector1">
            <a:avLst/>
          </a:prstGeom>
          <a:ln w="9525">
            <a:solidFill>
              <a:schemeClr val="tx1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075201" y="6196185"/>
            <a:ext cx="74758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100" b="1" dirty="0" smtClean="0">
                <a:latin typeface="Arial Narrow" panose="020B0606020202030204" pitchFamily="34" charset="0"/>
              </a:rPr>
              <a:t>+57.0 Mio. Fr.</a:t>
            </a:r>
            <a:endParaRPr lang="de-CH" sz="1100" b="1" dirty="0">
              <a:latin typeface="Arial Narrow" panose="020B0606020202030204" pitchFamily="34" charset="0"/>
            </a:endParaRPr>
          </a:p>
        </p:txBody>
      </p:sp>
      <p:sp>
        <p:nvSpPr>
          <p:cNvPr id="36" name="Rechteckige Legende 25"/>
          <p:cNvSpPr>
            <a:spLocks noChangeArrowheads="1"/>
          </p:cNvSpPr>
          <p:nvPr/>
        </p:nvSpPr>
        <p:spPr bwMode="auto">
          <a:xfrm>
            <a:off x="7874775" y="4321319"/>
            <a:ext cx="3913713" cy="865147"/>
          </a:xfrm>
          <a:prstGeom prst="wedgeRectCallout">
            <a:avLst>
              <a:gd name="adj1" fmla="val -117343"/>
              <a:gd name="adj2" fmla="val -14563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de-CH" altLang="de-DE" sz="1200" b="1" dirty="0" smtClean="0">
                <a:latin typeface="Arial Narrow" panose="020B0606020202030204" pitchFamily="34" charset="0"/>
              </a:rPr>
              <a:t>Fiskalertrag +48.8 </a:t>
            </a:r>
            <a:r>
              <a:rPr lang="de-CH" altLang="de-DE" sz="1200" b="1" dirty="0">
                <a:latin typeface="Arial Narrow" panose="020B0606020202030204" pitchFamily="34" charset="0"/>
              </a:rPr>
              <a:t>Mio. </a:t>
            </a:r>
            <a:r>
              <a:rPr lang="de-CH" altLang="de-DE" sz="1200" b="1" dirty="0" smtClean="0">
                <a:latin typeface="Arial Narrow" panose="020B0606020202030204" pitchFamily="34" charset="0"/>
              </a:rPr>
              <a:t>Franken</a:t>
            </a:r>
            <a:endParaRPr lang="de-CH" altLang="de-DE" sz="1200" b="1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 smtClean="0">
                <a:latin typeface="Arial Narrow" panose="020B0606020202030204" pitchFamily="34" charset="0"/>
              </a:rPr>
              <a:t>Höhere Unternehmenssteuern (+41.5 Mio. Fr.)</a:t>
            </a:r>
          </a:p>
          <a:p>
            <a:pPr marL="171450" indent="-1714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 smtClean="0">
                <a:latin typeface="Arial Narrow" panose="020B0606020202030204" pitchFamily="34" charset="0"/>
              </a:rPr>
              <a:t>Höhere Steuererträge von natürlichen Personen, u.a. infolge höherer Kapitalabfindungen (+8.7 Mio. Fr.)</a:t>
            </a:r>
            <a:endParaRPr lang="de-DE" altLang="de-DE" sz="1200" dirty="0">
              <a:latin typeface="Arial Narrow" panose="020B0606020202030204" pitchFamily="34" charset="0"/>
            </a:endParaRPr>
          </a:p>
        </p:txBody>
      </p:sp>
      <p:sp>
        <p:nvSpPr>
          <p:cNvPr id="37" name="Rechteckige Legende 25"/>
          <p:cNvSpPr>
            <a:spLocks noChangeArrowheads="1"/>
          </p:cNvSpPr>
          <p:nvPr/>
        </p:nvSpPr>
        <p:spPr bwMode="auto">
          <a:xfrm>
            <a:off x="7874777" y="2070140"/>
            <a:ext cx="3913713" cy="673060"/>
          </a:xfrm>
          <a:prstGeom prst="wedgeRectCallout">
            <a:avLst>
              <a:gd name="adj1" fmla="val -180950"/>
              <a:gd name="adj2" fmla="val 146270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 marR="0" lvl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Transferertrag +2.5 Mio. Franken </a:t>
            </a:r>
            <a:br>
              <a:rPr lang="de-CH" altLang="de-DE" sz="12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</a:br>
            <a:r>
              <a:rPr lang="de-DE" sz="1200" dirty="0" smtClean="0">
                <a:latin typeface="Arial Narrow" panose="020B0606020202030204" pitchFamily="34" charset="0"/>
              </a:rPr>
              <a:t>Höhere STAF-Überschuss-Verteilung </a:t>
            </a:r>
            <a:r>
              <a:rPr lang="de-DE" sz="1200" dirty="0">
                <a:latin typeface="Arial Narrow" panose="020B0606020202030204" pitchFamily="34" charset="0"/>
              </a:rPr>
              <a:t>wegen insgesamt höheren Steuererträgen und einem hohen städtischen Anteil daran</a:t>
            </a:r>
            <a:endParaRPr lang="de-DE" altLang="de-DE" sz="12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07367" y="1103074"/>
            <a:ext cx="1139116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Ertrag: Deutlicher Mehrertrag dank Unternehmenssteuern!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Rechteckige Legende 25"/>
          <p:cNvSpPr>
            <a:spLocks noChangeArrowheads="1"/>
          </p:cNvSpPr>
          <p:nvPr/>
        </p:nvSpPr>
        <p:spPr bwMode="auto">
          <a:xfrm>
            <a:off x="7874776" y="2939707"/>
            <a:ext cx="3913713" cy="994789"/>
          </a:xfrm>
          <a:prstGeom prst="wedgeRectCallout">
            <a:avLst>
              <a:gd name="adj1" fmla="val -176334"/>
              <a:gd name="adj2" fmla="val 58134"/>
            </a:avLst>
          </a:prstGeom>
          <a:solidFill>
            <a:schemeClr val="bg1">
              <a:lumMod val="95000"/>
              <a:alpha val="86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vert="horz" wrap="square" lIns="108000" tIns="36000" rIns="18000" bIns="1800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de-CH" altLang="de-DE" sz="1200" b="1" dirty="0" smtClean="0">
                <a:latin typeface="Arial Narrow" panose="020B0606020202030204" pitchFamily="34" charset="0"/>
              </a:rPr>
              <a:t>Entgelte +2.5 Mio. Franken</a:t>
            </a:r>
          </a:p>
          <a:p>
            <a:pPr marL="171450" indent="-1714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 smtClean="0">
                <a:latin typeface="Arial Narrow" panose="020B0606020202030204" pitchFamily="34" charset="0"/>
              </a:rPr>
              <a:t>Rückerstattungen Dritter</a:t>
            </a:r>
            <a:br>
              <a:rPr lang="de-DE" altLang="de-DE" sz="1200" dirty="0" smtClean="0">
                <a:latin typeface="Arial Narrow" panose="020B0606020202030204" pitchFamily="34" charset="0"/>
              </a:rPr>
            </a:br>
            <a:r>
              <a:rPr lang="de-DE" altLang="de-DE" sz="1200" dirty="0" smtClean="0">
                <a:latin typeface="Arial Narrow" panose="020B0606020202030204" pitchFamily="34" charset="0"/>
              </a:rPr>
              <a:t>(Rückerstattung Bevorschussungen aus der Existenzsicherung)</a:t>
            </a:r>
            <a:endParaRPr lang="de-DE" altLang="de-DE" sz="1200" dirty="0">
              <a:latin typeface="Arial Narrow" panose="020B0606020202030204" pitchFamily="34" charset="0"/>
            </a:endParaRPr>
          </a:p>
          <a:p>
            <a:pPr marL="171450" indent="-171450">
              <a:lnSpc>
                <a:spcPct val="90000"/>
              </a:lnSpc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de-DE" altLang="de-DE" sz="1200" dirty="0" smtClean="0">
                <a:latin typeface="Arial Narrow" panose="020B0606020202030204" pitchFamily="34" charset="0"/>
              </a:rPr>
              <a:t>höhere Einnahmen durch gestiegene Auslastung und höhere BESA-Einstufungen in den Alterszentren</a:t>
            </a:r>
            <a:endParaRPr lang="de-CH" altLang="de-DE" sz="1200" dirty="0">
              <a:latin typeface="Arial Narrow" panose="020B0606020202030204" pitchFamily="34" charset="0"/>
            </a:endParaRPr>
          </a:p>
        </p:txBody>
      </p:sp>
      <p:cxnSp>
        <p:nvCxnSpPr>
          <p:cNvPr id="19" name="Gerader Verbinder 18"/>
          <p:cNvCxnSpPr/>
          <p:nvPr/>
        </p:nvCxnSpPr>
        <p:spPr>
          <a:xfrm>
            <a:off x="6945275" y="5517296"/>
            <a:ext cx="0" cy="936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/>
          <p:cNvCxnSpPr/>
          <p:nvPr/>
        </p:nvCxnSpPr>
        <p:spPr>
          <a:xfrm>
            <a:off x="6173075" y="5733296"/>
            <a:ext cx="0" cy="7200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0985750" y="282006"/>
            <a:ext cx="798437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ebdings" panose="05030102010509060703" pitchFamily="18" charset="2"/>
              </a:rPr>
              <a:t>Seite 6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402896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6" grpId="0" animBg="1"/>
      <p:bldP spid="3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m 25"/>
          <p:cNvGraphicFramePr/>
          <p:nvPr>
            <p:extLst>
              <p:ext uri="{D42A27DB-BD31-4B8C-83A1-F6EECF244321}">
                <p14:modId xmlns:p14="http://schemas.microsoft.com/office/powerpoint/2010/main" val="1803848508"/>
              </p:ext>
            </p:extLst>
          </p:nvPr>
        </p:nvGraphicFramePr>
        <p:xfrm>
          <a:off x="407368" y="1997200"/>
          <a:ext cx="9492509" cy="414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407368" y="971202"/>
            <a:ext cx="89620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2024 verzeichnet die Stadt erstmals mehr Steuererträge von Unternehmen als von Privatpersonen. Das </a:t>
            </a:r>
            <a:r>
              <a:rPr lang="de-CH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Klumpenrisiko</a:t>
            </a:r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steigt.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0121050" y="697459"/>
            <a:ext cx="1677488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Gianni Dalla Vecchia</a:t>
            </a:r>
            <a:endParaRPr lang="de-CH" sz="1000" dirty="0"/>
          </a:p>
        </p:txBody>
      </p:sp>
      <p:sp>
        <p:nvSpPr>
          <p:cNvPr id="24" name="Textfeld 23"/>
          <p:cNvSpPr txBox="1"/>
          <p:nvPr/>
        </p:nvSpPr>
        <p:spPr>
          <a:xfrm>
            <a:off x="8328248" y="495860"/>
            <a:ext cx="3460242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3.1</a:t>
            </a:r>
            <a:endParaRPr lang="de-CH" sz="1000" dirty="0"/>
          </a:p>
        </p:txBody>
      </p:sp>
      <p:graphicFrame>
        <p:nvGraphicFramePr>
          <p:cNvPr id="17" name="Diagramm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924318"/>
              </p:ext>
            </p:extLst>
          </p:nvPr>
        </p:nvGraphicFramePr>
        <p:xfrm>
          <a:off x="8767260" y="1364573"/>
          <a:ext cx="1446645" cy="1162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410717"/>
              </p:ext>
            </p:extLst>
          </p:nvPr>
        </p:nvGraphicFramePr>
        <p:xfrm>
          <a:off x="543697" y="1846400"/>
          <a:ext cx="1475919" cy="113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ruppieren 1"/>
          <p:cNvGrpSpPr/>
          <p:nvPr/>
        </p:nvGrpSpPr>
        <p:grpSpPr>
          <a:xfrm>
            <a:off x="10379508" y="1354461"/>
            <a:ext cx="1408983" cy="1786923"/>
            <a:chOff x="10379508" y="1354461"/>
            <a:chExt cx="1408983" cy="1786923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9508" y="1354461"/>
              <a:ext cx="776285" cy="758410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10379509" y="2218054"/>
              <a:ext cx="140898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200" dirty="0" smtClean="0">
                  <a:latin typeface="Arial Narrow" panose="020B0606020202030204" pitchFamily="34" charset="0"/>
                </a:rPr>
                <a:t>Die Unternehmens-steuern sind die  </a:t>
              </a:r>
              <a:r>
                <a:rPr lang="de-CH" sz="1200" u="sng" dirty="0" smtClean="0">
                  <a:latin typeface="Arial Narrow" panose="020B0606020202030204" pitchFamily="34" charset="0"/>
                </a:rPr>
                <a:t>Grundlage unserer Investitionskraft und unseres Wohlstandes</a:t>
              </a:r>
              <a:r>
                <a:rPr lang="de-CH" sz="1200" dirty="0" smtClean="0">
                  <a:latin typeface="Arial Narrow" panose="020B0606020202030204" pitchFamily="34" charset="0"/>
                </a:rPr>
                <a:t>.</a:t>
              </a: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10379510" y="3429865"/>
            <a:ext cx="1419028" cy="1875737"/>
            <a:chOff x="10379510" y="3429865"/>
            <a:chExt cx="1419028" cy="1875737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3030" y="3429865"/>
              <a:ext cx="705994" cy="656575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10379510" y="4197606"/>
              <a:ext cx="1419028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CH" sz="1200" dirty="0" smtClean="0">
                  <a:latin typeface="Arial Narrow" panose="020B0606020202030204" pitchFamily="34" charset="0"/>
                </a:rPr>
                <a:t>Der städtische Haushalt ist </a:t>
              </a:r>
              <a:r>
                <a:rPr lang="de-CH" sz="1200" u="sng" dirty="0" smtClean="0">
                  <a:latin typeface="Arial Narrow" panose="020B0606020202030204" pitchFamily="34" charset="0"/>
                </a:rPr>
                <a:t>abhängig</a:t>
              </a:r>
              <a:r>
                <a:rPr lang="de-CH" sz="1200" dirty="0" smtClean="0">
                  <a:latin typeface="Arial Narrow" panose="020B0606020202030204" pitchFamily="34" charset="0"/>
                </a:rPr>
                <a:t> von den Unternehmens-</a:t>
              </a:r>
              <a:r>
                <a:rPr lang="de-CH" sz="1200" dirty="0" err="1" smtClean="0">
                  <a:latin typeface="Arial Narrow" panose="020B0606020202030204" pitchFamily="34" charset="0"/>
                </a:rPr>
                <a:t>steuererträgen</a:t>
              </a:r>
              <a:r>
                <a:rPr lang="de-CH" sz="1200" dirty="0" smtClean="0">
                  <a:latin typeface="Arial Narrow" panose="020B0606020202030204" pitchFamily="34" charset="0"/>
                </a:rPr>
                <a:t>. Es besteht ein erhebliches </a:t>
              </a:r>
              <a:r>
                <a:rPr lang="de-CH" sz="1200" u="sng" dirty="0" err="1" smtClean="0">
                  <a:latin typeface="Arial Narrow" panose="020B0606020202030204" pitchFamily="34" charset="0"/>
                </a:rPr>
                <a:t>Klumpenrisiko</a:t>
              </a:r>
              <a:r>
                <a:rPr lang="de-CH" sz="1200" dirty="0" smtClean="0">
                  <a:latin typeface="Arial Narrow" panose="020B0606020202030204" pitchFamily="34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m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160984"/>
              </p:ext>
            </p:extLst>
          </p:nvPr>
        </p:nvGraphicFramePr>
        <p:xfrm>
          <a:off x="407366" y="2146039"/>
          <a:ext cx="5256585" cy="343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877691"/>
              </p:ext>
            </p:extLst>
          </p:nvPr>
        </p:nvGraphicFramePr>
        <p:xfrm>
          <a:off x="6348034" y="2146040"/>
          <a:ext cx="5440455" cy="3662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407367" y="1072168"/>
            <a:ext cx="1141266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Die Stadt beschäftigt deutlich mehr Personal (+79.0 FTE). Das Durchschnittspensum ist 62%.</a:t>
            </a:r>
            <a:endParaRPr lang="de-CH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>
                <a:sym typeface="Webdings" panose="05030102010509060703" pitchFamily="18" charset="2"/>
              </a:rPr>
              <a:t> </a:t>
            </a:r>
            <a:r>
              <a:rPr lang="de-CH" sz="1000" dirty="0" smtClean="0">
                <a:sym typeface="Webdings" panose="05030102010509060703" pitchFamily="18" charset="2"/>
              </a:rPr>
              <a:t>Ralph Kolb</a:t>
            </a:r>
            <a:endParaRPr lang="de-CH" sz="1000" dirty="0"/>
          </a:p>
        </p:txBody>
      </p:sp>
      <p:sp>
        <p:nvSpPr>
          <p:cNvPr id="9" name="Textfeld 8"/>
          <p:cNvSpPr txBox="1"/>
          <p:nvPr/>
        </p:nvSpPr>
        <p:spPr>
          <a:xfrm>
            <a:off x="8184232" y="495860"/>
            <a:ext cx="3604258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r>
              <a:rPr lang="de-CH" sz="1000" dirty="0" smtClean="0">
                <a:sym typeface="Wingdings" panose="05000000000000000000" pitchFamily="2" charset="2"/>
              </a:rPr>
              <a:t></a:t>
            </a:r>
            <a:r>
              <a:rPr lang="de-CH" sz="1000" dirty="0" smtClean="0">
                <a:sym typeface="Webdings" panose="05030102010509060703" pitchFamily="18" charset="2"/>
              </a:rPr>
              <a:t> Bericht zur Jahresrechnung, Kap. 2.1.1.1 und Kap. 3.2</a:t>
            </a:r>
            <a:endParaRPr lang="de-CH" sz="10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407368" y="1704860"/>
            <a:ext cx="5256584" cy="3035380"/>
            <a:chOff x="407369" y="1694628"/>
            <a:chExt cx="5256584" cy="3268537"/>
          </a:xfrm>
        </p:grpSpPr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407369" y="1694628"/>
              <a:ext cx="5256584" cy="2419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  <a:extLst/>
          </p:spPr>
          <p:txBody>
            <a:bodyPr wrap="square" lIns="36000" tIns="36000" rIns="3600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dirty="0" smtClean="0"/>
                <a:t>Entwicklung Personalaufwand</a:t>
              </a:r>
              <a:endParaRPr lang="de-CH" altLang="de-DE" dirty="0"/>
            </a:p>
          </p:txBody>
        </p:sp>
        <p:sp>
          <p:nvSpPr>
            <p:cNvPr id="23" name="Rechteckige Legende 22"/>
            <p:cNvSpPr/>
            <p:nvPr/>
          </p:nvSpPr>
          <p:spPr>
            <a:xfrm>
              <a:off x="1355318" y="3867741"/>
              <a:ext cx="2458968" cy="1095424"/>
            </a:xfrm>
            <a:prstGeom prst="wedgeRectCallout">
              <a:avLst>
                <a:gd name="adj1" fmla="val 67736"/>
                <a:gd name="adj2" fmla="val -59509"/>
              </a:avLst>
            </a:prstGeom>
            <a:solidFill>
              <a:schemeClr val="bg1">
                <a:alpha val="88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Die </a:t>
              </a:r>
              <a:r>
                <a:rPr lang="de-CH" sz="12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Abnahme </a:t>
              </a:r>
              <a:r>
                <a:rPr lang="de-CH" sz="12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des Personalaufwandes </a:t>
              </a:r>
              <a:r>
                <a:rPr lang="de-CH" sz="12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im Jahr 2022 liegt hauptsächlich begründet in einer Umgliederung der Gehälter für Lehrpersonen in den Transferaufwand. </a:t>
              </a:r>
              <a:endParaRPr lang="de-CH" sz="12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6348035" y="1696230"/>
            <a:ext cx="5450503" cy="2905120"/>
            <a:chOff x="6348035" y="1581013"/>
            <a:chExt cx="5450503" cy="2905120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6348035" y="1581013"/>
              <a:ext cx="5450503" cy="24198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3175">
              <a:noFill/>
            </a:ln>
            <a:extLst/>
          </p:spPr>
          <p:txBody>
            <a:bodyPr wrap="square" lIns="36000" tIns="36000" rIns="36000" bIns="36000" anchor="ctr" anchorCtr="0">
              <a:spAutoFit/>
            </a:bodyPr>
            <a:lstStyle>
              <a:defPPr>
                <a:defRPr lang="de-DE"/>
              </a:defPPr>
              <a:lvl1pPr>
                <a:spcAft>
                  <a:spcPts val="1200"/>
                </a:spcAft>
                <a:defRPr sz="1100" b="1">
                  <a:solidFill>
                    <a:schemeClr val="bg1"/>
                  </a:solidFill>
                  <a:latin typeface="Arial Narrow" panose="020B0606020202030204" pitchFamily="34" charset="0"/>
                </a:defRPr>
              </a:lvl1pPr>
              <a:lvl2pPr marL="742950" indent="-285750"/>
              <a:lvl3pPr marL="1143000" indent="-228600"/>
              <a:lvl4pPr marL="1600200" indent="-228600"/>
              <a:lvl5pPr marL="2057400" indent="-22860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r>
                <a:rPr lang="de-CH" altLang="de-DE" dirty="0" smtClean="0"/>
                <a:t>Entwicklung Vollzeitstellen (ohne Betriebe und Lehrer)</a:t>
              </a:r>
              <a:endParaRPr lang="de-CH" altLang="de-DE" dirty="0"/>
            </a:p>
          </p:txBody>
        </p:sp>
        <p:sp>
          <p:nvSpPr>
            <p:cNvPr id="24" name="Rechteckige Legende 23"/>
            <p:cNvSpPr/>
            <p:nvPr/>
          </p:nvSpPr>
          <p:spPr>
            <a:xfrm>
              <a:off x="7256757" y="3977065"/>
              <a:ext cx="3600400" cy="509068"/>
            </a:xfrm>
            <a:prstGeom prst="wedgeRectCallout">
              <a:avLst>
                <a:gd name="adj1" fmla="val 49032"/>
                <a:gd name="adj2" fmla="val -135444"/>
              </a:avLst>
            </a:prstGeom>
            <a:solidFill>
              <a:schemeClr val="bg1">
                <a:alpha val="88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CH" sz="12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Der </a:t>
              </a:r>
              <a:r>
                <a:rPr lang="de-CH" sz="12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Personalbestand </a:t>
              </a:r>
              <a:r>
                <a:rPr lang="de-CH" sz="12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ist </a:t>
              </a:r>
              <a:r>
                <a:rPr lang="de-CH" sz="12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um +79.0 FTE gestiegen.</a:t>
              </a:r>
              <a:r>
                <a:rPr lang="de-CH" sz="12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/>
              </a:r>
              <a:br>
                <a:rPr lang="de-CH" sz="12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</a:br>
              <a:r>
                <a:rPr lang="de-CH" sz="12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Das durchschnittliche Pensum beträgt </a:t>
              </a:r>
              <a:r>
                <a:rPr lang="de-CH" sz="1200" b="1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62%.</a:t>
              </a:r>
              <a:endParaRPr lang="de-CH" sz="12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93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/>
          <p:cNvGraphicFramePr/>
          <p:nvPr>
            <p:extLst>
              <p:ext uri="{D42A27DB-BD31-4B8C-83A1-F6EECF244321}">
                <p14:modId xmlns:p14="http://schemas.microsoft.com/office/powerpoint/2010/main" val="3857997824"/>
              </p:ext>
            </p:extLst>
          </p:nvPr>
        </p:nvGraphicFramePr>
        <p:xfrm>
          <a:off x="403118" y="2102675"/>
          <a:ext cx="4425835" cy="466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407368" y="1035592"/>
            <a:ext cx="114981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>
              <a:defRPr/>
            </a:pPr>
            <a:r>
              <a:rPr kumimoji="0" lang="de-CH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Die Stadt ist eine gut geölte Umsetzungsmaschine:</a:t>
            </a:r>
            <a:r>
              <a:rPr kumimoji="0" lang="de-CH" sz="2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lang="de-CH" b="1" dirty="0">
                <a:solidFill>
                  <a:srgbClr val="0070C0"/>
                </a:solidFill>
                <a:latin typeface="Arial Narrow" panose="020B0606020202030204" pitchFamily="34" charset="0"/>
              </a:rPr>
              <a:t>Nettoinvestitionen steigen auf &gt;70 Mio. Fr. </a:t>
            </a:r>
            <a:endParaRPr kumimoji="0" lang="de-CH" sz="2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10121050" y="697459"/>
            <a:ext cx="1677488" cy="234286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ebdings" panose="05030102010509060703" pitchFamily="18" charset="2"/>
              </a:rPr>
              <a:t> Daniel Preisig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8256240" y="495860"/>
            <a:ext cx="3532250" cy="226591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0" bIns="36000" rtlCol="0">
            <a:spAutoFit/>
          </a:bodyPr>
          <a:lstStyle>
            <a:defPPr>
              <a:defRPr lang="de-DE"/>
            </a:defPPr>
            <a:lvl1pPr algn="r">
              <a:defRPr sz="1050">
                <a:solidFill>
                  <a:srgbClr val="0070C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ingdings" panose="05000000000000000000" pitchFamily="2" charset="2"/>
              </a:rPr>
              <a:t></a:t>
            </a:r>
            <a:r>
              <a:rPr kumimoji="0" lang="de-CH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  <a:sym typeface="Webdings" panose="05030102010509060703" pitchFamily="18" charset="2"/>
              </a:rPr>
              <a:t> Bericht zur Jahresrechnung, Kap. 2.2.1</a:t>
            </a:r>
            <a:endParaRPr kumimoji="0" lang="de-CH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036908" y="5142308"/>
            <a:ext cx="507831" cy="1254867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Nettoinvestitionen ins Verwaltungsvermögen</a:t>
            </a:r>
            <a:br>
              <a:rPr kumimoji="0" lang="de-C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de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166774" y="5139822"/>
            <a:ext cx="507831" cy="1339343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Darlehens-Rückzahlungen</a:t>
            </a:r>
            <a:br>
              <a:rPr kumimoji="0" lang="de-C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</a:br>
            <a:r>
              <a:rPr kumimoji="0" lang="de-C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von Betrieben (netto)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3103685" y="5139094"/>
            <a:ext cx="338554" cy="1254867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Nettoinvestitionen ins Finanzvermögen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1245571" y="5238447"/>
            <a:ext cx="338554" cy="124071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Total Nettoinvestitionen</a:t>
            </a:r>
            <a:endParaRPr kumimoji="0" lang="de-C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595665" y="2102674"/>
            <a:ext cx="1972468" cy="35504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Stadthausgeviert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CH" sz="12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.8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Mio. Fr.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Schulhaus </a:t>
            </a:r>
            <a:r>
              <a:rPr kumimoji="0" lang="de-CH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Kreuzgut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4.8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Mio. Fr.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Kammgarn West</a:t>
            </a:r>
            <a:b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3.0 Mio. Fr.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1200" b="1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Magazin Birch</a:t>
            </a:r>
            <a: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2.9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Mio. Fr.</a:t>
            </a: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407368" y="1718932"/>
            <a:ext cx="4368913" cy="2419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36000" tIns="36000" rIns="3600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Nettoinvestitionen 2024</a:t>
            </a:r>
            <a:endParaRPr kumimoji="0" lang="de-CH" altLang="de-D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5145761" y="1718932"/>
            <a:ext cx="3347807" cy="2419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36000" tIns="36000" rIns="3600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Ausgabenstärkste Investitionsprojekte 2024</a:t>
            </a:r>
            <a:endParaRPr kumimoji="0" lang="de-CH" altLang="de-D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60" y="2129881"/>
            <a:ext cx="1283032" cy="8553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700" y="4066193"/>
            <a:ext cx="1283032" cy="72063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863048" y="1718932"/>
            <a:ext cx="2886887" cy="2419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175">
            <a:noFill/>
          </a:ln>
          <a:extLst/>
        </p:spPr>
        <p:txBody>
          <a:bodyPr wrap="square" lIns="36000" tIns="36000" rIns="36000" bIns="36000" anchor="ctr" anchorCtr="0">
            <a:spAutoFit/>
          </a:bodyPr>
          <a:lstStyle>
            <a:defPPr>
              <a:defRPr lang="de-DE"/>
            </a:defPPr>
            <a:lvl1pPr>
              <a:spcAft>
                <a:spcPts val="1200"/>
              </a:spcAft>
              <a:defRPr sz="11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CH" altLang="de-DE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34" charset="-128"/>
                <a:cs typeface="+mn-cs"/>
              </a:rPr>
              <a:t>Umsetzungsquote</a:t>
            </a:r>
            <a:endParaRPr kumimoji="0" lang="de-CH" altLang="de-D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8928363" y="2130665"/>
            <a:ext cx="2886886" cy="44593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Umsetzungsquote bleibt auf hohem Niveau:</a:t>
            </a:r>
            <a:b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83% (Vorjahr: 89%)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Gründe für die hohe Umsetzungsquote:</a:t>
            </a: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Professionalisierung Projektmanagement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Referatsübergreifende Projektkultur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Hohes Engagement Projektteam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Realistischere </a:t>
            </a: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Finanzplanung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Herausforderungen: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Lieferkettenunterbrüche</a:t>
            </a:r>
            <a:b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Rechtsmittelverfahren</a:t>
            </a:r>
            <a:b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Einsprachen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Planinvestitionen (ohne Darlehen)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53.6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Mio. Fr.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700" y="3104498"/>
            <a:ext cx="1283089" cy="8424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5" name="Grafik 2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5700" y="4906092"/>
            <a:ext cx="1283089" cy="751319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Gerader Verbinder 6"/>
          <p:cNvCxnSpPr/>
          <p:nvPr/>
        </p:nvCxnSpPr>
        <p:spPr>
          <a:xfrm flipV="1">
            <a:off x="4723478" y="2126236"/>
            <a:ext cx="412698" cy="126241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Gerader Verbinder 25"/>
          <p:cNvCxnSpPr/>
          <p:nvPr/>
        </p:nvCxnSpPr>
        <p:spPr>
          <a:xfrm flipV="1">
            <a:off x="4721097" y="2985235"/>
            <a:ext cx="415079" cy="70094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V="1">
            <a:off x="4721097" y="3104498"/>
            <a:ext cx="415079" cy="58167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>
            <a:off x="4723747" y="3867150"/>
            <a:ext cx="412429" cy="7978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/>
          <p:cNvCxnSpPr/>
          <p:nvPr/>
        </p:nvCxnSpPr>
        <p:spPr>
          <a:xfrm>
            <a:off x="4714223" y="3867150"/>
            <a:ext cx="421953" cy="199043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>
            <a:off x="4720092" y="3977360"/>
            <a:ext cx="425608" cy="809469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/>
          <p:cNvCxnSpPr/>
          <p:nvPr/>
        </p:nvCxnSpPr>
        <p:spPr>
          <a:xfrm>
            <a:off x="4725961" y="3983294"/>
            <a:ext cx="416084" cy="922798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/>
          <p:cNvCxnSpPr/>
          <p:nvPr/>
        </p:nvCxnSpPr>
        <p:spPr>
          <a:xfrm>
            <a:off x="4724854" y="4087138"/>
            <a:ext cx="417191" cy="1565982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23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esign1" id="{9EC2F51B-5BAA-4CD6-B069-0987034A02D1}" vid="{8758931A-3C75-411D-9811-B79B94E9EB03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D58B39DB41EB4BB8F531A5AAED83D1" ma:contentTypeVersion="0" ma:contentTypeDescription="Ein neues Dokument erstellen." ma:contentTypeScope="" ma:versionID="18db629754661380fd8ca64b60f8378f">
  <xsd:schema xmlns:xsd="http://www.w3.org/2001/XMLSchema" xmlns:xs="http://www.w3.org/2001/XMLSchema" xmlns:p="http://schemas.microsoft.com/office/2006/metadata/properties" xmlns:ns2="b4d2b757-29eb-40f6-a27c-f2cea37ca625" targetNamespace="http://schemas.microsoft.com/office/2006/metadata/properties" ma:root="true" ma:fieldsID="0bfb1cb1fc6ab41d0562f7ef566f118c" ns2:_="">
    <xsd:import namespace="b4d2b757-29eb-40f6-a27c-f2cea37ca62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d2b757-29eb-40f6-a27c-f2cea37ca6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CA90236-9F76-4B70-A998-C28E9F6441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d2b757-29eb-40f6-a27c-f2cea37ca6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168880-8ECC-43DF-96DD-CA016B7263C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b4d2b757-29eb-40f6-a27c-f2cea37ca62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131607-2BAA-4CAF-80CE-F1D0964D0FA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2EF93FF-962A-4612-B6E3-B19B65BA88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2274</Words>
  <Application>Microsoft Office PowerPoint</Application>
  <PresentationFormat>Breitbild</PresentationFormat>
  <Paragraphs>302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32" baseType="lpstr">
      <vt:lpstr>ＭＳ Ｐゴシック</vt:lpstr>
      <vt:lpstr>Arial</vt:lpstr>
      <vt:lpstr>Arial Narrow</vt:lpstr>
      <vt:lpstr>Arial Unicode MS</vt:lpstr>
      <vt:lpstr>Bahnschrift SemiBold</vt:lpstr>
      <vt:lpstr>Calibri</vt:lpstr>
      <vt:lpstr>Symbol</vt:lpstr>
      <vt:lpstr>Times New Roman</vt:lpstr>
      <vt:lpstr>Webdings</vt:lpstr>
      <vt:lpstr>Wingdings</vt:lpstr>
      <vt:lpstr>Wingdings 3</vt:lpstr>
      <vt:lpstr>Design1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--- ---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--- ---</dc:creator>
  <cp:lastModifiedBy>Rudischhauser Claudia</cp:lastModifiedBy>
  <cp:revision>1374</cp:revision>
  <cp:lastPrinted>2024-04-02T07:13:28Z</cp:lastPrinted>
  <dcterms:created xsi:type="dcterms:W3CDTF">2008-01-30T09:17:41Z</dcterms:created>
  <dcterms:modified xsi:type="dcterms:W3CDTF">2025-04-05T06:00:01Z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0x01010063D58B39DB41EB4BB8F531A5AAED83D1</vt:lpwstr>
  </property>
</Properties>
</file>